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Lato" panose="020F0502020204030203" pitchFamily="34" charset="0"/>
      <p:regular r:id="rId29"/>
      <p:bold r:id="rId30"/>
      <p:italic r:id="rId31"/>
      <p:boldItalic r:id="rId32"/>
    </p:embeddedFont>
    <p:embeddedFont>
      <p:font typeface="Rockwell" panose="02060603020205020403" pitchFamily="18" charset="77"/>
      <p:regular r:id="rId33"/>
      <p:bold r:id="rId34"/>
      <p:italic r:id="rId35"/>
      <p:boldItalic r:id="rId36"/>
    </p:embeddedFont>
    <p:embeddedFont>
      <p:font typeface="Tw Cen MT" panose="020B0602020104020603" pitchFamily="34" charset="77"/>
      <p:regular r:id="rId37"/>
      <p:bold r:id="rId38"/>
      <p:italic r:id="rId39"/>
      <p:boldItalic r:id="rId4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96"/>
    <p:restoredTop sz="94718"/>
  </p:normalViewPr>
  <p:slideViewPr>
    <p:cSldViewPr snapToGrid="0" snapToObjects="1">
      <p:cViewPr varScale="1">
        <p:scale>
          <a:sx n="92" d="100"/>
          <a:sy n="92" d="100"/>
        </p:scale>
        <p:origin x="84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font" Target="fonts/font15.fntdata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font" Target="fonts/font1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36d3bef46b_0_2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36d3bef46b_0_2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g336d3bef46b_0_2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AU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36d3bef46b_0_2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36d3bef46b_0_2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g336d3bef46b_0_24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AU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36d3bef46b_0_2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36d3bef46b_0_28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g336d3bef46b_0_28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36d3bef46b_0_2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36d3bef46b_0_25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g336d3bef46b_0_25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AU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36d3bef46b_0_2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36d3bef46b_0_26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g336d3bef46b_0_26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AU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0" name="Google Shape;220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wentieth Century"/>
              <a:buNone/>
            </a:pPr>
            <a:r>
              <a:rPr lang="en-AU" sz="1200">
                <a:latin typeface="Twentieth Century"/>
                <a:ea typeface="Twentieth Century"/>
                <a:cs typeface="Twentieth Century"/>
                <a:sym typeface="Twentieth Century"/>
              </a:rPr>
              <a:t>Determine level of </a:t>
            </a:r>
            <a:r>
              <a:rPr lang="en-AU" sz="1800" b="1" u="sng">
                <a:solidFill>
                  <a:srgbClr val="FF000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learner and faculty</a:t>
            </a:r>
            <a:r>
              <a:rPr lang="en-AU" sz="1200">
                <a:latin typeface="Twentieth Century"/>
                <a:ea typeface="Twentieth Century"/>
                <a:cs typeface="Twentieth Century"/>
                <a:sym typeface="Twentieth Century"/>
              </a:rPr>
              <a:t> as both must be considered in making a choice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200">
                <a:latin typeface="Twentieth Century"/>
                <a:ea typeface="Twentieth Century"/>
                <a:cs typeface="Twentieth Century"/>
                <a:sym typeface="Twentieth Century"/>
              </a:rPr>
              <a:t>Determine </a:t>
            </a:r>
            <a:r>
              <a:rPr lang="en-AU" sz="1800" b="1" u="sng">
                <a:solidFill>
                  <a:srgbClr val="FF000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objectives and available resources</a:t>
            </a:r>
            <a:r>
              <a:rPr lang="en-AU" sz="1800" b="1">
                <a:solidFill>
                  <a:srgbClr val="FF000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200">
                <a:latin typeface="Twentieth Century"/>
                <a:ea typeface="Twentieth Century"/>
                <a:cs typeface="Twentieth Century"/>
                <a:sym typeface="Twentieth Century"/>
              </a:rPr>
              <a:t>Balance need for effort, cognitive load, distraction, realism and scaling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4" name="Google Shape;234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2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1" name="Google Shape;251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61978043ca_0_17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g361978043ca_0_1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361978043ca_0_18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g361978043ca_0_1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61978043ca_0_18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g361978043ca_0_1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 xmlns:mc="http://schemas.openxmlformats.org/markup-compatibility/2006" xmlns:p14="http://schemas.microsoft.com/office/powerpoint/2010/main">
    <mc:Choice Requires="p14">
      <p:transition spd="med">
        <p14:flip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mergencypedia.com/NearPee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 txBox="1"/>
          <p:nvPr/>
        </p:nvSpPr>
        <p:spPr>
          <a:xfrm>
            <a:off x="6946229" y="283845"/>
            <a:ext cx="6099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RESOURCES - </a:t>
            </a:r>
            <a:r>
              <a:rPr lang="en-AU" sz="1800" u="sng">
                <a:solidFill>
                  <a:schemeClr val="hlink"/>
                </a:solidFill>
                <a:latin typeface="Twentieth Century"/>
                <a:ea typeface="Twentieth Century"/>
                <a:cs typeface="Twentieth Century"/>
                <a:sym typeface="Twentieth Century"/>
                <a:hlinkClick r:id="rId3"/>
              </a:rPr>
              <a:t>www.emergencypedia.com/NearPeer</a:t>
            </a:r>
            <a:r>
              <a:rPr lang="en-AU" sz="1800" u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</a:t>
            </a:r>
            <a:endParaRPr/>
          </a:p>
        </p:txBody>
      </p:sp>
      <p:grpSp>
        <p:nvGrpSpPr>
          <p:cNvPr id="90" name="Google Shape;90;p13"/>
          <p:cNvGrpSpPr/>
          <p:nvPr/>
        </p:nvGrpSpPr>
        <p:grpSpPr>
          <a:xfrm>
            <a:off x="452973" y="1469575"/>
            <a:ext cx="11088074" cy="3559256"/>
            <a:chOff x="95280" y="441"/>
            <a:chExt cx="8699940" cy="2877329"/>
          </a:xfrm>
        </p:grpSpPr>
        <p:sp>
          <p:nvSpPr>
            <p:cNvPr id="91" name="Google Shape;91;p13"/>
            <p:cNvSpPr/>
            <p:nvPr/>
          </p:nvSpPr>
          <p:spPr>
            <a:xfrm rot="-5400000">
              <a:off x="95280" y="470"/>
              <a:ext cx="2877300" cy="2877300"/>
            </a:xfrm>
            <a:prstGeom prst="downArrow">
              <a:avLst>
                <a:gd name="adj1" fmla="val 50000"/>
                <a:gd name="adj2" fmla="val 35000"/>
              </a:avLst>
            </a:prstGeom>
            <a:solidFill>
              <a:srgbClr val="F81B00"/>
            </a:solidFill>
            <a:ln w="158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3"/>
            <p:cNvSpPr txBox="1"/>
            <p:nvPr/>
          </p:nvSpPr>
          <p:spPr>
            <a:xfrm>
              <a:off x="95281" y="719772"/>
              <a:ext cx="2373900" cy="143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0450" tIns="220450" rIns="220450" bIns="2204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100"/>
                <a:buFont typeface="Rockwell"/>
                <a:buNone/>
              </a:pPr>
              <a:r>
                <a:rPr lang="en-AU" sz="3100">
                  <a:solidFill>
                    <a:schemeClr val="lt1"/>
                  </a:solidFill>
                  <a:latin typeface="Rockwell"/>
                  <a:ea typeface="Rockwell"/>
                  <a:cs typeface="Rockwell"/>
                  <a:sym typeface="Rockwell"/>
                </a:rPr>
                <a:t>Simulation</a:t>
              </a:r>
              <a:endParaRPr/>
            </a:p>
          </p:txBody>
        </p:sp>
        <p:sp>
          <p:nvSpPr>
            <p:cNvPr id="93" name="Google Shape;93;p13"/>
            <p:cNvSpPr/>
            <p:nvPr/>
          </p:nvSpPr>
          <p:spPr>
            <a:xfrm rot="5400000">
              <a:off x="5917815" y="441"/>
              <a:ext cx="2877300" cy="2877300"/>
            </a:xfrm>
            <a:prstGeom prst="downArrow">
              <a:avLst>
                <a:gd name="adj1" fmla="val 50000"/>
                <a:gd name="adj2" fmla="val 35000"/>
              </a:avLst>
            </a:prstGeom>
            <a:solidFill>
              <a:srgbClr val="F81B00"/>
            </a:solidFill>
            <a:ln w="158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3"/>
            <p:cNvSpPr txBox="1"/>
            <p:nvPr/>
          </p:nvSpPr>
          <p:spPr>
            <a:xfrm>
              <a:off x="6421320" y="719773"/>
              <a:ext cx="2373900" cy="143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0450" tIns="220450" rIns="220450" bIns="2204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100"/>
                <a:buFont typeface="Rockwell"/>
                <a:buNone/>
              </a:pPr>
              <a:r>
                <a:rPr lang="en-AU" sz="3100">
                  <a:solidFill>
                    <a:schemeClr val="lt1"/>
                  </a:solidFill>
                  <a:latin typeface="Rockwell"/>
                  <a:ea typeface="Rockwell"/>
                  <a:cs typeface="Rockwell"/>
                  <a:sym typeface="Rockwell"/>
                </a:rPr>
                <a:t>Faculty </a:t>
              </a:r>
              <a:endParaRPr/>
            </a:p>
          </p:txBody>
        </p:sp>
      </p:grpSp>
      <p:grpSp>
        <p:nvGrpSpPr>
          <p:cNvPr id="95" name="Google Shape;95;p13"/>
          <p:cNvGrpSpPr/>
          <p:nvPr/>
        </p:nvGrpSpPr>
        <p:grpSpPr>
          <a:xfrm>
            <a:off x="3247925" y="1059976"/>
            <a:ext cx="5554856" cy="4394847"/>
            <a:chOff x="43776" y="45242"/>
            <a:chExt cx="4427944" cy="3366411"/>
          </a:xfrm>
        </p:grpSpPr>
        <p:sp>
          <p:nvSpPr>
            <p:cNvPr id="96" name="Google Shape;96;p13"/>
            <p:cNvSpPr/>
            <p:nvPr/>
          </p:nvSpPr>
          <p:spPr>
            <a:xfrm>
              <a:off x="894217" y="136432"/>
              <a:ext cx="2707800" cy="940200"/>
            </a:xfrm>
            <a:prstGeom prst="ellipse">
              <a:avLst/>
            </a:prstGeom>
            <a:solidFill>
              <a:srgbClr val="FCBBBA">
                <a:alpha val="4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3"/>
            <p:cNvSpPr/>
            <p:nvPr/>
          </p:nvSpPr>
          <p:spPr>
            <a:xfrm>
              <a:off x="1989876" y="2438995"/>
              <a:ext cx="524700" cy="33570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FBA8A7"/>
            </a:solidFill>
            <a:ln w="158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3"/>
            <p:cNvSpPr/>
            <p:nvPr/>
          </p:nvSpPr>
          <p:spPr>
            <a:xfrm>
              <a:off x="43776" y="2707662"/>
              <a:ext cx="4416900" cy="62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3"/>
            <p:cNvSpPr txBox="1"/>
            <p:nvPr/>
          </p:nvSpPr>
          <p:spPr>
            <a:xfrm>
              <a:off x="54820" y="2781953"/>
              <a:ext cx="4416900" cy="62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0675" tIns="170675" rIns="170675" bIns="170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Rockwell"/>
                <a:buNone/>
              </a:pPr>
              <a:r>
                <a:rPr lang="en-AU" sz="2400" dirty="0">
                  <a:solidFill>
                    <a:schemeClr val="dk1"/>
                  </a:solidFill>
                  <a:latin typeface="Rockwell"/>
                  <a:ea typeface="Rockwell"/>
                  <a:cs typeface="Rockwell"/>
                  <a:sym typeface="Rockwell"/>
                </a:rPr>
                <a:t>Short presentation</a:t>
              </a:r>
              <a:endParaRPr sz="2400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20"/>
                <a:buFont typeface="Arial"/>
                <a:buNone/>
              </a:pPr>
              <a:r>
                <a:rPr lang="en-AU" sz="2200" dirty="0">
                  <a:solidFill>
                    <a:srgbClr val="FF0000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Dr Andrew Coggins</a:t>
              </a:r>
              <a:endParaRPr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Rockwell"/>
                <a:buNone/>
              </a:pPr>
              <a:r>
                <a:rPr lang="en-AU" sz="2400" dirty="0">
                  <a:solidFill>
                    <a:schemeClr val="dk1"/>
                  </a:solidFill>
                  <a:latin typeface="Rockwell"/>
                  <a:ea typeface="Rockwell"/>
                  <a:cs typeface="Rockwell"/>
                  <a:sym typeface="Rockwell"/>
                </a:rPr>
                <a:t> AMEE 2025</a:t>
              </a:r>
              <a:endParaRPr sz="2400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00" name="Google Shape;100;p13"/>
            <p:cNvSpPr/>
            <p:nvPr/>
          </p:nvSpPr>
          <p:spPr>
            <a:xfrm>
              <a:off x="1878631" y="1149392"/>
              <a:ext cx="944400" cy="944400"/>
            </a:xfrm>
            <a:prstGeom prst="ellipse">
              <a:avLst/>
            </a:prstGeom>
            <a:solidFill>
              <a:srgbClr val="F81B00"/>
            </a:solidFill>
            <a:ln w="158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3"/>
            <p:cNvSpPr txBox="1"/>
            <p:nvPr/>
          </p:nvSpPr>
          <p:spPr>
            <a:xfrm>
              <a:off x="2016955" y="1287716"/>
              <a:ext cx="667800" cy="66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Rockwell"/>
                <a:buNone/>
              </a:pPr>
              <a:r>
                <a:rPr lang="en-AU" sz="1200">
                  <a:solidFill>
                    <a:schemeClr val="lt1"/>
                  </a:solidFill>
                  <a:latin typeface="Rockwell"/>
                  <a:ea typeface="Rockwell"/>
                  <a:cs typeface="Rockwell"/>
                  <a:sym typeface="Rockwell"/>
                </a:rPr>
                <a:t>Motivation</a:t>
              </a:r>
              <a:endParaRPr/>
            </a:p>
          </p:txBody>
        </p:sp>
        <p:sp>
          <p:nvSpPr>
            <p:cNvPr id="102" name="Google Shape;102;p13"/>
            <p:cNvSpPr/>
            <p:nvPr/>
          </p:nvSpPr>
          <p:spPr>
            <a:xfrm>
              <a:off x="1202765" y="440782"/>
              <a:ext cx="944400" cy="944400"/>
            </a:xfrm>
            <a:prstGeom prst="ellipse">
              <a:avLst/>
            </a:prstGeom>
            <a:solidFill>
              <a:srgbClr val="F81B00"/>
            </a:solidFill>
            <a:ln w="158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3"/>
            <p:cNvSpPr txBox="1"/>
            <p:nvPr/>
          </p:nvSpPr>
          <p:spPr>
            <a:xfrm>
              <a:off x="1341089" y="579106"/>
              <a:ext cx="667800" cy="66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Rockwell"/>
                <a:buNone/>
              </a:pPr>
              <a:r>
                <a:rPr lang="en-AU" sz="1200">
                  <a:solidFill>
                    <a:schemeClr val="lt1"/>
                  </a:solidFill>
                  <a:latin typeface="Rockwell"/>
                  <a:ea typeface="Rockwell"/>
                  <a:cs typeface="Rockwell"/>
                  <a:sym typeface="Rockwell"/>
                </a:rPr>
                <a:t>Cost </a:t>
              </a:r>
              <a:endParaRPr/>
            </a:p>
          </p:txBody>
        </p:sp>
        <p:sp>
          <p:nvSpPr>
            <p:cNvPr id="104" name="Google Shape;104;p13"/>
            <p:cNvSpPr/>
            <p:nvPr/>
          </p:nvSpPr>
          <p:spPr>
            <a:xfrm>
              <a:off x="2168288" y="212415"/>
              <a:ext cx="944400" cy="944400"/>
            </a:xfrm>
            <a:prstGeom prst="ellipse">
              <a:avLst/>
            </a:prstGeom>
            <a:solidFill>
              <a:srgbClr val="F81B00"/>
            </a:solidFill>
            <a:ln w="158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3"/>
            <p:cNvSpPr txBox="1"/>
            <p:nvPr/>
          </p:nvSpPr>
          <p:spPr>
            <a:xfrm>
              <a:off x="2306612" y="350739"/>
              <a:ext cx="667800" cy="66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Rockwell"/>
                <a:buNone/>
              </a:pPr>
              <a:r>
                <a:rPr lang="en-AU" sz="1200">
                  <a:solidFill>
                    <a:schemeClr val="lt1"/>
                  </a:solidFill>
                  <a:latin typeface="Rockwell"/>
                  <a:ea typeface="Rockwell"/>
                  <a:cs typeface="Rockwell"/>
                  <a:sym typeface="Rockwell"/>
                </a:rPr>
                <a:t>Near Peer</a:t>
              </a:r>
              <a:endParaRPr/>
            </a:p>
          </p:txBody>
        </p:sp>
        <p:sp>
          <p:nvSpPr>
            <p:cNvPr id="106" name="Google Shape;106;p13"/>
            <p:cNvSpPr/>
            <p:nvPr/>
          </p:nvSpPr>
          <p:spPr>
            <a:xfrm>
              <a:off x="653271" y="45242"/>
              <a:ext cx="3321600" cy="2350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84" y="34175"/>
                  </a:moveTo>
                  <a:lnTo>
                    <a:pt x="584" y="34175"/>
                  </a:lnTo>
                  <a:cubicBezTo>
                    <a:pt x="-2679" y="22567"/>
                    <a:pt x="7879" y="11072"/>
                    <a:pt x="27615" y="4745"/>
                  </a:cubicBezTo>
                  <a:cubicBezTo>
                    <a:pt x="47351" y="-1582"/>
                    <a:pt x="72649" y="-1582"/>
                    <a:pt x="92385" y="4745"/>
                  </a:cubicBezTo>
                  <a:cubicBezTo>
                    <a:pt x="112121" y="11072"/>
                    <a:pt x="122679" y="22567"/>
                    <a:pt x="119416" y="34175"/>
                  </a:cubicBezTo>
                  <a:lnTo>
                    <a:pt x="74854" y="113544"/>
                  </a:lnTo>
                  <a:cubicBezTo>
                    <a:pt x="73813" y="117246"/>
                    <a:pt x="67478" y="120000"/>
                    <a:pt x="60000" y="120000"/>
                  </a:cubicBezTo>
                  <a:cubicBezTo>
                    <a:pt x="52522" y="120000"/>
                    <a:pt x="46187" y="117246"/>
                    <a:pt x="45146" y="113544"/>
                  </a:cubicBezTo>
                  <a:close/>
                  <a:moveTo>
                    <a:pt x="4419" y="30000"/>
                  </a:moveTo>
                  <a:lnTo>
                    <a:pt x="4419" y="30000"/>
                  </a:lnTo>
                  <a:cubicBezTo>
                    <a:pt x="4419" y="43255"/>
                    <a:pt x="29303" y="54000"/>
                    <a:pt x="60000" y="54000"/>
                  </a:cubicBezTo>
                  <a:cubicBezTo>
                    <a:pt x="90697" y="54000"/>
                    <a:pt x="115581" y="43255"/>
                    <a:pt x="115581" y="30000"/>
                  </a:cubicBezTo>
                  <a:cubicBezTo>
                    <a:pt x="115581" y="16745"/>
                    <a:pt x="90697" y="6000"/>
                    <a:pt x="60000" y="6000"/>
                  </a:cubicBezTo>
                  <a:cubicBezTo>
                    <a:pt x="29303" y="6000"/>
                    <a:pt x="4419" y="16745"/>
                    <a:pt x="4419" y="30000"/>
                  </a:cubicBezTo>
                  <a:close/>
                </a:path>
              </a:pathLst>
            </a:custGeom>
            <a:solidFill>
              <a:schemeClr val="lt1">
                <a:alpha val="40000"/>
              </a:schemeClr>
            </a:solidFill>
            <a:ln w="9525" cap="flat" cmpd="sng">
              <a:solidFill>
                <a:srgbClr val="F81B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/>
              <a:t>				Welcome</a:t>
            </a:r>
            <a:endParaRPr/>
          </a:p>
        </p:txBody>
      </p:sp>
      <p:sp>
        <p:nvSpPr>
          <p:cNvPr id="113" name="Google Shape;113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7201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lnSpcReduction="2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AU" sz="4400">
                <a:latin typeface="Rockwell"/>
                <a:ea typeface="Rockwell"/>
                <a:cs typeface="Rockwell"/>
                <a:sym typeface="Rockwell"/>
              </a:rPr>
              <a:t>Examining the Contribution of Early-Career Health Professionals in Simulation-Based Education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4400"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14" name="Google Shape;114;p14"/>
          <p:cNvSpPr txBox="1"/>
          <p:nvPr/>
        </p:nvSpPr>
        <p:spPr>
          <a:xfrm>
            <a:off x="2429800" y="1053625"/>
            <a:ext cx="8085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5" name="Google Shape;115;p14" descr="Aussie first: advanced training in another world - thepulse.org.au"/>
          <p:cNvPicPr preferRelativeResize="0"/>
          <p:nvPr/>
        </p:nvPicPr>
        <p:blipFill rotWithShape="1">
          <a:blip r:embed="rId3">
            <a:alphaModFix/>
          </a:blip>
          <a:srcRect l="19790" r="19260"/>
          <a:stretch/>
        </p:blipFill>
        <p:spPr>
          <a:xfrm>
            <a:off x="6747164" y="1825625"/>
            <a:ext cx="3926801" cy="3421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5"/>
          <p:cNvSpPr txBox="1">
            <a:spLocks noGrp="1"/>
          </p:cNvSpPr>
          <p:nvPr>
            <p:ph type="body" idx="1"/>
          </p:nvPr>
        </p:nvSpPr>
        <p:spPr>
          <a:xfrm>
            <a:off x="447650" y="1466325"/>
            <a:ext cx="62385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en-AU" sz="4400">
                <a:solidFill>
                  <a:schemeClr val="dk2"/>
                </a:solidFill>
              </a:rPr>
            </a:br>
            <a:r>
              <a:rPr lang="en-AU" sz="4400">
                <a:solidFill>
                  <a:schemeClr val="dk2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How can a simulation faculty development program that includes Junior Doctors </a:t>
            </a:r>
            <a:br>
              <a:rPr lang="en-AU" sz="4400">
                <a:solidFill>
                  <a:schemeClr val="dk2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</a:br>
            <a:r>
              <a:rPr lang="en-AU" sz="4400">
                <a:solidFill>
                  <a:schemeClr val="dk2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fail, work, assist, hinder the simulation centre operations?</a:t>
            </a:r>
            <a:endParaRPr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122" name="Google Shape;122;p15" descr="En bild som visar inomhus, rum, Medicinsk utrustning, scen&#10;&#10;Automatiskt genererad beskrivning"/>
          <p:cNvPicPr preferRelativeResize="0"/>
          <p:nvPr/>
        </p:nvPicPr>
        <p:blipFill rotWithShape="1">
          <a:blip r:embed="rId3">
            <a:alphaModFix/>
          </a:blip>
          <a:srcRect l="11932" r="9820"/>
          <a:stretch/>
        </p:blipFill>
        <p:spPr>
          <a:xfrm>
            <a:off x="7175575" y="0"/>
            <a:ext cx="5016426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28" name="Google Shape;128;p16"/>
          <p:cNvSpPr/>
          <p:nvPr/>
        </p:nvSpPr>
        <p:spPr>
          <a:xfrm rot="-263873">
            <a:off x="296272" y="1026251"/>
            <a:ext cx="7298578" cy="5088488"/>
          </a:xfrm>
          <a:custGeom>
            <a:avLst/>
            <a:gdLst/>
            <a:ahLst/>
            <a:cxnLst/>
            <a:rect l="l" t="t" r="r" b="b"/>
            <a:pathLst>
              <a:path w="7817532" h="5450297" extrusionOk="0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29" name="Google Shape;129;p16"/>
          <p:cNvSpPr/>
          <p:nvPr/>
        </p:nvSpPr>
        <p:spPr>
          <a:xfrm rot="-2700000">
            <a:off x="3554541" y="-619573"/>
            <a:ext cx="9016699" cy="8033868"/>
          </a:xfrm>
          <a:custGeom>
            <a:avLst/>
            <a:gdLst/>
            <a:ahLst/>
            <a:cxnLst/>
            <a:rect l="l" t="t" r="r" b="b"/>
            <a:pathLst>
              <a:path w="9016699" h="8033868" extrusionOk="0">
                <a:moveTo>
                  <a:pt x="6078066" y="782055"/>
                </a:moveTo>
                <a:lnTo>
                  <a:pt x="8705208" y="3409197"/>
                </a:lnTo>
                <a:lnTo>
                  <a:pt x="8793057" y="3617452"/>
                </a:lnTo>
                <a:cubicBezTo>
                  <a:pt x="8935615" y="3988374"/>
                  <a:pt x="9016699" y="4381324"/>
                  <a:pt x="9016699" y="4793120"/>
                </a:cubicBezTo>
                <a:cubicBezTo>
                  <a:pt x="9008675" y="4960329"/>
                  <a:pt x="8989449" y="5120121"/>
                  <a:pt x="8960084" y="5272709"/>
                </a:cubicBezTo>
                <a:lnTo>
                  <a:pt x="8920563" y="5444162"/>
                </a:lnTo>
                <a:lnTo>
                  <a:pt x="6620466" y="7744259"/>
                </a:lnTo>
                <a:lnTo>
                  <a:pt x="6480006" y="7795347"/>
                </a:lnTo>
                <a:cubicBezTo>
                  <a:pt x="5726471" y="8035167"/>
                  <a:pt x="4953020" y="8083925"/>
                  <a:pt x="4389696" y="7987178"/>
                </a:cubicBezTo>
                <a:cubicBezTo>
                  <a:pt x="4014146" y="7922680"/>
                  <a:pt x="3559510" y="7740111"/>
                  <a:pt x="3086984" y="7466023"/>
                </a:cubicBezTo>
                <a:lnTo>
                  <a:pt x="3024300" y="7426965"/>
                </a:lnTo>
                <a:lnTo>
                  <a:pt x="519567" y="4922232"/>
                </a:lnTo>
                <a:lnTo>
                  <a:pt x="419495" y="4733719"/>
                </a:lnTo>
                <a:cubicBezTo>
                  <a:pt x="181303" y="4258474"/>
                  <a:pt x="28977" y="3756361"/>
                  <a:pt x="3514" y="3245168"/>
                </a:cubicBezTo>
                <a:cubicBezTo>
                  <a:pt x="-112889" y="908287"/>
                  <a:pt x="2691131" y="-221884"/>
                  <a:pt x="4193329" y="36108"/>
                </a:cubicBezTo>
                <a:cubicBezTo>
                  <a:pt x="4662766" y="116730"/>
                  <a:pt x="5309837" y="354143"/>
                  <a:pt x="5977677" y="722908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30" name="Google Shape;130;p16"/>
          <p:cNvSpPr txBox="1">
            <a:spLocks noGrp="1"/>
          </p:cNvSpPr>
          <p:nvPr>
            <p:ph type="title"/>
          </p:nvPr>
        </p:nvSpPr>
        <p:spPr>
          <a:xfrm>
            <a:off x="807720" y="2349925"/>
            <a:ext cx="2441894" cy="2456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228600" rIns="228600" bIns="228600" anchor="ctr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3200"/>
              <a:buFont typeface="Twentieth Century"/>
              <a:buNone/>
            </a:pPr>
            <a:r>
              <a:rPr lang="en-AU" sz="3200">
                <a:latin typeface="Twentieth Century"/>
                <a:ea typeface="Twentieth Century"/>
                <a:cs typeface="Twentieth Century"/>
                <a:sym typeface="Twentieth Century"/>
              </a:rPr>
              <a:t>Agenda</a:t>
            </a:r>
            <a:endParaRPr/>
          </a:p>
        </p:txBody>
      </p:sp>
      <p:sp>
        <p:nvSpPr>
          <p:cNvPr id="131" name="Google Shape;131;p16"/>
          <p:cNvSpPr txBox="1">
            <a:spLocks noGrp="1"/>
          </p:cNvSpPr>
          <p:nvPr>
            <p:ph type="body" idx="1"/>
          </p:nvPr>
        </p:nvSpPr>
        <p:spPr>
          <a:xfrm>
            <a:off x="4846319" y="1111249"/>
            <a:ext cx="6554001" cy="4635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20000"/>
          </a:bodyPr>
          <a:lstStyle/>
          <a:p>
            <a:pPr marL="228600" lvl="0" indent="-251459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60"/>
              <a:buChar char="•"/>
            </a:pPr>
            <a:r>
              <a:rPr lang="en-AU" sz="36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Overview</a:t>
            </a:r>
            <a:endParaRPr>
              <a:solidFill>
                <a:schemeClr val="lt1"/>
              </a:solidFill>
            </a:endParaRPr>
          </a:p>
          <a:p>
            <a:pPr marL="228600" lvl="0" indent="-251459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960"/>
              <a:buChar char="•"/>
            </a:pPr>
            <a:r>
              <a:rPr lang="en-AU" sz="36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Theory</a:t>
            </a:r>
            <a:endParaRPr>
              <a:solidFill>
                <a:schemeClr val="lt1"/>
              </a:solidFill>
            </a:endParaRPr>
          </a:p>
          <a:p>
            <a:pPr marL="228600" lvl="0" indent="-251459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960"/>
              <a:buChar char="•"/>
            </a:pPr>
            <a:r>
              <a:rPr lang="en-AU" sz="36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Paradigm</a:t>
            </a:r>
            <a:endParaRPr>
              <a:solidFill>
                <a:schemeClr val="lt1"/>
              </a:solidFill>
            </a:endParaRPr>
          </a:p>
          <a:p>
            <a:pPr marL="228600" lvl="0" indent="-251459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960"/>
              <a:buChar char="•"/>
            </a:pPr>
            <a:r>
              <a:rPr lang="en-AU" sz="36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Background</a:t>
            </a:r>
            <a:endParaRPr>
              <a:solidFill>
                <a:schemeClr val="lt1"/>
              </a:solidFill>
            </a:endParaRPr>
          </a:p>
          <a:p>
            <a:pPr marL="228600" lvl="0" indent="-251459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960"/>
              <a:buChar char="•"/>
            </a:pPr>
            <a:r>
              <a:rPr lang="en-AU" sz="36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Methods</a:t>
            </a:r>
            <a:endParaRPr>
              <a:solidFill>
                <a:schemeClr val="lt1"/>
              </a:solidFill>
            </a:endParaRPr>
          </a:p>
          <a:p>
            <a:pPr marL="228600" lvl="0" indent="-251459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960"/>
              <a:buChar char="•"/>
            </a:pPr>
            <a:r>
              <a:rPr lang="en-AU" sz="36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Results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7"/>
          <p:cNvSpPr txBox="1">
            <a:spLocks noGrp="1"/>
          </p:cNvSpPr>
          <p:nvPr>
            <p:ph type="title"/>
          </p:nvPr>
        </p:nvSpPr>
        <p:spPr>
          <a:xfrm>
            <a:off x="-1" y="1992050"/>
            <a:ext cx="2930325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228600" rIns="228600" bIns="228600" anchor="ctr" anchorCtr="0">
            <a:normAutofit fontScale="90000"/>
          </a:bodyPr>
          <a:lstStyle/>
          <a:p>
            <a:pPr marL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ct val="90909"/>
              <a:buFont typeface="Twentieth Century"/>
              <a:buNone/>
            </a:pPr>
            <a:r>
              <a:rPr lang="en-AU" dirty="0">
                <a:latin typeface="Twentieth Century"/>
                <a:ea typeface="Twentieth Century"/>
                <a:cs typeface="Twentieth Century"/>
                <a:sym typeface="Twentieth Century"/>
              </a:rPr>
              <a:t>Ratios </a:t>
            </a:r>
            <a:endParaRPr dirty="0"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ct val="90909"/>
              <a:buFont typeface="Twentieth Century"/>
              <a:buNone/>
            </a:pPr>
            <a:r>
              <a:rPr lang="en-AU" dirty="0">
                <a:latin typeface="Twentieth Century"/>
                <a:ea typeface="Twentieth Century"/>
                <a:cs typeface="Twentieth Century"/>
                <a:sym typeface="Twentieth Century"/>
              </a:rPr>
              <a:t>in Simulation</a:t>
            </a:r>
            <a:endParaRPr dirty="0"/>
          </a:p>
        </p:txBody>
      </p:sp>
      <p:pic>
        <p:nvPicPr>
          <p:cNvPr id="137" name="Google Shape;137;p17" descr="IMG_20130409_110643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30325" y="292600"/>
            <a:ext cx="5061575" cy="5061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5" name="Google Shape;14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45075" y="7"/>
            <a:ext cx="13716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9"/>
          <p:cNvSpPr/>
          <p:nvPr/>
        </p:nvSpPr>
        <p:spPr>
          <a:xfrm>
            <a:off x="0" y="-92333"/>
            <a:ext cx="65" cy="1846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B616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19"/>
          <p:cNvSpPr/>
          <p:nvPr/>
        </p:nvSpPr>
        <p:spPr>
          <a:xfrm>
            <a:off x="502204" y="1232218"/>
            <a:ext cx="65" cy="1846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B616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19"/>
          <p:cNvSpPr/>
          <p:nvPr/>
        </p:nvSpPr>
        <p:spPr>
          <a:xfrm>
            <a:off x="6044859" y="6513914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3" name="Google Shape;153;p19" descr="Kolb's Learning Styles &amp; Experiential Learning Cycle"/>
          <p:cNvPicPr preferRelativeResize="0"/>
          <p:nvPr/>
        </p:nvPicPr>
        <p:blipFill rotWithShape="1">
          <a:blip r:embed="rId3">
            <a:alphaModFix/>
          </a:blip>
          <a:srcRect t="8755" b="7541"/>
          <a:stretch/>
        </p:blipFill>
        <p:spPr>
          <a:xfrm>
            <a:off x="2386800" y="657075"/>
            <a:ext cx="5461676" cy="4571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0"/>
          <p:cNvSpPr txBox="1">
            <a:spLocks noGrp="1"/>
          </p:cNvSpPr>
          <p:nvPr>
            <p:ph type="title"/>
          </p:nvPr>
        </p:nvSpPr>
        <p:spPr>
          <a:xfrm>
            <a:off x="560832" y="1798287"/>
            <a:ext cx="4242816" cy="35922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228600" rIns="228600" bIns="228600" anchor="ctr" anchorCtr="0">
            <a:normAutofit/>
          </a:bodyPr>
          <a:lstStyle/>
          <a:p>
            <a:pPr marL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Twentieth Century"/>
              <a:buNone/>
            </a:pPr>
            <a:r>
              <a:rPr lang="en-AU" sz="60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Problem</a:t>
            </a:r>
            <a:endParaRPr sz="3200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59" name="Google Shape;159;p20"/>
          <p:cNvSpPr txBox="1">
            <a:spLocks noGrp="1"/>
          </p:cNvSpPr>
          <p:nvPr>
            <p:ph type="body" idx="1"/>
          </p:nvPr>
        </p:nvSpPr>
        <p:spPr>
          <a:xfrm>
            <a:off x="4803648" y="970092"/>
            <a:ext cx="6282000" cy="52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3080"/>
              <a:buNone/>
            </a:pPr>
            <a:r>
              <a:rPr lang="en-AU" sz="2800" dirty="0">
                <a:latin typeface="Twentieth Century"/>
                <a:ea typeface="Twentieth Century"/>
                <a:cs typeface="Twentieth Century"/>
                <a:sym typeface="Twentieth Century"/>
              </a:rPr>
              <a:t>Need to Support:</a:t>
            </a: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3080"/>
              <a:buNone/>
            </a:pPr>
            <a:endParaRPr lang="en-AU" sz="2800" dirty="0"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3080"/>
              <a:buChar char="•"/>
            </a:pPr>
            <a:r>
              <a:rPr lang="en-AU" sz="2800" dirty="0">
                <a:latin typeface="Twentieth Century"/>
                <a:ea typeface="Twentieth Century"/>
                <a:cs typeface="Twentieth Century"/>
                <a:sym typeface="Twentieth Century"/>
              </a:rPr>
              <a:t>Scalability</a:t>
            </a:r>
            <a:endParaRPr dirty="0"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080"/>
              <a:buChar char="•"/>
            </a:pPr>
            <a:r>
              <a:rPr lang="en-AU" sz="2800" dirty="0">
                <a:latin typeface="Twentieth Century"/>
                <a:ea typeface="Twentieth Century"/>
                <a:cs typeface="Twentieth Century"/>
                <a:sym typeface="Twentieth Century"/>
              </a:rPr>
              <a:t>Quality</a:t>
            </a:r>
            <a:endParaRPr dirty="0"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080"/>
              <a:buChar char="•"/>
            </a:pPr>
            <a:r>
              <a:rPr lang="en-AU" sz="2800" dirty="0">
                <a:latin typeface="Twentieth Century"/>
                <a:ea typeface="Twentieth Century"/>
                <a:cs typeface="Twentieth Century"/>
                <a:sym typeface="Twentieth Century"/>
              </a:rPr>
              <a:t>Authenticity</a:t>
            </a:r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080"/>
              <a:buChar char="•"/>
            </a:pPr>
            <a:r>
              <a:rPr lang="en-AU" dirty="0">
                <a:latin typeface="Twentieth Century"/>
                <a:sym typeface="Twentieth Century"/>
              </a:rPr>
              <a:t>Not Fidelity!</a:t>
            </a:r>
            <a:endParaRPr dirty="0"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980"/>
              <a:buNone/>
            </a:pPr>
            <a:endParaRPr dirty="0"/>
          </a:p>
        </p:txBody>
      </p:sp>
      <p:pic>
        <p:nvPicPr>
          <p:cNvPr id="160" name="Google Shape;160;p20" descr="IMG_20130407_170346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6100" y="1632863"/>
            <a:ext cx="3592275" cy="359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0" descr="blownPupil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32200" y="1963125"/>
            <a:ext cx="2684894" cy="3592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228600" rIns="228600" bIns="228600" anchor="ctr" anchorCtr="0">
            <a:normAutofit/>
          </a:bodyPr>
          <a:lstStyle/>
          <a:p>
            <a:pPr marL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4000"/>
              <a:buFont typeface="Calibri"/>
              <a:buNone/>
            </a:pPr>
            <a:r>
              <a:rPr lang="en-AU">
                <a:latin typeface="Twentieth Century"/>
                <a:ea typeface="Twentieth Century"/>
                <a:cs typeface="Twentieth Century"/>
                <a:sym typeface="Twentieth Century"/>
              </a:rPr>
              <a:t>Gaps</a:t>
            </a:r>
            <a:endParaRPr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67" name="Google Shape;167;p21"/>
          <p:cNvSpPr txBox="1">
            <a:spLocks noGrp="1"/>
          </p:cNvSpPr>
          <p:nvPr>
            <p:ph type="body" idx="1"/>
          </p:nvPr>
        </p:nvSpPr>
        <p:spPr>
          <a:xfrm>
            <a:off x="557000" y="1450700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228600" lvl="0" indent="-330200" algn="l" rtl="0">
              <a:spcBef>
                <a:spcPts val="0"/>
              </a:spcBef>
              <a:spcAft>
                <a:spcPts val="0"/>
              </a:spcAft>
              <a:buSzPts val="3580"/>
              <a:buFont typeface="Twentieth Century"/>
              <a:buChar char="•"/>
            </a:pPr>
            <a:r>
              <a:rPr lang="en-AU" sz="34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High demand for simulation education, limited trained faculty</a:t>
            </a:r>
            <a:endParaRPr sz="4000"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228600" lvl="0" indent="-330200" algn="l" rtl="0">
              <a:spcBef>
                <a:spcPts val="1000"/>
              </a:spcBef>
              <a:spcAft>
                <a:spcPts val="0"/>
              </a:spcAft>
              <a:buSzPts val="3580"/>
              <a:buFont typeface="Twentieth Century"/>
              <a:buChar char="•"/>
            </a:pPr>
            <a:r>
              <a:rPr lang="en-AU" sz="34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Traditional faculty development is resource-intensive</a:t>
            </a:r>
            <a:endParaRPr sz="4000"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228600" lvl="0" indent="-330200" algn="l" rtl="0">
              <a:spcBef>
                <a:spcPts val="1000"/>
              </a:spcBef>
              <a:spcAft>
                <a:spcPts val="0"/>
              </a:spcAft>
              <a:buSzPts val="3580"/>
              <a:buFont typeface="Twentieth Century"/>
              <a:buChar char="•"/>
            </a:pPr>
            <a:r>
              <a:rPr lang="en-AU" sz="34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Near-peer teaching (NPT) is an emerging educational approach</a:t>
            </a:r>
            <a:endParaRPr sz="4000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22" descr="En bild som visar text, inomhus, datorskärm, Persondator&#10;&#10;Automatiskt genererad beskrivn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7765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3"/>
          <p:cNvSpPr txBox="1">
            <a:spLocks noGrp="1"/>
          </p:cNvSpPr>
          <p:nvPr>
            <p:ph type="body" idx="1"/>
          </p:nvPr>
        </p:nvSpPr>
        <p:spPr>
          <a:xfrm>
            <a:off x="214625" y="1782625"/>
            <a:ext cx="9676500" cy="37221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228600" lvl="0" indent="-243268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80"/>
              <a:buFont typeface="Twentieth Century"/>
              <a:buChar char="●"/>
            </a:pPr>
            <a:r>
              <a:rPr lang="en-AU">
                <a:latin typeface="Twentieth Century"/>
                <a:ea typeface="Twentieth Century"/>
                <a:cs typeface="Twentieth Century"/>
                <a:sym typeface="Twentieth Century"/>
              </a:rPr>
              <a:t>Leverage of Faculty Development to include Near peer learning </a:t>
            </a:r>
            <a:endParaRPr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914400" lvl="1" indent="-42418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80"/>
              <a:buFont typeface="Twentieth Century"/>
              <a:buChar char="○"/>
            </a:pPr>
            <a:r>
              <a:rPr lang="en-AU" b="1">
                <a:latin typeface="Twentieth Century"/>
                <a:ea typeface="Twentieth Century"/>
                <a:cs typeface="Twentieth Century"/>
                <a:sym typeface="Twentieth Century"/>
              </a:rPr>
              <a:t>Work in context</a:t>
            </a:r>
            <a:endParaRPr sz="1400"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914400" lvl="1" indent="-42418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80"/>
              <a:buFont typeface="Twentieth Century"/>
              <a:buChar char="○"/>
            </a:pPr>
            <a:r>
              <a:rPr lang="en-AU" b="1">
                <a:latin typeface="Twentieth Century"/>
                <a:ea typeface="Twentieth Century"/>
                <a:cs typeface="Twentieth Century"/>
                <a:sym typeface="Twentieth Century"/>
              </a:rPr>
              <a:t>Support Sustainability of Simulation</a:t>
            </a:r>
            <a:endParaRPr sz="1400"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914400" lvl="1" indent="-42418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80"/>
              <a:buFont typeface="Twentieth Century"/>
              <a:buChar char="○"/>
            </a:pPr>
            <a:r>
              <a:rPr lang="en-AU" b="1">
                <a:latin typeface="Twentieth Century"/>
                <a:ea typeface="Twentieth Century"/>
                <a:cs typeface="Twentieth Century"/>
                <a:sym typeface="Twentieth Century"/>
              </a:rPr>
              <a:t>Enhance Learners’ and Faculty Experience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228600" rIns="228600" bIns="228600" anchor="ctr" anchorCtr="0">
            <a:normAutofit/>
          </a:bodyPr>
          <a:lstStyle/>
          <a:p>
            <a:pPr marL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4000"/>
              <a:buFont typeface="Calibri"/>
              <a:buNone/>
            </a:pPr>
            <a:r>
              <a:rPr lang="en-AU">
                <a:solidFill>
                  <a:srgbClr val="FFFEFF"/>
                </a:solidFill>
              </a:rPr>
              <a:t>Near-Peer Teaching (NPT)</a:t>
            </a:r>
            <a:endParaRPr/>
          </a:p>
        </p:txBody>
      </p:sp>
      <p:sp>
        <p:nvSpPr>
          <p:cNvPr id="184" name="Google Shape;184;p24"/>
          <p:cNvSpPr txBox="1">
            <a:spLocks noGrp="1"/>
          </p:cNvSpPr>
          <p:nvPr>
            <p:ph type="body" idx="1"/>
          </p:nvPr>
        </p:nvSpPr>
        <p:spPr>
          <a:xfrm>
            <a:off x="838200" y="1222175"/>
            <a:ext cx="8652164" cy="42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7500" lnSpcReduction="20000"/>
          </a:bodyPr>
          <a:lstStyle/>
          <a:p>
            <a:pPr marL="228600" lvl="0" indent="-20974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66000"/>
              <a:buChar char="•"/>
            </a:pPr>
            <a:r>
              <a:rPr lang="en-AU" sz="3000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Teachers are 0–2 years senior to learners</a:t>
            </a:r>
          </a:p>
          <a:p>
            <a:pPr marL="228600" lvl="0" indent="-20974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66000"/>
              <a:buChar char="•"/>
            </a:pPr>
            <a:r>
              <a:rPr lang="en-AU" sz="3600" dirty="0">
                <a:latin typeface="Twentieth Century"/>
                <a:ea typeface="Twentieth Century"/>
                <a:cs typeface="Twentieth Century"/>
                <a:sym typeface="Twentieth Century"/>
              </a:rPr>
              <a:t>Limited description in Sim</a:t>
            </a:r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05999"/>
              <a:buNone/>
            </a:pPr>
            <a:r>
              <a:rPr lang="en-AU" sz="3000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Near Peer </a:t>
            </a:r>
            <a:r>
              <a:rPr lang="en-AU" sz="3000" dirty="0">
                <a:latin typeface="Twentieth Century"/>
                <a:ea typeface="Twentieth Century"/>
                <a:cs typeface="Twentieth Century"/>
                <a:sym typeface="Twentieth Century"/>
              </a:rPr>
              <a:t>Programmes - </a:t>
            </a:r>
            <a:r>
              <a:rPr lang="en-AU" sz="3000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Bridge</a:t>
            </a:r>
            <a:endParaRPr sz="3000" dirty="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685800" lvl="1" indent="-27451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05999"/>
              <a:buFont typeface="Twentieth Century"/>
              <a:buChar char="•"/>
            </a:pPr>
            <a:r>
              <a:rPr lang="en-AU" sz="3000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Knowledge</a:t>
            </a:r>
            <a:endParaRPr sz="3000" dirty="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685800" lvl="1" indent="-27451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05999"/>
              <a:buFont typeface="Twentieth Century"/>
              <a:buChar char="•"/>
            </a:pPr>
            <a:r>
              <a:rPr lang="en-AU" sz="3000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Empathy</a:t>
            </a:r>
            <a:endParaRPr sz="3000" dirty="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685800" lvl="1" indent="-27451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05999"/>
              <a:buFont typeface="Twentieth Century"/>
              <a:buChar char="•"/>
            </a:pPr>
            <a:r>
              <a:rPr lang="en-AU" sz="3000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Relatability</a:t>
            </a:r>
            <a:endParaRPr sz="3000" dirty="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685800" lvl="1" indent="-264794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wentieth Century"/>
              <a:buChar char="•"/>
            </a:pPr>
            <a:r>
              <a:rPr lang="en-AU" sz="3000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?Risks</a:t>
            </a:r>
            <a:endParaRPr sz="3000" dirty="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228600" lvl="0" indent="-27451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05999"/>
              <a:buFont typeface="Twentieth Century"/>
              <a:buChar char="•"/>
            </a:pPr>
            <a:r>
              <a:rPr lang="en-AU" sz="3000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? use in simulation - some programmes paid (</a:t>
            </a:r>
            <a:r>
              <a:rPr lang="en-AU" sz="3000" dirty="0" err="1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Viggers</a:t>
            </a:r>
            <a:r>
              <a:rPr lang="en-AU" sz="3000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et al 2022)</a:t>
            </a:r>
            <a:endParaRPr sz="3600" dirty="0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185" name="Google Shape;18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96300" y="1690825"/>
            <a:ext cx="4659924" cy="2702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228600" rIns="228600" bIns="228600" anchor="ctr" anchorCtr="0">
            <a:normAutofit/>
          </a:bodyPr>
          <a:lstStyle/>
          <a:p>
            <a:pPr marL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4000"/>
              <a:buFont typeface="Calibri"/>
              <a:buNone/>
            </a:pPr>
            <a:r>
              <a:rPr lang="en-AU">
                <a:solidFill>
                  <a:srgbClr val="FFFEFF"/>
                </a:solidFill>
              </a:rPr>
              <a:t>Programme Rationale &amp; Setting</a:t>
            </a:r>
            <a:endParaRPr/>
          </a:p>
        </p:txBody>
      </p:sp>
      <p:sp>
        <p:nvSpPr>
          <p:cNvPr id="191" name="Google Shape;191;p25"/>
          <p:cNvSpPr txBox="1">
            <a:spLocks noGrp="1"/>
          </p:cNvSpPr>
          <p:nvPr>
            <p:ph type="body" idx="1"/>
          </p:nvPr>
        </p:nvSpPr>
        <p:spPr>
          <a:xfrm>
            <a:off x="744475" y="1253400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228600" lvl="0" indent="-2794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780"/>
              <a:buFont typeface="Twentieth Century"/>
              <a:buChar char="•"/>
            </a:pPr>
            <a:r>
              <a:rPr lang="en-AU" sz="26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Simulation in </a:t>
            </a:r>
            <a:r>
              <a:rPr lang="en-AU" sz="2600">
                <a:latin typeface="Twentieth Century"/>
                <a:ea typeface="Twentieth Century"/>
                <a:cs typeface="Twentieth Century"/>
                <a:sym typeface="Twentieth Century"/>
              </a:rPr>
              <a:t>our</a:t>
            </a:r>
            <a:r>
              <a:rPr lang="en-AU" sz="26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Context</a:t>
            </a:r>
            <a:endParaRPr sz="26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685800" lvl="1" indent="-2794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780"/>
              <a:buFont typeface="Twentieth Century"/>
              <a:buChar char="•"/>
            </a:pPr>
            <a:r>
              <a:rPr lang="en-AU" sz="26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Rapid demand growth without new funding (Global North setting)</a:t>
            </a:r>
            <a:endParaRPr sz="2700"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228600" lvl="0" indent="-2794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780"/>
              <a:buFont typeface="Twentieth Century"/>
              <a:buChar char="•"/>
            </a:pPr>
            <a:r>
              <a:rPr lang="en-AU" sz="2600">
                <a:latin typeface="Twentieth Century"/>
                <a:ea typeface="Twentieth Century"/>
                <a:cs typeface="Twentieth Century"/>
                <a:sym typeface="Twentieth Century"/>
              </a:rPr>
              <a:t>Aim -</a:t>
            </a:r>
            <a:r>
              <a:rPr lang="en-AU" sz="26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scalability and educational excellence</a:t>
            </a:r>
            <a:endParaRPr sz="3200"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228600" lvl="0" indent="-2794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780"/>
              <a:buFont typeface="Twentieth Century"/>
              <a:buChar char="•"/>
            </a:pPr>
            <a:r>
              <a:rPr lang="en-AU" sz="26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Basis of Design(s) an</a:t>
            </a:r>
            <a:r>
              <a:rPr lang="en-AU" sz="2600">
                <a:latin typeface="Twentieth Century"/>
                <a:ea typeface="Twentieth Century"/>
                <a:cs typeface="Twentieth Century"/>
                <a:sym typeface="Twentieth Century"/>
              </a:rPr>
              <a:t>d Use was</a:t>
            </a:r>
            <a:r>
              <a:rPr lang="en-AU" sz="26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Grounded in:</a:t>
            </a:r>
            <a:endParaRPr sz="3200"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22860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AU" sz="26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 - Vygotsky's Social Constructivism</a:t>
            </a:r>
            <a:endParaRPr sz="3200"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22860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AU" sz="26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 - Cheng’s debriefing frameworks</a:t>
            </a:r>
            <a:endParaRPr sz="3200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6"/>
          <p:cNvSpPr txBox="1">
            <a:spLocks noGrp="1"/>
          </p:cNvSpPr>
          <p:nvPr>
            <p:ph type="title"/>
          </p:nvPr>
        </p:nvSpPr>
        <p:spPr>
          <a:xfrm>
            <a:off x="484910" y="2345806"/>
            <a:ext cx="3912174" cy="2456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228600" rIns="228600" bIns="228600" anchor="ctr" anchorCtr="0">
            <a:noAutofit/>
          </a:bodyPr>
          <a:lstStyle/>
          <a:p>
            <a:pPr marL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6600"/>
              <a:buFont typeface="Twentieth Century"/>
              <a:buNone/>
            </a:pPr>
            <a:r>
              <a:rPr lang="en-AU" sz="6600" dirty="0">
                <a:latin typeface="Twentieth Century"/>
                <a:ea typeface="Twentieth Century"/>
                <a:cs typeface="Twentieth Century"/>
                <a:sym typeface="Twentieth Century"/>
              </a:rPr>
              <a:t>Methods</a:t>
            </a:r>
            <a:endParaRPr sz="3400" dirty="0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grpSp>
        <p:nvGrpSpPr>
          <p:cNvPr id="197" name="Google Shape;197;p26"/>
          <p:cNvGrpSpPr/>
          <p:nvPr/>
        </p:nvGrpSpPr>
        <p:grpSpPr>
          <a:xfrm>
            <a:off x="5026381" y="359400"/>
            <a:ext cx="6971384" cy="4623774"/>
            <a:chOff x="275269" y="1191"/>
            <a:chExt cx="6585475" cy="4080641"/>
          </a:xfrm>
        </p:grpSpPr>
        <p:sp>
          <p:nvSpPr>
            <p:cNvPr id="198" name="Google Shape;198;p26"/>
            <p:cNvSpPr/>
            <p:nvPr/>
          </p:nvSpPr>
          <p:spPr>
            <a:xfrm>
              <a:off x="275269" y="1191"/>
              <a:ext cx="3135900" cy="1881600"/>
            </a:xfrm>
            <a:prstGeom prst="rect">
              <a:avLst/>
            </a:prstGeom>
            <a:solidFill>
              <a:schemeClr val="accent1"/>
            </a:solidFill>
            <a:ln w="15875" cap="flat" cmpd="sng">
              <a:solidFill>
                <a:srgbClr val="F81B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26"/>
            <p:cNvSpPr txBox="1"/>
            <p:nvPr/>
          </p:nvSpPr>
          <p:spPr>
            <a:xfrm>
              <a:off x="275269" y="1191"/>
              <a:ext cx="3135900" cy="1881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rgbClr val="F81B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40950" tIns="140950" rIns="140950" bIns="140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700"/>
                <a:buFont typeface="Twentieth Century"/>
                <a:buNone/>
              </a:pPr>
              <a:r>
                <a:rPr lang="en-AU" sz="3700" dirty="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Programme Report</a:t>
              </a:r>
              <a:endParaRPr sz="3700" dirty="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200" name="Google Shape;200;p26"/>
            <p:cNvSpPr/>
            <p:nvPr/>
          </p:nvSpPr>
          <p:spPr>
            <a:xfrm>
              <a:off x="275269" y="2198332"/>
              <a:ext cx="3135900" cy="1881600"/>
            </a:xfrm>
            <a:prstGeom prst="rect">
              <a:avLst/>
            </a:prstGeom>
            <a:solidFill>
              <a:schemeClr val="accent1"/>
            </a:solidFill>
            <a:ln w="15875" cap="flat" cmpd="sng">
              <a:solidFill>
                <a:srgbClr val="F81B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26"/>
            <p:cNvSpPr txBox="1"/>
            <p:nvPr/>
          </p:nvSpPr>
          <p:spPr>
            <a:xfrm>
              <a:off x="275269" y="2198332"/>
              <a:ext cx="3135900" cy="1881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rgbClr val="F81B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40950" tIns="140950" rIns="140950" bIns="140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700"/>
                <a:buFont typeface="Twentieth Century"/>
                <a:buNone/>
              </a:pPr>
              <a:r>
                <a:rPr lang="en-AU" sz="37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2 Simulation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1295"/>
                </a:spcBef>
                <a:spcAft>
                  <a:spcPts val="0"/>
                </a:spcAft>
                <a:buClr>
                  <a:schemeClr val="lt1"/>
                </a:buClr>
                <a:buSzPts val="3700"/>
                <a:buFont typeface="Twentieth Century"/>
                <a:buNone/>
              </a:pPr>
              <a:r>
                <a:rPr lang="en-AU" sz="37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Centres</a:t>
              </a:r>
              <a:endParaRPr sz="37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202" name="Google Shape;202;p26"/>
            <p:cNvSpPr/>
            <p:nvPr/>
          </p:nvSpPr>
          <p:spPr>
            <a:xfrm>
              <a:off x="3724844" y="2200232"/>
              <a:ext cx="3135900" cy="1881600"/>
            </a:xfrm>
            <a:prstGeom prst="rect">
              <a:avLst/>
            </a:prstGeom>
            <a:solidFill>
              <a:schemeClr val="accent1"/>
            </a:solidFill>
            <a:ln w="15875" cap="flat" cmpd="sng">
              <a:solidFill>
                <a:srgbClr val="F81B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26"/>
            <p:cNvSpPr txBox="1"/>
            <p:nvPr/>
          </p:nvSpPr>
          <p:spPr>
            <a:xfrm>
              <a:off x="3724844" y="2200232"/>
              <a:ext cx="3135900" cy="1881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rgbClr val="F81B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40950" tIns="140950" rIns="140950" bIns="140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700"/>
                <a:buFont typeface="Twentieth Century"/>
                <a:buNone/>
              </a:pPr>
              <a:r>
                <a:rPr lang="en-AU" sz="37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Self-Reported Data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1295"/>
                </a:spcBef>
                <a:spcAft>
                  <a:spcPts val="0"/>
                </a:spcAft>
                <a:buClr>
                  <a:schemeClr val="lt1"/>
                </a:buClr>
                <a:buSzPts val="3700"/>
                <a:buFont typeface="Twentieth Century"/>
                <a:buNone/>
              </a:pPr>
              <a:r>
                <a:rPr lang="en-AU" sz="37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Motivation</a:t>
              </a:r>
              <a:endParaRPr sz="37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204" name="Google Shape;204;p26"/>
            <p:cNvSpPr/>
            <p:nvPr/>
          </p:nvSpPr>
          <p:spPr>
            <a:xfrm>
              <a:off x="3724844" y="3148"/>
              <a:ext cx="3135900" cy="1881600"/>
            </a:xfrm>
            <a:prstGeom prst="rect">
              <a:avLst/>
            </a:prstGeom>
            <a:solidFill>
              <a:schemeClr val="accent1"/>
            </a:solidFill>
            <a:ln w="15875" cap="flat" cmpd="sng">
              <a:solidFill>
                <a:srgbClr val="F81B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700"/>
                <a:buFont typeface="Rockwell"/>
                <a:buNone/>
              </a:pPr>
              <a:r>
                <a:rPr lang="en-AU" sz="3700" dirty="0">
                  <a:solidFill>
                    <a:schemeClr val="lt1"/>
                  </a:solidFill>
                  <a:latin typeface="Tw Cen MT" panose="020B0602020104020603" pitchFamily="34" charset="77"/>
                  <a:ea typeface="Rockwell"/>
                  <a:cs typeface="Rockwell"/>
                  <a:sym typeface="Rockwell"/>
                </a:rPr>
                <a:t>Engagement</a:t>
              </a:r>
              <a:endParaRPr dirty="0">
                <a:solidFill>
                  <a:schemeClr val="dk1"/>
                </a:solidFill>
                <a:latin typeface="Tw Cen MT" panose="020B0602020104020603" pitchFamily="34" charset="77"/>
              </a:endParaRPr>
            </a:p>
            <a:p>
              <a:pPr marL="0" lvl="0" indent="0" algn="ctr" rtl="0">
                <a:lnSpc>
                  <a:spcPct val="90000"/>
                </a:lnSpc>
                <a:spcBef>
                  <a:spcPts val="1295"/>
                </a:spcBef>
                <a:spcAft>
                  <a:spcPts val="0"/>
                </a:spcAft>
                <a:buClr>
                  <a:schemeClr val="lt1"/>
                </a:buClr>
                <a:buSzPts val="3700"/>
                <a:buFont typeface="Rockwell"/>
                <a:buNone/>
              </a:pPr>
              <a:r>
                <a:rPr lang="en-AU" sz="3700" dirty="0">
                  <a:solidFill>
                    <a:schemeClr val="lt1"/>
                  </a:solidFill>
                  <a:latin typeface="Tw Cen MT" panose="020B0602020104020603" pitchFamily="34" charset="77"/>
                  <a:ea typeface="Rockwell"/>
                  <a:cs typeface="Rockwell"/>
                  <a:sym typeface="Rockwell"/>
                </a:rPr>
                <a:t>Experience</a:t>
              </a:r>
              <a:endParaRPr dirty="0">
                <a:solidFill>
                  <a:schemeClr val="dk1"/>
                </a:solidFill>
                <a:latin typeface="Tw Cen MT" panose="020B0602020104020603" pitchFamily="34" charset="77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228600" rIns="228600" bIns="228600" anchor="ctr" anchorCtr="0">
            <a:normAutofit/>
          </a:bodyPr>
          <a:lstStyle/>
          <a:p>
            <a:pPr marL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4000"/>
              <a:buFont typeface="Calibri"/>
              <a:buNone/>
            </a:pPr>
            <a:r>
              <a:rPr lang="en-AU">
                <a:solidFill>
                  <a:srgbClr val="FFFEFF"/>
                </a:solidFill>
              </a:rPr>
              <a:t>Programme Structure</a:t>
            </a:r>
            <a:endParaRPr/>
          </a:p>
        </p:txBody>
      </p:sp>
      <p:sp>
        <p:nvSpPr>
          <p:cNvPr id="210" name="Google Shape;210;p27"/>
          <p:cNvSpPr txBox="1">
            <a:spLocks noGrp="1"/>
          </p:cNvSpPr>
          <p:nvPr>
            <p:ph type="body" idx="1"/>
          </p:nvPr>
        </p:nvSpPr>
        <p:spPr>
          <a:xfrm>
            <a:off x="978800" y="1690824"/>
            <a:ext cx="10515600" cy="391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/>
          <a:p>
            <a:pPr marL="228600" lvl="0" indent="-2794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780"/>
              <a:buChar char="•"/>
            </a:pPr>
            <a:r>
              <a:rPr lang="en-AU" sz="2600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Targeted early-career health professionals (ECHPs)</a:t>
            </a:r>
            <a:endParaRPr sz="3200" dirty="0"/>
          </a:p>
          <a:p>
            <a:pPr marL="228600" lvl="0" indent="-2794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780"/>
              <a:buChar char="•"/>
            </a:pPr>
            <a:r>
              <a:rPr lang="en-AU" sz="2600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Voluntary entry </a:t>
            </a:r>
            <a:endParaRPr sz="26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228600" lvl="0" indent="-2794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780"/>
              <a:buChar char="•"/>
            </a:pPr>
            <a:r>
              <a:rPr lang="en-AU" sz="2600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Tiered progression</a:t>
            </a:r>
            <a:endParaRPr sz="3200" dirty="0"/>
          </a:p>
          <a:p>
            <a:pPr marL="228600" lvl="0" indent="-2794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780"/>
              <a:buChar char="•"/>
            </a:pPr>
            <a:r>
              <a:rPr lang="en-AU" sz="2600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Levels of completion (Cheng et al):</a:t>
            </a:r>
            <a:endParaRPr sz="3200" dirty="0"/>
          </a:p>
          <a:p>
            <a:pPr marL="685800" lvl="1" indent="-2794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780"/>
              <a:buChar char="•"/>
            </a:pPr>
            <a:r>
              <a:rPr lang="en-AU" sz="2600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“Discovery” (entry-level)</a:t>
            </a:r>
            <a:endParaRPr sz="3200" dirty="0"/>
          </a:p>
          <a:p>
            <a:pPr marL="1143000" lvl="2" indent="-2794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780"/>
              <a:buChar char="•"/>
            </a:pPr>
            <a:r>
              <a:rPr lang="en-AU" sz="2600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“Growth” (mid-level)</a:t>
            </a:r>
            <a:endParaRPr sz="26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1600200" lvl="3" indent="-267969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Rockwell"/>
              <a:buChar char="•"/>
            </a:pPr>
            <a:r>
              <a:rPr lang="en-AU" sz="2600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Maturity (faculty)</a:t>
            </a:r>
            <a:endParaRPr sz="2600" dirty="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8"/>
          <p:cNvSpPr/>
          <p:nvPr/>
        </p:nvSpPr>
        <p:spPr>
          <a:xfrm>
            <a:off x="453363" y="2423603"/>
            <a:ext cx="11604869" cy="4070601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w="120000" h="120000" fill="none" extrusionOk="0">
                <a:moveTo>
                  <a:pt x="-10000" y="0"/>
                </a:moveTo>
                <a:close/>
                <a:lnTo>
                  <a:pt x="-10000" y="120000"/>
                </a:lnTo>
              </a:path>
              <a:path w="120000" h="120000" fill="none" extrusionOk="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6" name="Google Shape;216;p28" descr="Out-of-Hospital Cardiac Arrest Data Report 2018 | Singapore Heart Foundatio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47000"/>
            <a:ext cx="12192000" cy="6904999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28"/>
          <p:cNvSpPr txBox="1"/>
          <p:nvPr/>
        </p:nvSpPr>
        <p:spPr>
          <a:xfrm>
            <a:off x="391075" y="471575"/>
            <a:ext cx="5778300" cy="23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28600" lvl="0" indent="-2921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80"/>
              <a:buFont typeface="Lato"/>
              <a:buChar char="●"/>
            </a:pPr>
            <a:r>
              <a:rPr lang="en-AU" sz="28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176 junior doctors + 2 pharmacists</a:t>
            </a:r>
            <a:endParaRPr sz="34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228600" lvl="0" indent="-2921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980"/>
              <a:buFont typeface="Lato"/>
              <a:buChar char="●"/>
            </a:pPr>
            <a:r>
              <a:rPr lang="en-AU" sz="28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• Largest group: future anaesthetists</a:t>
            </a:r>
            <a:endParaRPr sz="34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3" name="Google Shape;223;p29"/>
          <p:cNvGrpSpPr/>
          <p:nvPr/>
        </p:nvGrpSpPr>
        <p:grpSpPr>
          <a:xfrm>
            <a:off x="484275" y="1765237"/>
            <a:ext cx="11639335" cy="3702315"/>
            <a:chOff x="51096" y="848698"/>
            <a:chExt cx="8117257" cy="5155709"/>
          </a:xfrm>
        </p:grpSpPr>
        <p:sp>
          <p:nvSpPr>
            <p:cNvPr id="224" name="Google Shape;224;p29"/>
            <p:cNvSpPr/>
            <p:nvPr/>
          </p:nvSpPr>
          <p:spPr>
            <a:xfrm>
              <a:off x="51096" y="848698"/>
              <a:ext cx="8053500" cy="1128000"/>
            </a:xfrm>
            <a:prstGeom prst="roundRect">
              <a:avLst>
                <a:gd name="adj" fmla="val 10000"/>
              </a:avLst>
            </a:prstGeom>
            <a:solidFill>
              <a:srgbClr val="F81B00"/>
            </a:solidFill>
            <a:ln w="158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29"/>
            <p:cNvSpPr txBox="1"/>
            <p:nvPr/>
          </p:nvSpPr>
          <p:spPr>
            <a:xfrm>
              <a:off x="84135" y="881737"/>
              <a:ext cx="7987500" cy="106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40625" rIns="60950" bIns="406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Twentieth Century"/>
                <a:buNone/>
              </a:pPr>
              <a:r>
                <a:rPr lang="en-AU" sz="3200" b="1" dirty="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Summary of Programme 2018-2025</a:t>
              </a:r>
              <a:endParaRPr sz="3200" b="1" dirty="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226" name="Google Shape;226;p29"/>
            <p:cNvSpPr/>
            <p:nvPr/>
          </p:nvSpPr>
          <p:spPr>
            <a:xfrm>
              <a:off x="856460" y="1976735"/>
              <a:ext cx="757500" cy="1251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5875" cap="flat" cmpd="sng">
              <a:solidFill>
                <a:srgbClr val="C41500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227" name="Google Shape;227;p29"/>
            <p:cNvSpPr/>
            <p:nvPr/>
          </p:nvSpPr>
          <p:spPr>
            <a:xfrm>
              <a:off x="1613953" y="2287947"/>
              <a:ext cx="6381300" cy="1880100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0"/>
              </a:schemeClr>
            </a:solidFill>
            <a:ln w="15875" cap="flat" cmpd="sng">
              <a:solidFill>
                <a:srgbClr val="F81B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29"/>
            <p:cNvSpPr txBox="1"/>
            <p:nvPr/>
          </p:nvSpPr>
          <p:spPr>
            <a:xfrm>
              <a:off x="1669023" y="2343017"/>
              <a:ext cx="6271200" cy="177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30475" rIns="45700" bIns="3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Twentieth Century"/>
                <a:buNone/>
              </a:pPr>
              <a:r>
                <a:rPr lang="en-AU" sz="240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Learner Registrations via EOI (QR code in Sim centre)</a:t>
              </a:r>
              <a:endParaRPr sz="24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Twentieth Century"/>
                <a:buNone/>
              </a:pPr>
              <a:r>
                <a:rPr lang="en-AU" sz="240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176</a:t>
              </a:r>
              <a:endParaRPr sz="24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229" name="Google Shape;229;p29"/>
            <p:cNvSpPr/>
            <p:nvPr/>
          </p:nvSpPr>
          <p:spPr>
            <a:xfrm>
              <a:off x="856460" y="1976735"/>
              <a:ext cx="757500" cy="3262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5875" cap="flat" cmpd="sng">
              <a:solidFill>
                <a:srgbClr val="C41500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230" name="Google Shape;230;p29"/>
            <p:cNvSpPr/>
            <p:nvPr/>
          </p:nvSpPr>
          <p:spPr>
            <a:xfrm>
              <a:off x="1613953" y="4474407"/>
              <a:ext cx="6554400" cy="1530000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0"/>
              </a:schemeClr>
            </a:solidFill>
            <a:ln w="15875" cap="flat" cmpd="sng">
              <a:solidFill>
                <a:srgbClr val="F81B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29"/>
            <p:cNvSpPr txBox="1"/>
            <p:nvPr/>
          </p:nvSpPr>
          <p:spPr>
            <a:xfrm>
              <a:off x="1658763" y="4519217"/>
              <a:ext cx="6465000" cy="1440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30475" rIns="45700" bIns="3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Twentieth Century"/>
                <a:buNone/>
              </a:pPr>
              <a:r>
                <a:rPr lang="en-AU" sz="240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Completions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84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Twentieth Century"/>
                <a:buNone/>
              </a:pPr>
              <a:r>
                <a:rPr lang="en-AU" sz="240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Level 1-  61</a:t>
              </a:r>
              <a:r>
                <a:rPr lang="en-AU"/>
                <a:t>  //  </a:t>
              </a:r>
              <a:r>
                <a:rPr lang="en-AU" sz="240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Level 2 - 16   // 5 Fellows</a:t>
              </a:r>
              <a:endParaRPr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7" name="Google Shape;237;p30"/>
          <p:cNvGrpSpPr/>
          <p:nvPr/>
        </p:nvGrpSpPr>
        <p:grpSpPr>
          <a:xfrm>
            <a:off x="187475" y="2124575"/>
            <a:ext cx="12106956" cy="2995846"/>
            <a:chOff x="125217" y="0"/>
            <a:chExt cx="6874265" cy="6578494"/>
          </a:xfrm>
        </p:grpSpPr>
        <p:sp>
          <p:nvSpPr>
            <p:cNvPr id="238" name="Google Shape;238;p30"/>
            <p:cNvSpPr/>
            <p:nvPr/>
          </p:nvSpPr>
          <p:spPr>
            <a:xfrm>
              <a:off x="125217" y="0"/>
              <a:ext cx="3166500" cy="875400"/>
            </a:xfrm>
            <a:prstGeom prst="roundRect">
              <a:avLst>
                <a:gd name="adj" fmla="val 10000"/>
              </a:avLst>
            </a:prstGeom>
            <a:solidFill>
              <a:srgbClr val="F81B00"/>
            </a:solidFill>
            <a:ln w="158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30"/>
            <p:cNvSpPr txBox="1"/>
            <p:nvPr/>
          </p:nvSpPr>
          <p:spPr>
            <a:xfrm>
              <a:off x="150853" y="25651"/>
              <a:ext cx="3717600" cy="82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2850" tIns="68575" rIns="102850" bIns="685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5400"/>
                <a:buFont typeface="Twentieth Century"/>
                <a:buNone/>
              </a:pPr>
              <a:r>
                <a:rPr lang="en-AU" sz="37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Pros</a:t>
              </a:r>
              <a:endParaRPr sz="37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240" name="Google Shape;240;p30"/>
            <p:cNvSpPr/>
            <p:nvPr/>
          </p:nvSpPr>
          <p:spPr>
            <a:xfrm>
              <a:off x="628023" y="875277"/>
              <a:ext cx="502800" cy="125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5875" cap="flat" cmpd="sng">
              <a:solidFill>
                <a:srgbClr val="C41500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241" name="Google Shape;241;p30"/>
            <p:cNvSpPr/>
            <p:nvPr/>
          </p:nvSpPr>
          <p:spPr>
            <a:xfrm>
              <a:off x="1130830" y="1230661"/>
              <a:ext cx="5794867" cy="1795050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5875" cap="flat" cmpd="sng">
              <a:solidFill>
                <a:srgbClr val="F81B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30"/>
            <p:cNvSpPr txBox="1"/>
            <p:nvPr/>
          </p:nvSpPr>
          <p:spPr>
            <a:xfrm>
              <a:off x="1183405" y="1283236"/>
              <a:ext cx="5689717" cy="168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60950" rIns="91425" bIns="60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800"/>
                <a:buFont typeface="Twentieth Century"/>
                <a:buNone/>
              </a:pPr>
              <a:r>
                <a:rPr lang="en-AU" sz="4500" dirty="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High Number of Sign-ups over 7 years</a:t>
              </a:r>
              <a:endParaRPr sz="4500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243" name="Google Shape;243;p30"/>
            <p:cNvSpPr/>
            <p:nvPr/>
          </p:nvSpPr>
          <p:spPr>
            <a:xfrm>
              <a:off x="628023" y="875277"/>
              <a:ext cx="502806" cy="321626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5875" cap="flat" cmpd="sng">
              <a:solidFill>
                <a:srgbClr val="C41500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244" name="Google Shape;244;p30"/>
            <p:cNvSpPr/>
            <p:nvPr/>
          </p:nvSpPr>
          <p:spPr>
            <a:xfrm>
              <a:off x="1130830" y="3380990"/>
              <a:ext cx="5868652" cy="1421113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5875" cap="flat" cmpd="sng">
              <a:solidFill>
                <a:srgbClr val="F81B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30"/>
            <p:cNvSpPr txBox="1"/>
            <p:nvPr/>
          </p:nvSpPr>
          <p:spPr>
            <a:xfrm>
              <a:off x="1172453" y="3422613"/>
              <a:ext cx="5785406" cy="13378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60950" rIns="91425" bIns="609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800"/>
                <a:buFont typeface="Twentieth Century"/>
                <a:buNone/>
              </a:pPr>
              <a:r>
                <a:rPr lang="en-AU" sz="440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Big Portion of Faculty  ….    Seeding</a:t>
              </a:r>
              <a:endParaRPr sz="44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246" name="Google Shape;246;p30"/>
            <p:cNvSpPr/>
            <p:nvPr/>
          </p:nvSpPr>
          <p:spPr>
            <a:xfrm>
              <a:off x="628023" y="875277"/>
              <a:ext cx="502806" cy="499266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5875" cap="flat" cmpd="sng">
              <a:solidFill>
                <a:srgbClr val="C41500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247" name="Google Shape;247;p30"/>
            <p:cNvSpPr/>
            <p:nvPr/>
          </p:nvSpPr>
          <p:spPr>
            <a:xfrm>
              <a:off x="1130830" y="5157381"/>
              <a:ext cx="5824063" cy="1421113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5875" cap="flat" cmpd="sng">
              <a:solidFill>
                <a:srgbClr val="F81B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30"/>
            <p:cNvSpPr txBox="1"/>
            <p:nvPr/>
          </p:nvSpPr>
          <p:spPr>
            <a:xfrm>
              <a:off x="1172453" y="5199004"/>
              <a:ext cx="5740817" cy="13378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60950" rIns="91425" bIns="60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800"/>
                <a:buFont typeface="Twentieth Century"/>
                <a:buNone/>
              </a:pPr>
              <a:r>
                <a:rPr lang="en-AU" sz="440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&gt;15 Came Back as Senior Faculty</a:t>
              </a:r>
              <a:endParaRPr sz="1000"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4" name="Google Shape;254;p31"/>
          <p:cNvGrpSpPr/>
          <p:nvPr/>
        </p:nvGrpSpPr>
        <p:grpSpPr>
          <a:xfrm>
            <a:off x="468651" y="1624675"/>
            <a:ext cx="11723372" cy="3250434"/>
            <a:chOff x="125217" y="0"/>
            <a:chExt cx="6874265" cy="6578494"/>
          </a:xfrm>
        </p:grpSpPr>
        <p:sp>
          <p:nvSpPr>
            <p:cNvPr id="255" name="Google Shape;255;p31"/>
            <p:cNvSpPr/>
            <p:nvPr/>
          </p:nvSpPr>
          <p:spPr>
            <a:xfrm>
              <a:off x="125217" y="0"/>
              <a:ext cx="5028069" cy="875277"/>
            </a:xfrm>
            <a:prstGeom prst="roundRect">
              <a:avLst>
                <a:gd name="adj" fmla="val 10000"/>
              </a:avLst>
            </a:prstGeom>
            <a:solidFill>
              <a:srgbClr val="F81B00"/>
            </a:solidFill>
            <a:ln w="158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31"/>
            <p:cNvSpPr txBox="1"/>
            <p:nvPr/>
          </p:nvSpPr>
          <p:spPr>
            <a:xfrm>
              <a:off x="150853" y="25636"/>
              <a:ext cx="4976797" cy="8240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2850" tIns="68575" rIns="102850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5400"/>
                <a:buFont typeface="Twentieth Century"/>
                <a:buNone/>
              </a:pPr>
              <a:r>
                <a:rPr lang="en-AU" sz="33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Challenges</a:t>
              </a:r>
              <a:endParaRPr sz="100"/>
            </a:p>
          </p:txBody>
        </p:sp>
        <p:sp>
          <p:nvSpPr>
            <p:cNvPr id="257" name="Google Shape;257;p31"/>
            <p:cNvSpPr/>
            <p:nvPr/>
          </p:nvSpPr>
          <p:spPr>
            <a:xfrm>
              <a:off x="628023" y="875277"/>
              <a:ext cx="502806" cy="125290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5875" cap="flat" cmpd="sng">
              <a:solidFill>
                <a:srgbClr val="C41500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258" name="Google Shape;258;p31"/>
            <p:cNvSpPr/>
            <p:nvPr/>
          </p:nvSpPr>
          <p:spPr>
            <a:xfrm>
              <a:off x="1130830" y="1230661"/>
              <a:ext cx="5794867" cy="1795050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5875" cap="flat" cmpd="sng">
              <a:solidFill>
                <a:srgbClr val="F81B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31"/>
            <p:cNvSpPr txBox="1"/>
            <p:nvPr/>
          </p:nvSpPr>
          <p:spPr>
            <a:xfrm>
              <a:off x="1183405" y="1283236"/>
              <a:ext cx="5689717" cy="168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60950" rIns="91425" bIns="609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800"/>
                <a:buFont typeface="Twentieth Century"/>
                <a:buNone/>
              </a:pPr>
              <a:r>
                <a:rPr lang="en-AU" sz="4000" dirty="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Medical Dominance  // Need IPL component ?</a:t>
              </a:r>
              <a:endParaRPr sz="4000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260" name="Google Shape;260;p31"/>
            <p:cNvSpPr/>
            <p:nvPr/>
          </p:nvSpPr>
          <p:spPr>
            <a:xfrm>
              <a:off x="628023" y="875277"/>
              <a:ext cx="502806" cy="321626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5875" cap="flat" cmpd="sng">
              <a:solidFill>
                <a:srgbClr val="C41500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261" name="Google Shape;261;p31"/>
            <p:cNvSpPr/>
            <p:nvPr/>
          </p:nvSpPr>
          <p:spPr>
            <a:xfrm>
              <a:off x="1130830" y="3380990"/>
              <a:ext cx="5868652" cy="1421113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5875" cap="flat" cmpd="sng">
              <a:solidFill>
                <a:srgbClr val="F81B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31"/>
            <p:cNvSpPr txBox="1"/>
            <p:nvPr/>
          </p:nvSpPr>
          <p:spPr>
            <a:xfrm>
              <a:off x="1172453" y="3422613"/>
              <a:ext cx="5785500" cy="133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60950" rIns="91425" bIns="609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800"/>
                <a:buFont typeface="Twentieth Century"/>
                <a:buNone/>
              </a:pPr>
              <a:r>
                <a:rPr lang="en-AU" sz="380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Assessment Needed? // Unpaid, Variable Buy-in</a:t>
              </a:r>
              <a:endParaRPr sz="38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263" name="Google Shape;263;p31"/>
            <p:cNvSpPr/>
            <p:nvPr/>
          </p:nvSpPr>
          <p:spPr>
            <a:xfrm>
              <a:off x="628023" y="875277"/>
              <a:ext cx="502806" cy="499266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5875" cap="flat" cmpd="sng">
              <a:solidFill>
                <a:srgbClr val="C41500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264" name="Google Shape;264;p31"/>
            <p:cNvSpPr/>
            <p:nvPr/>
          </p:nvSpPr>
          <p:spPr>
            <a:xfrm>
              <a:off x="1130830" y="5157381"/>
              <a:ext cx="5824063" cy="1421113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5875" cap="flat" cmpd="sng">
              <a:solidFill>
                <a:srgbClr val="F81B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31"/>
            <p:cNvSpPr txBox="1"/>
            <p:nvPr/>
          </p:nvSpPr>
          <p:spPr>
            <a:xfrm>
              <a:off x="1172453" y="5199004"/>
              <a:ext cx="5740800" cy="133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60950" rIns="91425" bIns="609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800"/>
                <a:buFont typeface="Twentieth Century"/>
                <a:buNone/>
              </a:pPr>
              <a:r>
                <a:rPr lang="en-AU" sz="420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Mentorship // Retention</a:t>
              </a:r>
              <a:endParaRPr sz="800"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2"/>
          <p:cNvSpPr txBox="1">
            <a:spLocks noGrp="1"/>
          </p:cNvSpPr>
          <p:nvPr>
            <p:ph type="body" idx="1"/>
          </p:nvPr>
        </p:nvSpPr>
        <p:spPr>
          <a:xfrm>
            <a:off x="838200" y="13882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700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Expanded faculty pool</a:t>
            </a:r>
            <a:endParaRPr sz="3700" dirty="0"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AU" sz="2700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Near-peer mentorship for learners</a:t>
            </a:r>
            <a:endParaRPr sz="3700" dirty="0"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AU" sz="2700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(Supported) debriefing by ECHPs</a:t>
            </a:r>
            <a:endParaRPr sz="3700" dirty="0"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AU" sz="2700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Created a new culture </a:t>
            </a:r>
            <a:r>
              <a:rPr lang="en-AU" sz="2700" dirty="0">
                <a:latin typeface="Twentieth Century"/>
                <a:ea typeface="Twentieth Century"/>
                <a:cs typeface="Twentieth Century"/>
                <a:sym typeface="Twentieth Century"/>
              </a:rPr>
              <a:t>in </a:t>
            </a:r>
            <a:r>
              <a:rPr lang="en-AU" sz="2700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simulation centre</a:t>
            </a:r>
            <a:endParaRPr sz="3700" dirty="0"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AU" sz="2700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Caution: Potential opportunity costs (e.g. bedside teaching)</a:t>
            </a:r>
            <a:endParaRPr sz="3700" dirty="0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228600" rIns="228600" bIns="228600" anchor="ctr" anchorCtr="0">
            <a:normAutofit/>
          </a:bodyPr>
          <a:lstStyle/>
          <a:p>
            <a:pPr marL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4000"/>
              <a:buFont typeface="Calibri"/>
              <a:buNone/>
            </a:pPr>
            <a:r>
              <a:rPr lang="en-AU">
                <a:solidFill>
                  <a:srgbClr val="FFFEFF"/>
                </a:solidFill>
              </a:rPr>
              <a:t>Motivation &amp; Reflection</a:t>
            </a:r>
            <a:endParaRPr/>
          </a:p>
        </p:txBody>
      </p:sp>
      <p:sp>
        <p:nvSpPr>
          <p:cNvPr id="276" name="Google Shape;276;p33"/>
          <p:cNvSpPr txBox="1">
            <a:spLocks noGrp="1"/>
          </p:cNvSpPr>
          <p:nvPr>
            <p:ph type="body" idx="1"/>
          </p:nvPr>
        </p:nvSpPr>
        <p:spPr>
          <a:xfrm>
            <a:off x="712600" y="10971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228600" lvl="0" indent="-3111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3280"/>
              <a:buFont typeface="Twentieth Century"/>
              <a:buChar char="•"/>
            </a:pPr>
            <a:r>
              <a:rPr lang="en-AU" sz="3600" i="1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“I want to develop my teaching skills and I like sim.”</a:t>
            </a:r>
            <a:endParaRPr sz="3600" i="1" dirty="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22860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100" dirty="0"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228600" lvl="0" indent="-31115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280"/>
              <a:buFont typeface="Twentieth Century"/>
              <a:buChar char="•"/>
            </a:pPr>
            <a:r>
              <a:rPr lang="en-AU" sz="3100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Intrinsic motivation(s) to engage and grow</a:t>
            </a:r>
            <a:endParaRPr sz="3700" dirty="0"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228600" lvl="0" indent="-31115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280"/>
              <a:buFont typeface="Twentieth Century"/>
              <a:buChar char="•"/>
            </a:pPr>
            <a:r>
              <a:rPr lang="en-AU" sz="3100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Faculty described positive local cultural and educational impact</a:t>
            </a:r>
            <a:endParaRPr sz="3700" dirty="0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228600" rIns="228600" bIns="228600" anchor="ctr" anchorCtr="0">
            <a:normAutofit/>
          </a:bodyPr>
          <a:lstStyle/>
          <a:p>
            <a:pPr marL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4000"/>
              <a:buFont typeface="Calibri"/>
              <a:buNone/>
            </a:pPr>
            <a:r>
              <a:rPr lang="en-AU">
                <a:solidFill>
                  <a:srgbClr val="FFFEFF"/>
                </a:solidFill>
              </a:rPr>
              <a:t>Conclusion &amp; Implications</a:t>
            </a:r>
            <a:endParaRPr/>
          </a:p>
        </p:txBody>
      </p:sp>
      <p:sp>
        <p:nvSpPr>
          <p:cNvPr id="282" name="Google Shape;282;p34"/>
          <p:cNvSpPr txBox="1">
            <a:spLocks noGrp="1"/>
          </p:cNvSpPr>
          <p:nvPr>
            <p:ph type="body" idx="1"/>
          </p:nvPr>
        </p:nvSpPr>
        <p:spPr>
          <a:xfrm>
            <a:off x="477982" y="1519883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980"/>
              <a:buChar char="•"/>
            </a:pPr>
            <a:r>
              <a:rPr lang="en-AU" dirty="0">
                <a:solidFill>
                  <a:schemeClr val="dk1"/>
                </a:solidFill>
                <a:latin typeface="Tw Cen MT" panose="020B0602020104020603" pitchFamily="34" charset="77"/>
                <a:ea typeface="Rockwell"/>
                <a:cs typeface="Rockwell"/>
                <a:sym typeface="Rockwell"/>
              </a:rPr>
              <a:t>Take Homes</a:t>
            </a:r>
          </a:p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980"/>
              <a:buChar char="•"/>
            </a:pPr>
            <a:endParaRPr lang="en-AU" dirty="0">
              <a:latin typeface="Tw Cen MT" panose="020B0602020104020603" pitchFamily="34" charset="77"/>
              <a:ea typeface="Rockwell"/>
              <a:cs typeface="Rockwell"/>
              <a:sym typeface="Rockwell"/>
            </a:endParaRPr>
          </a:p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980"/>
              <a:buChar char="•"/>
            </a:pPr>
            <a:r>
              <a:rPr lang="en-AU" dirty="0">
                <a:solidFill>
                  <a:schemeClr val="dk1"/>
                </a:solidFill>
                <a:latin typeface="Tw Cen MT" panose="020B0602020104020603" pitchFamily="34" charset="77"/>
                <a:ea typeface="Rockwell"/>
                <a:cs typeface="Rockwell"/>
                <a:sym typeface="Rockwell"/>
              </a:rPr>
              <a:t>ECHPs can be meaningfully integrated into simulation roles</a:t>
            </a:r>
            <a:endParaRPr sz="4000" dirty="0">
              <a:latin typeface="Tw Cen MT" panose="020B0602020104020603" pitchFamily="34" charset="77"/>
            </a:endParaRPr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980"/>
              <a:buChar char="•"/>
            </a:pPr>
            <a:r>
              <a:rPr lang="en-AU" dirty="0">
                <a:solidFill>
                  <a:schemeClr val="dk1"/>
                </a:solidFill>
                <a:latin typeface="Tw Cen MT" panose="020B0602020104020603" pitchFamily="34" charset="77"/>
                <a:ea typeface="Rockwell"/>
                <a:cs typeface="Rockwell"/>
                <a:sym typeface="Rockwell"/>
              </a:rPr>
              <a:t>N</a:t>
            </a:r>
            <a:r>
              <a:rPr lang="en-AU" dirty="0">
                <a:latin typeface="Tw Cen MT" panose="020B0602020104020603" pitchFamily="34" charset="77"/>
                <a:ea typeface="Rockwell"/>
                <a:cs typeface="Rockwell"/>
                <a:sym typeface="Rockwell"/>
              </a:rPr>
              <a:t>ear peer inclusion</a:t>
            </a:r>
            <a:r>
              <a:rPr lang="en-AU" dirty="0">
                <a:solidFill>
                  <a:schemeClr val="dk1"/>
                </a:solidFill>
                <a:latin typeface="Tw Cen MT" panose="020B0602020104020603" pitchFamily="34" charset="77"/>
                <a:ea typeface="Rockwell"/>
                <a:cs typeface="Rockwell"/>
                <a:sym typeface="Rockwell"/>
              </a:rPr>
              <a:t> offers scalable, engaging faculty development</a:t>
            </a:r>
            <a:endParaRPr sz="4000" dirty="0">
              <a:latin typeface="Tw Cen MT" panose="020B0602020104020603" pitchFamily="34" charset="77"/>
            </a:endParaRPr>
          </a:p>
          <a:p>
            <a:pPr marL="22860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>
              <a:latin typeface="Tw Cen MT" panose="020B0602020104020603" pitchFamily="34" charset="77"/>
              <a:ea typeface="Rockwell"/>
              <a:cs typeface="Rockwell"/>
              <a:sym typeface="Rockwell"/>
            </a:endParaRPr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980"/>
              <a:buChar char="•"/>
            </a:pPr>
            <a:r>
              <a:rPr lang="en-AU" dirty="0">
                <a:solidFill>
                  <a:schemeClr val="dk1"/>
                </a:solidFill>
                <a:latin typeface="Tw Cen MT" panose="020B0602020104020603" pitchFamily="34" charset="77"/>
                <a:ea typeface="Rockwell"/>
                <a:cs typeface="Rockwell"/>
                <a:sym typeface="Rockwell"/>
              </a:rPr>
              <a:t>Future directions: explore long-term outcomes and sustainability</a:t>
            </a:r>
            <a:endParaRPr sz="4000" dirty="0">
              <a:latin typeface="Tw Cen MT" panose="020B0602020104020603" pitchFamily="34" charset="77"/>
            </a:endParaRPr>
          </a:p>
        </p:txBody>
      </p:sp>
      <p:pic>
        <p:nvPicPr>
          <p:cNvPr id="283" name="Google Shape;283;p34" descr="A group of people in a room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3035" r="-9"/>
          <a:stretch/>
        </p:blipFill>
        <p:spPr>
          <a:xfrm>
            <a:off x="3344345" y="150723"/>
            <a:ext cx="3977986" cy="2738321"/>
          </a:xfrm>
          <a:custGeom>
            <a:avLst/>
            <a:gdLst/>
            <a:ahLst/>
            <a:cxnLst/>
            <a:rect l="l" t="t" r="r" b="b"/>
            <a:pathLst>
              <a:path w="7761924" h="5343065" extrusionOk="0">
                <a:moveTo>
                  <a:pt x="3025687" y="76"/>
                </a:moveTo>
                <a:cubicBezTo>
                  <a:pt x="3140786" y="756"/>
                  <a:pt x="3256631" y="6055"/>
                  <a:pt x="3372722" y="16088"/>
                </a:cubicBezTo>
                <a:cubicBezTo>
                  <a:pt x="5230178" y="176616"/>
                  <a:pt x="7761924" y="1424594"/>
                  <a:pt x="7761924" y="3316816"/>
                </a:cubicBezTo>
                <a:cubicBezTo>
                  <a:pt x="7646022" y="5237647"/>
                  <a:pt x="4988715" y="5423921"/>
                  <a:pt x="3701109" y="5320611"/>
                </a:cubicBezTo>
                <a:cubicBezTo>
                  <a:pt x="2413504" y="5217301"/>
                  <a:pt x="351800" y="4486992"/>
                  <a:pt x="36290" y="2696959"/>
                </a:cubicBezTo>
                <a:cubicBezTo>
                  <a:pt x="-259500" y="1018804"/>
                  <a:pt x="1299198" y="-10133"/>
                  <a:pt x="3025687" y="76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489</Words>
  <Application>Microsoft Macintosh PowerPoint</Application>
  <PresentationFormat>Widescreen</PresentationFormat>
  <Paragraphs>113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Rockwell</vt:lpstr>
      <vt:lpstr>Twentieth Century</vt:lpstr>
      <vt:lpstr>Lato</vt:lpstr>
      <vt:lpstr>Tw Cen MT</vt:lpstr>
      <vt:lpstr>Calibri</vt:lpstr>
      <vt:lpstr>Office Theme</vt:lpstr>
      <vt:lpstr>PowerPoint Presentation</vt:lpstr>
      <vt:lpstr>    Welcome</vt:lpstr>
      <vt:lpstr>PowerPoint Presentation</vt:lpstr>
      <vt:lpstr>Agenda</vt:lpstr>
      <vt:lpstr>Ratios  in Simulation</vt:lpstr>
      <vt:lpstr>PowerPoint Presentation</vt:lpstr>
      <vt:lpstr>PowerPoint Presentation</vt:lpstr>
      <vt:lpstr>Problem</vt:lpstr>
      <vt:lpstr>Gaps</vt:lpstr>
      <vt:lpstr>PowerPoint Presentation</vt:lpstr>
      <vt:lpstr>PowerPoint Presentation</vt:lpstr>
      <vt:lpstr>Near-Peer Teaching (NPT)</vt:lpstr>
      <vt:lpstr>Programme Rationale &amp; Setting</vt:lpstr>
      <vt:lpstr>Methods</vt:lpstr>
      <vt:lpstr>Programme Structure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Motivation &amp; Reflection</vt:lpstr>
      <vt:lpstr>Conclusion &amp; Implications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Andrew Coggins</cp:lastModifiedBy>
  <cp:revision>1</cp:revision>
  <dcterms:modified xsi:type="dcterms:W3CDTF">2025-06-13T03:38:01Z</dcterms:modified>
</cp:coreProperties>
</file>