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handoutMasterIdLst>
    <p:handoutMasterId r:id="rId34"/>
  </p:handoutMasterIdLst>
  <p:sldIdLst>
    <p:sldId id="256" r:id="rId5"/>
    <p:sldId id="271" r:id="rId6"/>
    <p:sldId id="277" r:id="rId7"/>
    <p:sldId id="286" r:id="rId8"/>
    <p:sldId id="289" r:id="rId9"/>
    <p:sldId id="306" r:id="rId10"/>
    <p:sldId id="292" r:id="rId11"/>
    <p:sldId id="262" r:id="rId12"/>
    <p:sldId id="291" r:id="rId13"/>
    <p:sldId id="288" r:id="rId14"/>
    <p:sldId id="290" r:id="rId15"/>
    <p:sldId id="294" r:id="rId16"/>
    <p:sldId id="310" r:id="rId17"/>
    <p:sldId id="309" r:id="rId18"/>
    <p:sldId id="268" r:id="rId19"/>
    <p:sldId id="295" r:id="rId20"/>
    <p:sldId id="311" r:id="rId21"/>
    <p:sldId id="296" r:id="rId22"/>
    <p:sldId id="300" r:id="rId23"/>
    <p:sldId id="301" r:id="rId24"/>
    <p:sldId id="303" r:id="rId25"/>
    <p:sldId id="302" r:id="rId26"/>
    <p:sldId id="304" r:id="rId27"/>
    <p:sldId id="305" r:id="rId28"/>
    <p:sldId id="308" r:id="rId29"/>
    <p:sldId id="307" r:id="rId30"/>
    <p:sldId id="298" r:id="rId31"/>
    <p:sldId id="26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5" autoAdjust="0"/>
    <p:restoredTop sz="67463" autoAdjust="0"/>
  </p:normalViewPr>
  <p:slideViewPr>
    <p:cSldViewPr snapToGrid="0">
      <p:cViewPr>
        <p:scale>
          <a:sx n="85" d="100"/>
          <a:sy n="85" d="100"/>
        </p:scale>
        <p:origin x="48" y="225"/>
      </p:cViewPr>
      <p:guideLst/>
    </p:cSldViewPr>
  </p:slideViewPr>
  <p:notesTextViewPr>
    <p:cViewPr>
      <p:scale>
        <a:sx n="1" d="1"/>
        <a:sy n="1" d="1"/>
      </p:scale>
      <p:origin x="0" y="0"/>
    </p:cViewPr>
  </p:notesTextViewPr>
  <p:notesViewPr>
    <p:cSldViewPr snapToGrid="0">
      <p:cViewPr varScale="1">
        <p:scale>
          <a:sx n="60" d="100"/>
          <a:sy n="60" d="100"/>
        </p:scale>
        <p:origin x="1670"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1AD43B-3BD0-45C7-A557-EF4DD92FE4F8}"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994AD916-800B-44F3-AA73-B8F004D225F5}">
      <dgm:prSet/>
      <dgm:spPr/>
      <dgm:t>
        <a:bodyPr/>
        <a:lstStyle/>
        <a:p>
          <a:r>
            <a:rPr lang="en-AU" dirty="0"/>
            <a:t>Background</a:t>
          </a:r>
          <a:endParaRPr lang="en-US" dirty="0"/>
        </a:p>
      </dgm:t>
    </dgm:pt>
    <dgm:pt modelId="{0D6B686B-1550-4E1F-9056-E3DD5C064CA8}" type="parTrans" cxnId="{A477FAAE-0E71-40F6-ADD5-DAE13271E10E}">
      <dgm:prSet/>
      <dgm:spPr/>
      <dgm:t>
        <a:bodyPr/>
        <a:lstStyle/>
        <a:p>
          <a:endParaRPr lang="en-US"/>
        </a:p>
      </dgm:t>
    </dgm:pt>
    <dgm:pt modelId="{B866DDB5-1957-487A-BD3B-F8D7A2EEC9FA}" type="sibTrans" cxnId="{A477FAAE-0E71-40F6-ADD5-DAE13271E10E}">
      <dgm:prSet/>
      <dgm:spPr/>
      <dgm:t>
        <a:bodyPr/>
        <a:lstStyle/>
        <a:p>
          <a:endParaRPr lang="en-US"/>
        </a:p>
      </dgm:t>
    </dgm:pt>
    <dgm:pt modelId="{B10243EF-A464-47E7-A5CA-9282DE4CA61E}">
      <dgm:prSet/>
      <dgm:spPr/>
      <dgm:t>
        <a:bodyPr/>
        <a:lstStyle/>
        <a:p>
          <a:r>
            <a:rPr lang="en-AU" dirty="0"/>
            <a:t>Existing Assessment Tools</a:t>
          </a:r>
          <a:endParaRPr lang="en-US" dirty="0"/>
        </a:p>
      </dgm:t>
    </dgm:pt>
    <dgm:pt modelId="{966BCE3C-EF9E-4B38-9BAB-2D35AE315A22}" type="parTrans" cxnId="{EB7D54BF-9779-42C0-A572-E4D5256F4376}">
      <dgm:prSet/>
      <dgm:spPr/>
      <dgm:t>
        <a:bodyPr/>
        <a:lstStyle/>
        <a:p>
          <a:endParaRPr lang="en-US"/>
        </a:p>
      </dgm:t>
    </dgm:pt>
    <dgm:pt modelId="{A7511FFA-124D-44EF-8419-4C15DECF6158}" type="sibTrans" cxnId="{EB7D54BF-9779-42C0-A572-E4D5256F4376}">
      <dgm:prSet/>
      <dgm:spPr/>
      <dgm:t>
        <a:bodyPr/>
        <a:lstStyle/>
        <a:p>
          <a:endParaRPr lang="en-US"/>
        </a:p>
      </dgm:t>
    </dgm:pt>
    <dgm:pt modelId="{882A1D28-BF58-4E47-AD37-1F79325C6DD2}">
      <dgm:prSet/>
      <dgm:spPr/>
      <dgm:t>
        <a:bodyPr/>
        <a:lstStyle/>
        <a:p>
          <a:r>
            <a:rPr lang="en-AU" dirty="0"/>
            <a:t>Potential Alternatives</a:t>
          </a:r>
          <a:endParaRPr lang="en-US" dirty="0"/>
        </a:p>
      </dgm:t>
    </dgm:pt>
    <dgm:pt modelId="{73E02C4E-0077-4908-B006-EB057DA24C1C}" type="parTrans" cxnId="{0092B396-37E9-4058-84BC-C97AC91740A9}">
      <dgm:prSet/>
      <dgm:spPr/>
      <dgm:t>
        <a:bodyPr/>
        <a:lstStyle/>
        <a:p>
          <a:endParaRPr lang="en-US"/>
        </a:p>
      </dgm:t>
    </dgm:pt>
    <dgm:pt modelId="{8CBCD108-ACC8-4170-91FE-28F806873768}" type="sibTrans" cxnId="{0092B396-37E9-4058-84BC-C97AC91740A9}">
      <dgm:prSet/>
      <dgm:spPr/>
      <dgm:t>
        <a:bodyPr/>
        <a:lstStyle/>
        <a:p>
          <a:endParaRPr lang="en-US"/>
        </a:p>
      </dgm:t>
    </dgm:pt>
    <dgm:pt modelId="{EB836218-4B53-48A2-8E30-987EBA28335C}">
      <dgm:prSet/>
      <dgm:spPr/>
      <dgm:t>
        <a:bodyPr/>
        <a:lstStyle/>
        <a:p>
          <a:r>
            <a:rPr lang="en-AU" dirty="0"/>
            <a:t>Methods and Results</a:t>
          </a:r>
          <a:endParaRPr lang="en-US" dirty="0"/>
        </a:p>
      </dgm:t>
    </dgm:pt>
    <dgm:pt modelId="{085582DB-C0A3-458C-834C-47FC306680AD}" type="parTrans" cxnId="{DEE32F0C-A3B4-49D5-AEDD-29E8D12162FD}">
      <dgm:prSet/>
      <dgm:spPr/>
      <dgm:t>
        <a:bodyPr/>
        <a:lstStyle/>
        <a:p>
          <a:endParaRPr lang="en-US"/>
        </a:p>
      </dgm:t>
    </dgm:pt>
    <dgm:pt modelId="{7E7F33C1-7747-4A7E-8F9D-1C9E13F09BC0}" type="sibTrans" cxnId="{DEE32F0C-A3B4-49D5-AEDD-29E8D12162FD}">
      <dgm:prSet/>
      <dgm:spPr/>
      <dgm:t>
        <a:bodyPr/>
        <a:lstStyle/>
        <a:p>
          <a:endParaRPr lang="en-US"/>
        </a:p>
      </dgm:t>
    </dgm:pt>
    <dgm:pt modelId="{E75FB2A6-9E86-43D8-864E-CE214AB3A5F6}">
      <dgm:prSet/>
      <dgm:spPr/>
      <dgm:t>
        <a:bodyPr/>
        <a:lstStyle/>
        <a:p>
          <a:r>
            <a:rPr lang="en-AU" dirty="0"/>
            <a:t>Discussion and Questions</a:t>
          </a:r>
          <a:endParaRPr lang="en-US" dirty="0"/>
        </a:p>
      </dgm:t>
    </dgm:pt>
    <dgm:pt modelId="{13320360-9DFE-41C3-80FC-129F698375C4}" type="parTrans" cxnId="{28C51309-A35F-471A-B367-399E8D6D3706}">
      <dgm:prSet/>
      <dgm:spPr/>
      <dgm:t>
        <a:bodyPr/>
        <a:lstStyle/>
        <a:p>
          <a:endParaRPr lang="en-US"/>
        </a:p>
      </dgm:t>
    </dgm:pt>
    <dgm:pt modelId="{47EDA885-51CE-45D9-9AC9-5BBE6C5DAC18}" type="sibTrans" cxnId="{28C51309-A35F-471A-B367-399E8D6D3706}">
      <dgm:prSet/>
      <dgm:spPr/>
      <dgm:t>
        <a:bodyPr/>
        <a:lstStyle/>
        <a:p>
          <a:endParaRPr lang="en-US"/>
        </a:p>
      </dgm:t>
    </dgm:pt>
    <dgm:pt modelId="{FA3DE5F5-2462-4999-AD3E-510248CAB1BE}" type="pres">
      <dgm:prSet presAssocID="{DE1AD43B-3BD0-45C7-A557-EF4DD92FE4F8}" presName="outerComposite" presStyleCnt="0">
        <dgm:presLayoutVars>
          <dgm:chMax val="5"/>
          <dgm:dir/>
          <dgm:resizeHandles val="exact"/>
        </dgm:presLayoutVars>
      </dgm:prSet>
      <dgm:spPr/>
    </dgm:pt>
    <dgm:pt modelId="{054927E3-92CD-46A9-A2E8-FB3BA66E8514}" type="pres">
      <dgm:prSet presAssocID="{DE1AD43B-3BD0-45C7-A557-EF4DD92FE4F8}" presName="dummyMaxCanvas" presStyleCnt="0">
        <dgm:presLayoutVars/>
      </dgm:prSet>
      <dgm:spPr/>
    </dgm:pt>
    <dgm:pt modelId="{88BF729C-1A3A-4307-B486-8709A534D19F}" type="pres">
      <dgm:prSet presAssocID="{DE1AD43B-3BD0-45C7-A557-EF4DD92FE4F8}" presName="FiveNodes_1" presStyleLbl="node1" presStyleIdx="0" presStyleCnt="5">
        <dgm:presLayoutVars>
          <dgm:bulletEnabled val="1"/>
        </dgm:presLayoutVars>
      </dgm:prSet>
      <dgm:spPr/>
    </dgm:pt>
    <dgm:pt modelId="{21C61B12-8C71-4873-B4E0-0380211C4B7C}" type="pres">
      <dgm:prSet presAssocID="{DE1AD43B-3BD0-45C7-A557-EF4DD92FE4F8}" presName="FiveNodes_2" presStyleLbl="node1" presStyleIdx="1" presStyleCnt="5">
        <dgm:presLayoutVars>
          <dgm:bulletEnabled val="1"/>
        </dgm:presLayoutVars>
      </dgm:prSet>
      <dgm:spPr/>
    </dgm:pt>
    <dgm:pt modelId="{CFE4FB4B-32B6-4D4E-BA4A-F772FC468608}" type="pres">
      <dgm:prSet presAssocID="{DE1AD43B-3BD0-45C7-A557-EF4DD92FE4F8}" presName="FiveNodes_3" presStyleLbl="node1" presStyleIdx="2" presStyleCnt="5">
        <dgm:presLayoutVars>
          <dgm:bulletEnabled val="1"/>
        </dgm:presLayoutVars>
      </dgm:prSet>
      <dgm:spPr/>
    </dgm:pt>
    <dgm:pt modelId="{5564EEE9-AE2D-48A9-B185-4C6CC82ABC82}" type="pres">
      <dgm:prSet presAssocID="{DE1AD43B-3BD0-45C7-A557-EF4DD92FE4F8}" presName="FiveNodes_4" presStyleLbl="node1" presStyleIdx="3" presStyleCnt="5">
        <dgm:presLayoutVars>
          <dgm:bulletEnabled val="1"/>
        </dgm:presLayoutVars>
      </dgm:prSet>
      <dgm:spPr/>
    </dgm:pt>
    <dgm:pt modelId="{F33A9E34-9EA0-40EF-9112-E01B261DF96F}" type="pres">
      <dgm:prSet presAssocID="{DE1AD43B-3BD0-45C7-A557-EF4DD92FE4F8}" presName="FiveNodes_5" presStyleLbl="node1" presStyleIdx="4" presStyleCnt="5">
        <dgm:presLayoutVars>
          <dgm:bulletEnabled val="1"/>
        </dgm:presLayoutVars>
      </dgm:prSet>
      <dgm:spPr/>
    </dgm:pt>
    <dgm:pt modelId="{F6DD74A5-293B-4A6A-BBBB-1AD0E9F520A5}" type="pres">
      <dgm:prSet presAssocID="{DE1AD43B-3BD0-45C7-A557-EF4DD92FE4F8}" presName="FiveConn_1-2" presStyleLbl="fgAccFollowNode1" presStyleIdx="0" presStyleCnt="4">
        <dgm:presLayoutVars>
          <dgm:bulletEnabled val="1"/>
        </dgm:presLayoutVars>
      </dgm:prSet>
      <dgm:spPr/>
    </dgm:pt>
    <dgm:pt modelId="{C22D6C8B-8C2E-42BD-B7A7-498B4F4398AA}" type="pres">
      <dgm:prSet presAssocID="{DE1AD43B-3BD0-45C7-A557-EF4DD92FE4F8}" presName="FiveConn_2-3" presStyleLbl="fgAccFollowNode1" presStyleIdx="1" presStyleCnt="4">
        <dgm:presLayoutVars>
          <dgm:bulletEnabled val="1"/>
        </dgm:presLayoutVars>
      </dgm:prSet>
      <dgm:spPr/>
    </dgm:pt>
    <dgm:pt modelId="{3FA964E7-B38D-4F9F-843E-02F0A129565B}" type="pres">
      <dgm:prSet presAssocID="{DE1AD43B-3BD0-45C7-A557-EF4DD92FE4F8}" presName="FiveConn_3-4" presStyleLbl="fgAccFollowNode1" presStyleIdx="2" presStyleCnt="4">
        <dgm:presLayoutVars>
          <dgm:bulletEnabled val="1"/>
        </dgm:presLayoutVars>
      </dgm:prSet>
      <dgm:spPr/>
    </dgm:pt>
    <dgm:pt modelId="{E36507E1-13CC-45E7-802B-D7F2E30EFE9A}" type="pres">
      <dgm:prSet presAssocID="{DE1AD43B-3BD0-45C7-A557-EF4DD92FE4F8}" presName="FiveConn_4-5" presStyleLbl="fgAccFollowNode1" presStyleIdx="3" presStyleCnt="4">
        <dgm:presLayoutVars>
          <dgm:bulletEnabled val="1"/>
        </dgm:presLayoutVars>
      </dgm:prSet>
      <dgm:spPr/>
    </dgm:pt>
    <dgm:pt modelId="{AC65326D-BC51-4753-BCFC-DA335793AC4C}" type="pres">
      <dgm:prSet presAssocID="{DE1AD43B-3BD0-45C7-A557-EF4DD92FE4F8}" presName="FiveNodes_1_text" presStyleLbl="node1" presStyleIdx="4" presStyleCnt="5">
        <dgm:presLayoutVars>
          <dgm:bulletEnabled val="1"/>
        </dgm:presLayoutVars>
      </dgm:prSet>
      <dgm:spPr/>
    </dgm:pt>
    <dgm:pt modelId="{0EACF080-1E0B-433E-84AB-2A6FD565A957}" type="pres">
      <dgm:prSet presAssocID="{DE1AD43B-3BD0-45C7-A557-EF4DD92FE4F8}" presName="FiveNodes_2_text" presStyleLbl="node1" presStyleIdx="4" presStyleCnt="5">
        <dgm:presLayoutVars>
          <dgm:bulletEnabled val="1"/>
        </dgm:presLayoutVars>
      </dgm:prSet>
      <dgm:spPr/>
    </dgm:pt>
    <dgm:pt modelId="{351AB55B-4127-41E3-BCF6-1534D12E186C}" type="pres">
      <dgm:prSet presAssocID="{DE1AD43B-3BD0-45C7-A557-EF4DD92FE4F8}" presName="FiveNodes_3_text" presStyleLbl="node1" presStyleIdx="4" presStyleCnt="5">
        <dgm:presLayoutVars>
          <dgm:bulletEnabled val="1"/>
        </dgm:presLayoutVars>
      </dgm:prSet>
      <dgm:spPr/>
    </dgm:pt>
    <dgm:pt modelId="{59FE65D6-4EB2-45F3-8FD7-2BEEA4C54DCA}" type="pres">
      <dgm:prSet presAssocID="{DE1AD43B-3BD0-45C7-A557-EF4DD92FE4F8}" presName="FiveNodes_4_text" presStyleLbl="node1" presStyleIdx="4" presStyleCnt="5">
        <dgm:presLayoutVars>
          <dgm:bulletEnabled val="1"/>
        </dgm:presLayoutVars>
      </dgm:prSet>
      <dgm:spPr/>
    </dgm:pt>
    <dgm:pt modelId="{269A109D-74CD-49E9-B37B-7C0657910B2E}" type="pres">
      <dgm:prSet presAssocID="{DE1AD43B-3BD0-45C7-A557-EF4DD92FE4F8}" presName="FiveNodes_5_text" presStyleLbl="node1" presStyleIdx="4" presStyleCnt="5">
        <dgm:presLayoutVars>
          <dgm:bulletEnabled val="1"/>
        </dgm:presLayoutVars>
      </dgm:prSet>
      <dgm:spPr/>
    </dgm:pt>
  </dgm:ptLst>
  <dgm:cxnLst>
    <dgm:cxn modelId="{5A6BE100-FF83-42B6-A987-6FD35525ABF3}" type="presOf" srcId="{994AD916-800B-44F3-AA73-B8F004D225F5}" destId="{88BF729C-1A3A-4307-B486-8709A534D19F}" srcOrd="0" destOrd="0" presId="urn:microsoft.com/office/officeart/2005/8/layout/vProcess5"/>
    <dgm:cxn modelId="{28C51309-A35F-471A-B367-399E8D6D3706}" srcId="{DE1AD43B-3BD0-45C7-A557-EF4DD92FE4F8}" destId="{E75FB2A6-9E86-43D8-864E-CE214AB3A5F6}" srcOrd="4" destOrd="0" parTransId="{13320360-9DFE-41C3-80FC-129F698375C4}" sibTransId="{47EDA885-51CE-45D9-9AC9-5BBE6C5DAC18}"/>
    <dgm:cxn modelId="{DEE32F0C-A3B4-49D5-AEDD-29E8D12162FD}" srcId="{DE1AD43B-3BD0-45C7-A557-EF4DD92FE4F8}" destId="{EB836218-4B53-48A2-8E30-987EBA28335C}" srcOrd="3" destOrd="0" parTransId="{085582DB-C0A3-458C-834C-47FC306680AD}" sibTransId="{7E7F33C1-7747-4A7E-8F9D-1C9E13F09BC0}"/>
    <dgm:cxn modelId="{A889CA1F-7589-41CC-A922-535A0C67FFA2}" type="presOf" srcId="{882A1D28-BF58-4E47-AD37-1F79325C6DD2}" destId="{351AB55B-4127-41E3-BCF6-1534D12E186C}" srcOrd="1" destOrd="0" presId="urn:microsoft.com/office/officeart/2005/8/layout/vProcess5"/>
    <dgm:cxn modelId="{3C841729-BF53-4D7F-84A9-1FB06970EF6B}" type="presOf" srcId="{994AD916-800B-44F3-AA73-B8F004D225F5}" destId="{AC65326D-BC51-4753-BCFC-DA335793AC4C}" srcOrd="1" destOrd="0" presId="urn:microsoft.com/office/officeart/2005/8/layout/vProcess5"/>
    <dgm:cxn modelId="{F3D03B34-17AF-4D60-98C0-079FBA1A61E3}" type="presOf" srcId="{E75FB2A6-9E86-43D8-864E-CE214AB3A5F6}" destId="{F33A9E34-9EA0-40EF-9112-E01B261DF96F}" srcOrd="0" destOrd="0" presId="urn:microsoft.com/office/officeart/2005/8/layout/vProcess5"/>
    <dgm:cxn modelId="{237AD840-D508-4F4C-AC01-E6DF5AFD4502}" type="presOf" srcId="{EB836218-4B53-48A2-8E30-987EBA28335C}" destId="{5564EEE9-AE2D-48A9-B185-4C6CC82ABC82}" srcOrd="0" destOrd="0" presId="urn:microsoft.com/office/officeart/2005/8/layout/vProcess5"/>
    <dgm:cxn modelId="{785BEB66-12F5-4AA0-87A0-EE93954D48EB}" type="presOf" srcId="{8CBCD108-ACC8-4170-91FE-28F806873768}" destId="{3FA964E7-B38D-4F9F-843E-02F0A129565B}" srcOrd="0" destOrd="0" presId="urn:microsoft.com/office/officeart/2005/8/layout/vProcess5"/>
    <dgm:cxn modelId="{D066D28B-BA45-43F3-853A-C53263906ED3}" type="presOf" srcId="{DE1AD43B-3BD0-45C7-A557-EF4DD92FE4F8}" destId="{FA3DE5F5-2462-4999-AD3E-510248CAB1BE}" srcOrd="0" destOrd="0" presId="urn:microsoft.com/office/officeart/2005/8/layout/vProcess5"/>
    <dgm:cxn modelId="{66660D8E-288C-4C28-95EE-F87B6D0DCC0D}" type="presOf" srcId="{A7511FFA-124D-44EF-8419-4C15DECF6158}" destId="{C22D6C8B-8C2E-42BD-B7A7-498B4F4398AA}" srcOrd="0" destOrd="0" presId="urn:microsoft.com/office/officeart/2005/8/layout/vProcess5"/>
    <dgm:cxn modelId="{01BE3991-AC58-441F-BCED-0C10C3FDB01B}" type="presOf" srcId="{B10243EF-A464-47E7-A5CA-9282DE4CA61E}" destId="{21C61B12-8C71-4873-B4E0-0380211C4B7C}" srcOrd="0" destOrd="0" presId="urn:microsoft.com/office/officeart/2005/8/layout/vProcess5"/>
    <dgm:cxn modelId="{0092B396-37E9-4058-84BC-C97AC91740A9}" srcId="{DE1AD43B-3BD0-45C7-A557-EF4DD92FE4F8}" destId="{882A1D28-BF58-4E47-AD37-1F79325C6DD2}" srcOrd="2" destOrd="0" parTransId="{73E02C4E-0077-4908-B006-EB057DA24C1C}" sibTransId="{8CBCD108-ACC8-4170-91FE-28F806873768}"/>
    <dgm:cxn modelId="{A477FAAE-0E71-40F6-ADD5-DAE13271E10E}" srcId="{DE1AD43B-3BD0-45C7-A557-EF4DD92FE4F8}" destId="{994AD916-800B-44F3-AA73-B8F004D225F5}" srcOrd="0" destOrd="0" parTransId="{0D6B686B-1550-4E1F-9056-E3DD5C064CA8}" sibTransId="{B866DDB5-1957-487A-BD3B-F8D7A2EEC9FA}"/>
    <dgm:cxn modelId="{FE981CB1-4F85-4E30-8D37-C843B4F1373A}" type="presOf" srcId="{882A1D28-BF58-4E47-AD37-1F79325C6DD2}" destId="{CFE4FB4B-32B6-4D4E-BA4A-F772FC468608}" srcOrd="0" destOrd="0" presId="urn:microsoft.com/office/officeart/2005/8/layout/vProcess5"/>
    <dgm:cxn modelId="{FFAE09BA-2688-4A61-B2F3-9DC266C20C93}" type="presOf" srcId="{7E7F33C1-7747-4A7E-8F9D-1C9E13F09BC0}" destId="{E36507E1-13CC-45E7-802B-D7F2E30EFE9A}" srcOrd="0" destOrd="0" presId="urn:microsoft.com/office/officeart/2005/8/layout/vProcess5"/>
    <dgm:cxn modelId="{EB7D54BF-9779-42C0-A572-E4D5256F4376}" srcId="{DE1AD43B-3BD0-45C7-A557-EF4DD92FE4F8}" destId="{B10243EF-A464-47E7-A5CA-9282DE4CA61E}" srcOrd="1" destOrd="0" parTransId="{966BCE3C-EF9E-4B38-9BAB-2D35AE315A22}" sibTransId="{A7511FFA-124D-44EF-8419-4C15DECF6158}"/>
    <dgm:cxn modelId="{F844B5C7-567C-4F7B-AD7A-19582812F827}" type="presOf" srcId="{EB836218-4B53-48A2-8E30-987EBA28335C}" destId="{59FE65D6-4EB2-45F3-8FD7-2BEEA4C54DCA}" srcOrd="1" destOrd="0" presId="urn:microsoft.com/office/officeart/2005/8/layout/vProcess5"/>
    <dgm:cxn modelId="{C824AFD5-6560-4112-9732-BB596BF9F585}" type="presOf" srcId="{E75FB2A6-9E86-43D8-864E-CE214AB3A5F6}" destId="{269A109D-74CD-49E9-B37B-7C0657910B2E}" srcOrd="1" destOrd="0" presId="urn:microsoft.com/office/officeart/2005/8/layout/vProcess5"/>
    <dgm:cxn modelId="{2B9767F4-E655-4EF2-A00B-71A13798BE08}" type="presOf" srcId="{B10243EF-A464-47E7-A5CA-9282DE4CA61E}" destId="{0EACF080-1E0B-433E-84AB-2A6FD565A957}" srcOrd="1" destOrd="0" presId="urn:microsoft.com/office/officeart/2005/8/layout/vProcess5"/>
    <dgm:cxn modelId="{C8F11FFB-2DC4-4129-A043-D0D4BAA761F1}" type="presOf" srcId="{B866DDB5-1957-487A-BD3B-F8D7A2EEC9FA}" destId="{F6DD74A5-293B-4A6A-BBBB-1AD0E9F520A5}" srcOrd="0" destOrd="0" presId="urn:microsoft.com/office/officeart/2005/8/layout/vProcess5"/>
    <dgm:cxn modelId="{0B777E89-1D0C-46B7-953B-5D766EF7315D}" type="presParOf" srcId="{FA3DE5F5-2462-4999-AD3E-510248CAB1BE}" destId="{054927E3-92CD-46A9-A2E8-FB3BA66E8514}" srcOrd="0" destOrd="0" presId="urn:microsoft.com/office/officeart/2005/8/layout/vProcess5"/>
    <dgm:cxn modelId="{50FA478C-C396-4109-9DB3-0ED8C96CEB6F}" type="presParOf" srcId="{FA3DE5F5-2462-4999-AD3E-510248CAB1BE}" destId="{88BF729C-1A3A-4307-B486-8709A534D19F}" srcOrd="1" destOrd="0" presId="urn:microsoft.com/office/officeart/2005/8/layout/vProcess5"/>
    <dgm:cxn modelId="{CE4B0D1F-0477-47DB-B93B-8F8CE6B4D64B}" type="presParOf" srcId="{FA3DE5F5-2462-4999-AD3E-510248CAB1BE}" destId="{21C61B12-8C71-4873-B4E0-0380211C4B7C}" srcOrd="2" destOrd="0" presId="urn:microsoft.com/office/officeart/2005/8/layout/vProcess5"/>
    <dgm:cxn modelId="{23BA158B-1AC9-47F0-81C9-3D54464780A9}" type="presParOf" srcId="{FA3DE5F5-2462-4999-AD3E-510248CAB1BE}" destId="{CFE4FB4B-32B6-4D4E-BA4A-F772FC468608}" srcOrd="3" destOrd="0" presId="urn:microsoft.com/office/officeart/2005/8/layout/vProcess5"/>
    <dgm:cxn modelId="{C72BD7EE-9D70-4E09-BD1C-B5A57F223036}" type="presParOf" srcId="{FA3DE5F5-2462-4999-AD3E-510248CAB1BE}" destId="{5564EEE9-AE2D-48A9-B185-4C6CC82ABC82}" srcOrd="4" destOrd="0" presId="urn:microsoft.com/office/officeart/2005/8/layout/vProcess5"/>
    <dgm:cxn modelId="{4567A926-FE1D-449F-94D7-C04A0ABADE66}" type="presParOf" srcId="{FA3DE5F5-2462-4999-AD3E-510248CAB1BE}" destId="{F33A9E34-9EA0-40EF-9112-E01B261DF96F}" srcOrd="5" destOrd="0" presId="urn:microsoft.com/office/officeart/2005/8/layout/vProcess5"/>
    <dgm:cxn modelId="{2B89847E-3078-4A61-9E35-BEE34C0CD7EF}" type="presParOf" srcId="{FA3DE5F5-2462-4999-AD3E-510248CAB1BE}" destId="{F6DD74A5-293B-4A6A-BBBB-1AD0E9F520A5}" srcOrd="6" destOrd="0" presId="urn:microsoft.com/office/officeart/2005/8/layout/vProcess5"/>
    <dgm:cxn modelId="{711F9683-FA4E-4175-ACEB-AC1AE80BA1A6}" type="presParOf" srcId="{FA3DE5F5-2462-4999-AD3E-510248CAB1BE}" destId="{C22D6C8B-8C2E-42BD-B7A7-498B4F4398AA}" srcOrd="7" destOrd="0" presId="urn:microsoft.com/office/officeart/2005/8/layout/vProcess5"/>
    <dgm:cxn modelId="{018BA993-5673-426F-BE27-A0F31B6F20D9}" type="presParOf" srcId="{FA3DE5F5-2462-4999-AD3E-510248CAB1BE}" destId="{3FA964E7-B38D-4F9F-843E-02F0A129565B}" srcOrd="8" destOrd="0" presId="urn:microsoft.com/office/officeart/2005/8/layout/vProcess5"/>
    <dgm:cxn modelId="{004BC0D7-02EE-46C2-89F4-11E02A1B617C}" type="presParOf" srcId="{FA3DE5F5-2462-4999-AD3E-510248CAB1BE}" destId="{E36507E1-13CC-45E7-802B-D7F2E30EFE9A}" srcOrd="9" destOrd="0" presId="urn:microsoft.com/office/officeart/2005/8/layout/vProcess5"/>
    <dgm:cxn modelId="{41D6191C-B739-4A6C-82E5-D3086B85CC98}" type="presParOf" srcId="{FA3DE5F5-2462-4999-AD3E-510248CAB1BE}" destId="{AC65326D-BC51-4753-BCFC-DA335793AC4C}" srcOrd="10" destOrd="0" presId="urn:microsoft.com/office/officeart/2005/8/layout/vProcess5"/>
    <dgm:cxn modelId="{4CBD9032-FCE1-4448-81C3-0F2F525034BE}" type="presParOf" srcId="{FA3DE5F5-2462-4999-AD3E-510248CAB1BE}" destId="{0EACF080-1E0B-433E-84AB-2A6FD565A957}" srcOrd="11" destOrd="0" presId="urn:microsoft.com/office/officeart/2005/8/layout/vProcess5"/>
    <dgm:cxn modelId="{C676D642-8E93-46BB-856A-D528F500B280}" type="presParOf" srcId="{FA3DE5F5-2462-4999-AD3E-510248CAB1BE}" destId="{351AB55B-4127-41E3-BCF6-1534D12E186C}" srcOrd="12" destOrd="0" presId="urn:microsoft.com/office/officeart/2005/8/layout/vProcess5"/>
    <dgm:cxn modelId="{DFEB7E59-F576-4E12-824B-F43AC5A24B07}" type="presParOf" srcId="{FA3DE5F5-2462-4999-AD3E-510248CAB1BE}" destId="{59FE65D6-4EB2-45F3-8FD7-2BEEA4C54DCA}" srcOrd="13" destOrd="0" presId="urn:microsoft.com/office/officeart/2005/8/layout/vProcess5"/>
    <dgm:cxn modelId="{F69100AD-783A-4BC0-954D-57E8024EB366}" type="presParOf" srcId="{FA3DE5F5-2462-4999-AD3E-510248CAB1BE}" destId="{269A109D-74CD-49E9-B37B-7C0657910B2E}"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BF729C-1A3A-4307-B486-8709A534D19F}">
      <dsp:nvSpPr>
        <dsp:cNvPr id="0" name=""/>
        <dsp:cNvSpPr/>
      </dsp:nvSpPr>
      <dsp:spPr>
        <a:xfrm>
          <a:off x="0" y="0"/>
          <a:ext cx="4823002" cy="97438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AU" sz="2600" kern="1200" dirty="0"/>
            <a:t>Background</a:t>
          </a:r>
          <a:endParaRPr lang="en-US" sz="2600" kern="1200" dirty="0"/>
        </a:p>
      </dsp:txBody>
      <dsp:txXfrm>
        <a:off x="28539" y="28539"/>
        <a:ext cx="3657562" cy="917306"/>
      </dsp:txXfrm>
    </dsp:sp>
    <dsp:sp modelId="{21C61B12-8C71-4873-B4E0-0380211C4B7C}">
      <dsp:nvSpPr>
        <dsp:cNvPr id="0" name=""/>
        <dsp:cNvSpPr/>
      </dsp:nvSpPr>
      <dsp:spPr>
        <a:xfrm>
          <a:off x="360159" y="1109715"/>
          <a:ext cx="4823002" cy="97438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AU" sz="2600" kern="1200" dirty="0"/>
            <a:t>Existing Assessment Tools</a:t>
          </a:r>
          <a:endParaRPr lang="en-US" sz="2600" kern="1200" dirty="0"/>
        </a:p>
      </dsp:txBody>
      <dsp:txXfrm>
        <a:off x="388698" y="1138254"/>
        <a:ext cx="3772415" cy="917306"/>
      </dsp:txXfrm>
    </dsp:sp>
    <dsp:sp modelId="{CFE4FB4B-32B6-4D4E-BA4A-F772FC468608}">
      <dsp:nvSpPr>
        <dsp:cNvPr id="0" name=""/>
        <dsp:cNvSpPr/>
      </dsp:nvSpPr>
      <dsp:spPr>
        <a:xfrm>
          <a:off x="720318" y="2219431"/>
          <a:ext cx="4823002" cy="97438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AU" sz="2600" kern="1200" dirty="0"/>
            <a:t>Potential Alternatives</a:t>
          </a:r>
          <a:endParaRPr lang="en-US" sz="2600" kern="1200" dirty="0"/>
        </a:p>
      </dsp:txBody>
      <dsp:txXfrm>
        <a:off x="748857" y="2247970"/>
        <a:ext cx="3772415" cy="917306"/>
      </dsp:txXfrm>
    </dsp:sp>
    <dsp:sp modelId="{5564EEE9-AE2D-48A9-B185-4C6CC82ABC82}">
      <dsp:nvSpPr>
        <dsp:cNvPr id="0" name=""/>
        <dsp:cNvSpPr/>
      </dsp:nvSpPr>
      <dsp:spPr>
        <a:xfrm>
          <a:off x="1080477" y="3329147"/>
          <a:ext cx="4823002" cy="974384"/>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AU" sz="2600" kern="1200" dirty="0"/>
            <a:t>Methods and Results</a:t>
          </a:r>
          <a:endParaRPr lang="en-US" sz="2600" kern="1200" dirty="0"/>
        </a:p>
      </dsp:txBody>
      <dsp:txXfrm>
        <a:off x="1109016" y="3357686"/>
        <a:ext cx="3772415" cy="917306"/>
      </dsp:txXfrm>
    </dsp:sp>
    <dsp:sp modelId="{F33A9E34-9EA0-40EF-9112-E01B261DF96F}">
      <dsp:nvSpPr>
        <dsp:cNvPr id="0" name=""/>
        <dsp:cNvSpPr/>
      </dsp:nvSpPr>
      <dsp:spPr>
        <a:xfrm>
          <a:off x="1440637" y="4438863"/>
          <a:ext cx="4823002" cy="974384"/>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AU" sz="2600" kern="1200" dirty="0"/>
            <a:t>Discussion and Questions</a:t>
          </a:r>
          <a:endParaRPr lang="en-US" sz="2600" kern="1200" dirty="0"/>
        </a:p>
      </dsp:txBody>
      <dsp:txXfrm>
        <a:off x="1469176" y="4467402"/>
        <a:ext cx="3772415" cy="917306"/>
      </dsp:txXfrm>
    </dsp:sp>
    <dsp:sp modelId="{F6DD74A5-293B-4A6A-BBBB-1AD0E9F520A5}">
      <dsp:nvSpPr>
        <dsp:cNvPr id="0" name=""/>
        <dsp:cNvSpPr/>
      </dsp:nvSpPr>
      <dsp:spPr>
        <a:xfrm>
          <a:off x="4189652" y="711842"/>
          <a:ext cx="633350" cy="633350"/>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332156" y="711842"/>
        <a:ext cx="348342" cy="476596"/>
      </dsp:txXfrm>
    </dsp:sp>
    <dsp:sp modelId="{C22D6C8B-8C2E-42BD-B7A7-498B4F4398AA}">
      <dsp:nvSpPr>
        <dsp:cNvPr id="0" name=""/>
        <dsp:cNvSpPr/>
      </dsp:nvSpPr>
      <dsp:spPr>
        <a:xfrm>
          <a:off x="4549812" y="1821557"/>
          <a:ext cx="633350" cy="633350"/>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692316" y="1821557"/>
        <a:ext cx="348342" cy="476596"/>
      </dsp:txXfrm>
    </dsp:sp>
    <dsp:sp modelId="{3FA964E7-B38D-4F9F-843E-02F0A129565B}">
      <dsp:nvSpPr>
        <dsp:cNvPr id="0" name=""/>
        <dsp:cNvSpPr/>
      </dsp:nvSpPr>
      <dsp:spPr>
        <a:xfrm>
          <a:off x="4909971" y="2915034"/>
          <a:ext cx="633350" cy="633350"/>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5052475" y="2915034"/>
        <a:ext cx="348342" cy="476596"/>
      </dsp:txXfrm>
    </dsp:sp>
    <dsp:sp modelId="{E36507E1-13CC-45E7-802B-D7F2E30EFE9A}">
      <dsp:nvSpPr>
        <dsp:cNvPr id="0" name=""/>
        <dsp:cNvSpPr/>
      </dsp:nvSpPr>
      <dsp:spPr>
        <a:xfrm>
          <a:off x="5270130" y="4035576"/>
          <a:ext cx="633350" cy="633350"/>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5412634" y="4035576"/>
        <a:ext cx="348342" cy="47659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2E547D-1406-4A6F-8F93-E441204CE6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667F8A-B889-49B3-AC77-5DDF11A08AF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3B2889B-A0AC-4482-8592-5C96F2309420}" type="datetimeFigureOut">
              <a:rPr lang="en-US" smtClean="0"/>
              <a:t>11/9/2021</a:t>
            </a:fld>
            <a:endParaRPr lang="en-US"/>
          </a:p>
        </p:txBody>
      </p:sp>
      <p:sp>
        <p:nvSpPr>
          <p:cNvPr id="4" name="Footer Placeholder 3">
            <a:extLst>
              <a:ext uri="{FF2B5EF4-FFF2-40B4-BE49-F238E27FC236}">
                <a16:creationId xmlns:a16="http://schemas.microsoft.com/office/drawing/2014/main" id="{567AFD4F-C0E7-421C-AF77-6F9CC963C9C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074AB9F-6726-4FB1-8769-82E23336CE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D529299-61FF-4B93-ADA6-2FD5975D62F6}" type="slidenum">
              <a:rPr lang="en-US" smtClean="0"/>
              <a:t>‹#›</a:t>
            </a:fld>
            <a:endParaRPr lang="en-US"/>
          </a:p>
        </p:txBody>
      </p:sp>
    </p:spTree>
    <p:extLst>
      <p:ext uri="{BB962C8B-B14F-4D97-AF65-F5344CB8AC3E}">
        <p14:creationId xmlns:p14="http://schemas.microsoft.com/office/powerpoint/2010/main" val="1416270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0EB223-FFC0-462A-A3B8-EAA7CE0F8CBD}" type="datetimeFigureOut">
              <a:rPr lang="en-US" smtClean="0"/>
              <a:t>11/9/2021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849E9A-41F7-4779-A581-48A7C374A227}" type="slidenum">
              <a:rPr lang="en-US" smtClean="0"/>
              <a:t>‹#›</a:t>
            </a:fld>
            <a:endParaRPr lang="en-US" dirty="0"/>
          </a:p>
        </p:txBody>
      </p:sp>
    </p:spTree>
    <p:extLst>
      <p:ext uri="{BB962C8B-B14F-4D97-AF65-F5344CB8AC3E}">
        <p14:creationId xmlns:p14="http://schemas.microsoft.com/office/powerpoint/2010/main" val="1155518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Welcome.</a:t>
            </a:r>
          </a:p>
          <a:p>
            <a:endParaRPr lang="en-AU" dirty="0"/>
          </a:p>
          <a:p>
            <a:r>
              <a:rPr lang="en-AU" dirty="0" err="1"/>
              <a:t>Debrieing</a:t>
            </a:r>
            <a:r>
              <a:rPr lang="en-AU" dirty="0"/>
              <a:t> has become a relatively common event in medicine, especially in EM</a:t>
            </a:r>
          </a:p>
          <a:p>
            <a:endParaRPr lang="en-AU" dirty="0"/>
          </a:p>
          <a:p>
            <a:r>
              <a:rPr lang="en-AU" dirty="0"/>
              <a:t>However, teaching how to debrief an event is still not common in either undergrad or post grad </a:t>
            </a:r>
            <a:r>
              <a:rPr lang="en-AU" dirty="0" err="1"/>
              <a:t>environement</a:t>
            </a:r>
            <a:endParaRPr lang="en-AU" dirty="0"/>
          </a:p>
          <a:p>
            <a:endParaRPr lang="en-AU" dirty="0"/>
          </a:p>
          <a:p>
            <a:r>
              <a:rPr lang="en-AU" dirty="0"/>
              <a:t>Debriefing, is a relatively complex skill. Although like many skills, have a spectrum of complexity, which means it can be done from fairly simple to a very complex level.</a:t>
            </a:r>
          </a:p>
          <a:p>
            <a:endParaRPr lang="en-AU" dirty="0"/>
          </a:p>
          <a:p>
            <a:r>
              <a:rPr lang="en-AU" dirty="0"/>
              <a:t>Debriefing is not without risks. We will have a little appreciation of that in a little while.</a:t>
            </a:r>
          </a:p>
          <a:p>
            <a:endParaRPr lang="en-AU" dirty="0"/>
          </a:p>
          <a:p>
            <a:r>
              <a:rPr lang="en-AU" dirty="0"/>
              <a:t>Therefore it is important to have an understanding of some of the basic principles behind the science of debriefing.</a:t>
            </a:r>
          </a:p>
          <a:p>
            <a:endParaRPr lang="en-AU" dirty="0"/>
          </a:p>
          <a:p>
            <a:endParaRPr lang="en-AU" dirty="0"/>
          </a:p>
          <a:p>
            <a:endParaRPr lang="en-AU" dirty="0"/>
          </a:p>
        </p:txBody>
      </p:sp>
      <p:sp>
        <p:nvSpPr>
          <p:cNvPr id="4" name="Slide Number Placeholder 3"/>
          <p:cNvSpPr>
            <a:spLocks noGrp="1"/>
          </p:cNvSpPr>
          <p:nvPr>
            <p:ph type="sldNum" sz="quarter" idx="10"/>
          </p:nvPr>
        </p:nvSpPr>
        <p:spPr/>
        <p:txBody>
          <a:bodyPr/>
          <a:lstStyle/>
          <a:p>
            <a:fld id="{0DE63CA2-3130-944E-AC9E-C3EC1C2B74C3}" type="slidenum">
              <a:rPr lang="en-US" smtClean="0"/>
              <a:t>2</a:t>
            </a:fld>
            <a:endParaRPr lang="en-US" dirty="0"/>
          </a:p>
        </p:txBody>
      </p:sp>
    </p:spTree>
    <p:extLst>
      <p:ext uri="{BB962C8B-B14F-4D97-AF65-F5344CB8AC3E}">
        <p14:creationId xmlns:p14="http://schemas.microsoft.com/office/powerpoint/2010/main" val="3447137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a:p>
            <a:endParaRPr lang="en-US" dirty="0"/>
          </a:p>
        </p:txBody>
      </p:sp>
      <p:sp>
        <p:nvSpPr>
          <p:cNvPr id="4" name="Slide Number Placeholder 3"/>
          <p:cNvSpPr>
            <a:spLocks noGrp="1"/>
          </p:cNvSpPr>
          <p:nvPr>
            <p:ph type="sldNum" sz="quarter" idx="10"/>
          </p:nvPr>
        </p:nvSpPr>
        <p:spPr/>
        <p:txBody>
          <a:bodyPr/>
          <a:lstStyle/>
          <a:p>
            <a:fld id="{0DE63CA2-3130-944E-AC9E-C3EC1C2B74C3}" type="slidenum">
              <a:rPr lang="en-US" smtClean="0"/>
              <a:t>3</a:t>
            </a:fld>
            <a:endParaRPr lang="en-US" dirty="0"/>
          </a:p>
        </p:txBody>
      </p:sp>
    </p:spTree>
    <p:extLst>
      <p:ext uri="{BB962C8B-B14F-4D97-AF65-F5344CB8AC3E}">
        <p14:creationId xmlns:p14="http://schemas.microsoft.com/office/powerpoint/2010/main" val="1988067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essential part of the Kolby Cycle is the </a:t>
            </a:r>
            <a:r>
              <a:rPr lang="en-AU" b="1" dirty="0"/>
              <a:t>reflective process </a:t>
            </a:r>
            <a:r>
              <a:rPr lang="en-AU" dirty="0"/>
              <a:t>after an concrete experience, to scrutinize the paradigms, assumptions, current practices.</a:t>
            </a:r>
          </a:p>
          <a:p>
            <a:r>
              <a:rPr lang="en-AU" b="1" dirty="0"/>
              <a:t>Debriefing is the key process in facilitating this Reflective Practice</a:t>
            </a:r>
            <a:r>
              <a:rPr lang="en-AU" dirty="0"/>
              <a:t>, that is, for the </a:t>
            </a:r>
            <a:r>
              <a:rPr lang="en-AU" dirty="0" err="1"/>
              <a:t>debriefer</a:t>
            </a:r>
            <a:r>
              <a:rPr lang="en-AU" dirty="0"/>
              <a:t> to help the colleague, student, learner, to understand the inner drive of their actions.</a:t>
            </a:r>
          </a:p>
          <a:p>
            <a:endParaRPr lang="en-AU" dirty="0"/>
          </a:p>
          <a:p>
            <a:endParaRPr lang="en-AU" dirty="0"/>
          </a:p>
          <a:p>
            <a:r>
              <a:rPr lang="en-AU" dirty="0"/>
              <a:t>Jenny </a:t>
            </a:r>
            <a:r>
              <a:rPr lang="en-AU" dirty="0" err="1"/>
              <a:t>Ruldoph</a:t>
            </a:r>
            <a:r>
              <a:rPr lang="en-AU" dirty="0"/>
              <a:t> and her colleagues came up with this 3 components of “reflective practice”</a:t>
            </a:r>
          </a:p>
          <a:p>
            <a:endParaRPr lang="en-AU" dirty="0"/>
          </a:p>
          <a:p>
            <a:r>
              <a:rPr lang="en-AU" b="1" dirty="0"/>
              <a:t>Actions are driven by invisible frames </a:t>
            </a:r>
            <a:r>
              <a:rPr lang="en-AU" dirty="0"/>
              <a:t>(mental models, frame of reference)</a:t>
            </a:r>
          </a:p>
          <a:p>
            <a:r>
              <a:rPr lang="en-AU" b="1" dirty="0"/>
              <a:t>What ever frames we have, are justifiable to ourselves, </a:t>
            </a:r>
            <a:r>
              <a:rPr lang="en-AU" dirty="0"/>
              <a:t>at least at the time of action.</a:t>
            </a:r>
          </a:p>
          <a:p>
            <a:r>
              <a:rPr lang="en-AU" dirty="0"/>
              <a:t>Therefore, </a:t>
            </a:r>
            <a:r>
              <a:rPr lang="en-AU" b="1" dirty="0"/>
              <a:t>all actions, whether right or wrong, are driven by active frames</a:t>
            </a:r>
            <a:r>
              <a:rPr lang="en-AU" dirty="0"/>
              <a:t>, that the person perceived to be necessary, or correct, at the time of action.</a:t>
            </a:r>
          </a:p>
          <a:p>
            <a:endParaRPr lang="en-AU" dirty="0"/>
          </a:p>
          <a:p>
            <a:r>
              <a:rPr lang="en-AU" dirty="0"/>
              <a:t>To an observer, a </a:t>
            </a:r>
            <a:r>
              <a:rPr lang="en-AU" dirty="0" err="1"/>
              <a:t>debriefer</a:t>
            </a:r>
            <a:r>
              <a:rPr lang="en-AU" dirty="0"/>
              <a:t>, what we can see are the actions, and the results of the learner. </a:t>
            </a:r>
          </a:p>
          <a:p>
            <a:r>
              <a:rPr lang="en-AU" dirty="0"/>
              <a:t>What our job is, to </a:t>
            </a:r>
            <a:r>
              <a:rPr lang="en-AU" b="1" dirty="0"/>
              <a:t>uncover the underlying frames </a:t>
            </a:r>
            <a:r>
              <a:rPr lang="en-AU" dirty="0"/>
              <a:t>that has driven the learner into their actions.</a:t>
            </a:r>
          </a:p>
          <a:p>
            <a:r>
              <a:rPr lang="en-AU" dirty="0"/>
              <a:t>This brings up the analogy of being a </a:t>
            </a:r>
            <a:r>
              <a:rPr lang="en-AU" b="1" dirty="0"/>
              <a:t>cognitive detective.</a:t>
            </a:r>
          </a:p>
          <a:p>
            <a:endParaRPr lang="en-AU" b="1" dirty="0"/>
          </a:p>
          <a:p>
            <a:r>
              <a:rPr lang="en-AU" dirty="0"/>
              <a:t>As a </a:t>
            </a:r>
            <a:r>
              <a:rPr lang="en-AU" dirty="0" err="1"/>
              <a:t>debriefer</a:t>
            </a:r>
            <a:r>
              <a:rPr lang="en-AU" dirty="0"/>
              <a:t>, we need to </a:t>
            </a:r>
            <a:r>
              <a:rPr lang="en-AU" b="1" dirty="0"/>
              <a:t>actively uncover frames</a:t>
            </a:r>
            <a:r>
              <a:rPr lang="en-AU" dirty="0"/>
              <a:t>, look deeper into the actions of the learner. </a:t>
            </a:r>
            <a:r>
              <a:rPr lang="en-AU" b="1" dirty="0"/>
              <a:t>Addressing the frames rather than actions </a:t>
            </a:r>
            <a:r>
              <a:rPr lang="en-AU" dirty="0"/>
              <a:t>of the learner will lead to much deeper understanding and effective changes of behaviour, </a:t>
            </a:r>
            <a:r>
              <a:rPr lang="en-AU" b="1" dirty="0"/>
              <a:t>rather than addressing the action alone.</a:t>
            </a:r>
          </a:p>
        </p:txBody>
      </p:sp>
      <p:sp>
        <p:nvSpPr>
          <p:cNvPr id="4" name="Slide Number Placeholder 3"/>
          <p:cNvSpPr>
            <a:spLocks noGrp="1"/>
          </p:cNvSpPr>
          <p:nvPr>
            <p:ph type="sldNum" sz="quarter" idx="5"/>
          </p:nvPr>
        </p:nvSpPr>
        <p:spPr/>
        <p:txBody>
          <a:bodyPr/>
          <a:lstStyle/>
          <a:p>
            <a:fld id="{0DE63CA2-3130-944E-AC9E-C3EC1C2B74C3}" type="slidenum">
              <a:rPr lang="en-US" smtClean="0"/>
              <a:t>4</a:t>
            </a:fld>
            <a:endParaRPr lang="en-US"/>
          </a:p>
        </p:txBody>
      </p:sp>
    </p:spTree>
    <p:extLst>
      <p:ext uri="{BB962C8B-B14F-4D97-AF65-F5344CB8AC3E}">
        <p14:creationId xmlns:p14="http://schemas.microsoft.com/office/powerpoint/2010/main" val="2713899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After you’ve done your research, it’s time to put your presentation together.  The first step in the process is to introduce the topic.  This is a great time to connect your topic to something that your audience can relate.  In other words, why should they listen to all the information you will be sharing in your research presentation?  What is in it for them?  You may also want to include a graphic or image to grab their attention.</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Feel free to duplicate this slide by right-clicking on this slide in the slides pane to the left and select </a:t>
            </a:r>
            <a:r>
              <a:rPr lang="en-US" b="1" dirty="0">
                <a:latin typeface="Segoe UI" panose="020B0502040204020203" pitchFamily="34" charset="0"/>
                <a:cs typeface="Segoe UI" panose="020B0502040204020203" pitchFamily="34" charset="0"/>
              </a:rPr>
              <a:t>Duplicate Slide</a:t>
            </a:r>
            <a:r>
              <a:rPr lang="en-US" dirty="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The next step in your presentation is to state your claim or topic clearly.  Your teacher may even call this your thesis.  As you state your thesis, you may find that this layout is not the best layout for your claim or topic.  You can change the layout by clicking the drop-down menu next to the </a:t>
            </a:r>
            <a:r>
              <a:rPr lang="en-US" b="1" dirty="0">
                <a:latin typeface="Segoe UI" panose="020B0502040204020203" pitchFamily="34" charset="0"/>
                <a:cs typeface="Segoe UI" panose="020B0502040204020203" pitchFamily="34" charset="0"/>
              </a:rPr>
              <a:t>Layout</a:t>
            </a:r>
            <a:r>
              <a:rPr lang="en-US" dirty="0">
                <a:latin typeface="Segoe UI" panose="020B0502040204020203" pitchFamily="34" charset="0"/>
                <a:cs typeface="Segoe UI" panose="020B0502040204020203" pitchFamily="34" charset="0"/>
              </a:rPr>
              <a:t> in the </a:t>
            </a:r>
            <a:r>
              <a:rPr lang="en-US" b="1" dirty="0">
                <a:latin typeface="Segoe UI" panose="020B0502040204020203" pitchFamily="34" charset="0"/>
                <a:cs typeface="Segoe UI" panose="020B0502040204020203" pitchFamily="34" charset="0"/>
              </a:rPr>
              <a:t>Slides</a:t>
            </a:r>
            <a:r>
              <a:rPr lang="en-US" dirty="0">
                <a:latin typeface="Segoe UI" panose="020B0502040204020203" pitchFamily="34" charset="0"/>
                <a:cs typeface="Segoe UI" panose="020B0502040204020203" pitchFamily="34" charset="0"/>
              </a:rPr>
              <a:t> menu section.  You can choose </a:t>
            </a:r>
            <a:r>
              <a:rPr lang="en-US" b="1" dirty="0">
                <a:latin typeface="Segoe UI" panose="020B0502040204020203" pitchFamily="34" charset="0"/>
                <a:cs typeface="Segoe UI" panose="020B0502040204020203" pitchFamily="34" charset="0"/>
              </a:rPr>
              <a:t>Two Content</a:t>
            </a:r>
            <a:r>
              <a:rPr lang="en-US" dirty="0">
                <a:latin typeface="Segoe UI" panose="020B0502040204020203" pitchFamily="34" charset="0"/>
                <a:cs typeface="Segoe UI" panose="020B0502040204020203" pitchFamily="34" charset="0"/>
              </a:rPr>
              <a:t>, </a:t>
            </a:r>
            <a:r>
              <a:rPr lang="en-US" b="1" dirty="0">
                <a:latin typeface="Segoe UI" panose="020B0502040204020203" pitchFamily="34" charset="0"/>
                <a:cs typeface="Segoe UI" panose="020B0502040204020203" pitchFamily="34" charset="0"/>
              </a:rPr>
              <a:t>Comparison</a:t>
            </a:r>
            <a:r>
              <a:rPr lang="en-US" dirty="0">
                <a:latin typeface="Segoe UI" panose="020B0502040204020203" pitchFamily="34" charset="0"/>
                <a:cs typeface="Segoe UI" panose="020B0502040204020203" pitchFamily="34" charset="0"/>
              </a:rPr>
              <a:t>, or </a:t>
            </a:r>
            <a:r>
              <a:rPr lang="en-US" b="1" dirty="0">
                <a:latin typeface="Segoe UI" panose="020B0502040204020203" pitchFamily="34" charset="0"/>
                <a:cs typeface="Segoe UI" panose="020B0502040204020203" pitchFamily="34" charset="0"/>
              </a:rPr>
              <a:t>Picture with Caption</a:t>
            </a:r>
            <a:r>
              <a:rPr lang="en-US" dirty="0">
                <a:latin typeface="Segoe UI" panose="020B0502040204020203" pitchFamily="34" charset="0"/>
                <a:cs typeface="Segoe UI" panose="020B0502040204020203" pitchFamily="34" charset="0"/>
              </a:rPr>
              <a:t>.  </a:t>
            </a:r>
            <a:r>
              <a:rPr lang="en-US" i="1" dirty="0">
                <a:latin typeface="Segoe UI" panose="020B0502040204020203" pitchFamily="34" charset="0"/>
                <a:cs typeface="Segoe UI" panose="020B0502040204020203" pitchFamily="34" charset="0"/>
              </a:rPr>
              <a:t>Note: A different layout might change the look of the icons on this page.</a:t>
            </a:r>
          </a:p>
          <a:p>
            <a:endParaRPr lang="en-US" i="1" dirty="0">
              <a:latin typeface="Segoe UI" panose="020B0502040204020203" pitchFamily="34" charset="0"/>
              <a:cs typeface="Segoe UI" panose="020B0502040204020203" pitchFamily="34" charset="0"/>
            </a:endParaRPr>
          </a:p>
          <a:p>
            <a:r>
              <a:rPr lang="en-US" i="0" dirty="0">
                <a:latin typeface="Segoe UI" panose="020B0502040204020203" pitchFamily="34" charset="0"/>
                <a:cs typeface="Segoe UI" panose="020B0502040204020203" pitchFamily="34" charset="0"/>
              </a:rPr>
              <a:t>You will also want to state your facts.  You have done the research now share some of the interesting facts with your audience.  Facts do not have to be boring; you can communicate facts in a variety of ways by going to the Insert Tab.  In the Insert tab you can: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t>
            </a:r>
            <a:r>
              <a:rPr lang="en-US" b="1" i="0" dirty="0">
                <a:latin typeface="Segoe UI" panose="020B0502040204020203" pitchFamily="34" charset="0"/>
                <a:cs typeface="Segoe UI" panose="020B0502040204020203" pitchFamily="34" charset="0"/>
              </a:rPr>
              <a:t>pictures</a:t>
            </a:r>
            <a:r>
              <a:rPr lang="en-US" i="0" dirty="0">
                <a:latin typeface="Segoe UI" panose="020B0502040204020203" pitchFamily="34" charset="0"/>
                <a:cs typeface="Segoe UI" panose="020B0502040204020203" pitchFamily="34" charset="0"/>
              </a:rPr>
              <a:t> from your computer or </a:t>
            </a:r>
            <a:r>
              <a:rPr lang="en-US" b="1" i="0" dirty="0">
                <a:latin typeface="Segoe UI" panose="020B0502040204020203" pitchFamily="34" charset="0"/>
                <a:cs typeface="Segoe UI" panose="020B0502040204020203" pitchFamily="34" charset="0"/>
              </a:rPr>
              <a:t>online</a:t>
            </a:r>
            <a:r>
              <a:rPr lang="en-US" i="0" dirty="0">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Add a </a:t>
            </a:r>
            <a:r>
              <a:rPr lang="en-US" b="1" i="0" dirty="0">
                <a:latin typeface="Segoe UI" panose="020B0502040204020203" pitchFamily="34" charset="0"/>
                <a:cs typeface="Segoe UI" panose="020B0502040204020203" pitchFamily="34" charset="0"/>
              </a:rPr>
              <a:t>chart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Create some </a:t>
            </a:r>
            <a:r>
              <a:rPr lang="en-US" b="1" i="0" dirty="0">
                <a:latin typeface="Segoe UI" panose="020B0502040204020203" pitchFamily="34" charset="0"/>
                <a:cs typeface="Segoe UI" panose="020B0502040204020203" pitchFamily="34" charset="0"/>
              </a:rPr>
              <a:t>SmartArt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 variety of icons to help your facts come to life.  Note: You can change the color of the icons by selecting the icon and then click on the </a:t>
            </a:r>
            <a:r>
              <a:rPr lang="en-US" b="1" i="0" dirty="0">
                <a:latin typeface="Segoe UI" panose="020B0502040204020203" pitchFamily="34" charset="0"/>
                <a:cs typeface="Segoe UI" panose="020B0502040204020203" pitchFamily="34" charset="0"/>
              </a:rPr>
              <a:t>Format</a:t>
            </a:r>
            <a:r>
              <a:rPr lang="en-US" i="0" dirty="0">
                <a:latin typeface="Segoe UI" panose="020B0502040204020203" pitchFamily="34" charset="0"/>
                <a:cs typeface="Segoe UI" panose="020B0502040204020203" pitchFamily="34" charset="0"/>
              </a:rPr>
              <a:t> tab and then </a:t>
            </a:r>
            <a:r>
              <a:rPr lang="en-US" b="1" i="0" dirty="0">
                <a:latin typeface="Segoe UI" panose="020B0502040204020203" pitchFamily="34" charset="0"/>
                <a:cs typeface="Segoe UI" panose="020B0502040204020203" pitchFamily="34" charset="0"/>
              </a:rPr>
              <a:t>Graphics Fill</a:t>
            </a:r>
            <a:r>
              <a:rPr lang="en-US" i="0" dirty="0">
                <a:latin typeface="Segoe UI" panose="020B0502040204020203" pitchFamily="34" charset="0"/>
                <a:cs typeface="Segoe UI" panose="020B0502040204020203" pitchFamily="34" charset="0"/>
              </a:rPr>
              <a:t>.  From there, you will choose a color from the list or choose </a:t>
            </a:r>
            <a:r>
              <a:rPr lang="en-US" b="1" i="0" dirty="0">
                <a:latin typeface="Segoe UI" panose="020B0502040204020203" pitchFamily="34" charset="0"/>
                <a:cs typeface="Segoe UI" panose="020B0502040204020203" pitchFamily="34" charset="0"/>
              </a:rPr>
              <a:t>More Fill Colors </a:t>
            </a:r>
            <a:r>
              <a:rPr lang="en-US" i="0" dirty="0">
                <a:latin typeface="Segoe UI" panose="020B0502040204020203" pitchFamily="34" charset="0"/>
                <a:cs typeface="Segoe UI" panose="020B0502040204020203" pitchFamily="34" charset="0"/>
              </a:rPr>
              <a:t>to give you more options.</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Since this research presentation is a result of your hard work and searching, you want to make sure you support the claims or points in your presentation with facts from your research findings.  Make sure you give the author proper credit for helping you share your ideas.  If one of your sources has a video that is relevant to your topic, you can add the video as added support.  Keep in mind the length of the video and the amount of time you have for your presentation.  For a 5 minute speech, the video should be no longer than 30 seconds.  </a:t>
            </a:r>
          </a:p>
          <a:p>
            <a:endParaRPr lang="en-US" dirty="0">
              <a:latin typeface="Segoe UI" panose="020B0502040204020203" pitchFamily="34" charset="0"/>
              <a:cs typeface="Segoe UI" panose="020B0502040204020203" pitchFamily="34" charset="0"/>
            </a:endParaRPr>
          </a:p>
          <a:p>
            <a:r>
              <a:rPr lang="en-US" b="1" i="1" dirty="0">
                <a:latin typeface="Segoe UI" panose="020B0502040204020203" pitchFamily="34" charset="0"/>
                <a:cs typeface="Segoe UI" panose="020B0502040204020203" pitchFamily="34" charset="0"/>
              </a:rPr>
              <a:t>Questions to consider: </a:t>
            </a:r>
          </a:p>
          <a:p>
            <a:pPr marL="228600" indent="-228600">
              <a:buAutoNum type="arabicPeriod"/>
            </a:pPr>
            <a:r>
              <a:rPr lang="en-US" dirty="0">
                <a:latin typeface="Segoe UI" panose="020B0502040204020203" pitchFamily="34" charset="0"/>
                <a:cs typeface="Segoe UI" panose="020B0502040204020203" pitchFamily="34" charset="0"/>
              </a:rPr>
              <a:t>How will you state the author of the source?</a:t>
            </a:r>
          </a:p>
          <a:p>
            <a:pPr marL="228600" indent="-228600">
              <a:buAutoNum type="arabicPeriod"/>
            </a:pPr>
            <a:r>
              <a:rPr lang="en-US" dirty="0">
                <a:latin typeface="Segoe UI" panose="020B0502040204020203" pitchFamily="34" charset="0"/>
                <a:cs typeface="Segoe UI" panose="020B0502040204020203" pitchFamily="34" charset="0"/>
              </a:rPr>
              <a:t>Will you need to cite the source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What are some ways you can engage your audience so they feel like they are a part of the presentation?  Some ideas to consider is by taking a quick poll like: by a show of hands, how many of you think school uniforms are a way to cut down on bullying?  Another suggestion is to have them hold up a certain number of fingers to see if they agree or disagree.  Finally, you can share a story that the audience can relate to that makes them laugh.</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After all the applause, your audience may have some questions.  Be prepared to answer some of their questions by making a list of questions you think they might ask. You may also want to share the presentation with them by providing the link to your presentation, if they want more information.</a:t>
            </a:r>
          </a:p>
        </p:txBody>
      </p:sp>
      <p:sp>
        <p:nvSpPr>
          <p:cNvPr id="4" name="Slide Number Placeholder 3"/>
          <p:cNvSpPr>
            <a:spLocks noGrp="1"/>
          </p:cNvSpPr>
          <p:nvPr>
            <p:ph type="sldNum" sz="quarter" idx="10"/>
          </p:nvPr>
        </p:nvSpPr>
        <p:spPr/>
        <p:txBody>
          <a:bodyPr/>
          <a:lstStyle/>
          <a:p>
            <a:fld id="{BC849E9A-41F7-4779-A581-48A7C374A227}" type="slidenum">
              <a:rPr lang="en-US" smtClean="0"/>
              <a:t>5</a:t>
            </a:fld>
            <a:endParaRPr lang="en-US" dirty="0"/>
          </a:p>
        </p:txBody>
      </p:sp>
    </p:spTree>
    <p:extLst>
      <p:ext uri="{BB962C8B-B14F-4D97-AF65-F5344CB8AC3E}">
        <p14:creationId xmlns:p14="http://schemas.microsoft.com/office/powerpoint/2010/main" val="540180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After you’ve done your research, it’s time to put your presentation together.  The first step in the process is to introduce the topic.  This is a great time to connect your topic to something that your audience can relate.  In other words, why should they listen to all the information you will be sharing in your research presentation?  What is in it for them?  You may also want to include a graphic or image to grab their attention.</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Feel free to duplicate this slide by right-clicking on this slide in the slides pane to the left and select </a:t>
            </a:r>
            <a:r>
              <a:rPr lang="en-US" b="1" dirty="0">
                <a:latin typeface="Segoe UI" panose="020B0502040204020203" pitchFamily="34" charset="0"/>
                <a:cs typeface="Segoe UI" panose="020B0502040204020203" pitchFamily="34" charset="0"/>
              </a:rPr>
              <a:t>Duplicate Slide</a:t>
            </a:r>
            <a:r>
              <a:rPr lang="en-US" dirty="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The next step in your presentation is to state your claim or topic clearly.  Your teacher may even call this your thesis.  As you state your thesis, you may find that this layout is not the best layout for your claim or topic.  You can change the layout by clicking the drop-down menu next to the </a:t>
            </a:r>
            <a:r>
              <a:rPr lang="en-US" b="1" dirty="0">
                <a:latin typeface="Segoe UI" panose="020B0502040204020203" pitchFamily="34" charset="0"/>
                <a:cs typeface="Segoe UI" panose="020B0502040204020203" pitchFamily="34" charset="0"/>
              </a:rPr>
              <a:t>Layout</a:t>
            </a:r>
            <a:r>
              <a:rPr lang="en-US" dirty="0">
                <a:latin typeface="Segoe UI" panose="020B0502040204020203" pitchFamily="34" charset="0"/>
                <a:cs typeface="Segoe UI" panose="020B0502040204020203" pitchFamily="34" charset="0"/>
              </a:rPr>
              <a:t> in the </a:t>
            </a:r>
            <a:r>
              <a:rPr lang="en-US" b="1" dirty="0">
                <a:latin typeface="Segoe UI" panose="020B0502040204020203" pitchFamily="34" charset="0"/>
                <a:cs typeface="Segoe UI" panose="020B0502040204020203" pitchFamily="34" charset="0"/>
              </a:rPr>
              <a:t>Slides</a:t>
            </a:r>
            <a:r>
              <a:rPr lang="en-US" dirty="0">
                <a:latin typeface="Segoe UI" panose="020B0502040204020203" pitchFamily="34" charset="0"/>
                <a:cs typeface="Segoe UI" panose="020B0502040204020203" pitchFamily="34" charset="0"/>
              </a:rPr>
              <a:t> menu section.  You can choose </a:t>
            </a:r>
            <a:r>
              <a:rPr lang="en-US" b="1" dirty="0">
                <a:latin typeface="Segoe UI" panose="020B0502040204020203" pitchFamily="34" charset="0"/>
                <a:cs typeface="Segoe UI" panose="020B0502040204020203" pitchFamily="34" charset="0"/>
              </a:rPr>
              <a:t>Two Content</a:t>
            </a:r>
            <a:r>
              <a:rPr lang="en-US" dirty="0">
                <a:latin typeface="Segoe UI" panose="020B0502040204020203" pitchFamily="34" charset="0"/>
                <a:cs typeface="Segoe UI" panose="020B0502040204020203" pitchFamily="34" charset="0"/>
              </a:rPr>
              <a:t>, </a:t>
            </a:r>
            <a:r>
              <a:rPr lang="en-US" b="1" dirty="0">
                <a:latin typeface="Segoe UI" panose="020B0502040204020203" pitchFamily="34" charset="0"/>
                <a:cs typeface="Segoe UI" panose="020B0502040204020203" pitchFamily="34" charset="0"/>
              </a:rPr>
              <a:t>Comparison</a:t>
            </a:r>
            <a:r>
              <a:rPr lang="en-US" dirty="0">
                <a:latin typeface="Segoe UI" panose="020B0502040204020203" pitchFamily="34" charset="0"/>
                <a:cs typeface="Segoe UI" panose="020B0502040204020203" pitchFamily="34" charset="0"/>
              </a:rPr>
              <a:t>, or </a:t>
            </a:r>
            <a:r>
              <a:rPr lang="en-US" b="1" dirty="0">
                <a:latin typeface="Segoe UI" panose="020B0502040204020203" pitchFamily="34" charset="0"/>
                <a:cs typeface="Segoe UI" panose="020B0502040204020203" pitchFamily="34" charset="0"/>
              </a:rPr>
              <a:t>Picture with Caption</a:t>
            </a:r>
            <a:r>
              <a:rPr lang="en-US" dirty="0">
                <a:latin typeface="Segoe UI" panose="020B0502040204020203" pitchFamily="34" charset="0"/>
                <a:cs typeface="Segoe UI" panose="020B0502040204020203" pitchFamily="34" charset="0"/>
              </a:rPr>
              <a:t>.  </a:t>
            </a:r>
            <a:r>
              <a:rPr lang="en-US" i="1" dirty="0">
                <a:latin typeface="Segoe UI" panose="020B0502040204020203" pitchFamily="34" charset="0"/>
                <a:cs typeface="Segoe UI" panose="020B0502040204020203" pitchFamily="34" charset="0"/>
              </a:rPr>
              <a:t>Note: A different layout might change the look of the icons on this page.</a:t>
            </a:r>
          </a:p>
          <a:p>
            <a:endParaRPr lang="en-US" i="1" dirty="0">
              <a:latin typeface="Segoe UI" panose="020B0502040204020203" pitchFamily="34" charset="0"/>
              <a:cs typeface="Segoe UI" panose="020B0502040204020203" pitchFamily="34" charset="0"/>
            </a:endParaRPr>
          </a:p>
          <a:p>
            <a:r>
              <a:rPr lang="en-US" i="0" dirty="0">
                <a:latin typeface="Segoe UI" panose="020B0502040204020203" pitchFamily="34" charset="0"/>
                <a:cs typeface="Segoe UI" panose="020B0502040204020203" pitchFamily="34" charset="0"/>
              </a:rPr>
              <a:t>You will also want to state your facts.  You have done the research now share some of the interesting facts with your audience.  Facts do not have to be boring; you can communicate facts in a variety of ways by going to the Insert Tab.  In the Insert tab you can: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t>
            </a:r>
            <a:r>
              <a:rPr lang="en-US" b="1" i="0" dirty="0">
                <a:latin typeface="Segoe UI" panose="020B0502040204020203" pitchFamily="34" charset="0"/>
                <a:cs typeface="Segoe UI" panose="020B0502040204020203" pitchFamily="34" charset="0"/>
              </a:rPr>
              <a:t>pictures</a:t>
            </a:r>
            <a:r>
              <a:rPr lang="en-US" i="0" dirty="0">
                <a:latin typeface="Segoe UI" panose="020B0502040204020203" pitchFamily="34" charset="0"/>
                <a:cs typeface="Segoe UI" panose="020B0502040204020203" pitchFamily="34" charset="0"/>
              </a:rPr>
              <a:t> from your computer or </a:t>
            </a:r>
            <a:r>
              <a:rPr lang="en-US" b="1" i="0" dirty="0">
                <a:latin typeface="Segoe UI" panose="020B0502040204020203" pitchFamily="34" charset="0"/>
                <a:cs typeface="Segoe UI" panose="020B0502040204020203" pitchFamily="34" charset="0"/>
              </a:rPr>
              <a:t>online</a:t>
            </a:r>
            <a:r>
              <a:rPr lang="en-US" i="0" dirty="0">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Add a </a:t>
            </a:r>
            <a:r>
              <a:rPr lang="en-US" b="1" i="0" dirty="0">
                <a:latin typeface="Segoe UI" panose="020B0502040204020203" pitchFamily="34" charset="0"/>
                <a:cs typeface="Segoe UI" panose="020B0502040204020203" pitchFamily="34" charset="0"/>
              </a:rPr>
              <a:t>chart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Create some </a:t>
            </a:r>
            <a:r>
              <a:rPr lang="en-US" b="1" i="0" dirty="0">
                <a:latin typeface="Segoe UI" panose="020B0502040204020203" pitchFamily="34" charset="0"/>
                <a:cs typeface="Segoe UI" panose="020B0502040204020203" pitchFamily="34" charset="0"/>
              </a:rPr>
              <a:t>SmartArt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 variety of icons to help your facts come to life.  Note: You can change the color of the icons by selecting the icon and then click on the </a:t>
            </a:r>
            <a:r>
              <a:rPr lang="en-US" b="1" i="0" dirty="0">
                <a:latin typeface="Segoe UI" panose="020B0502040204020203" pitchFamily="34" charset="0"/>
                <a:cs typeface="Segoe UI" panose="020B0502040204020203" pitchFamily="34" charset="0"/>
              </a:rPr>
              <a:t>Format</a:t>
            </a:r>
            <a:r>
              <a:rPr lang="en-US" i="0" dirty="0">
                <a:latin typeface="Segoe UI" panose="020B0502040204020203" pitchFamily="34" charset="0"/>
                <a:cs typeface="Segoe UI" panose="020B0502040204020203" pitchFamily="34" charset="0"/>
              </a:rPr>
              <a:t> tab and then </a:t>
            </a:r>
            <a:r>
              <a:rPr lang="en-US" b="1" i="0" dirty="0">
                <a:latin typeface="Segoe UI" panose="020B0502040204020203" pitchFamily="34" charset="0"/>
                <a:cs typeface="Segoe UI" panose="020B0502040204020203" pitchFamily="34" charset="0"/>
              </a:rPr>
              <a:t>Graphics Fill</a:t>
            </a:r>
            <a:r>
              <a:rPr lang="en-US" i="0" dirty="0">
                <a:latin typeface="Segoe UI" panose="020B0502040204020203" pitchFamily="34" charset="0"/>
                <a:cs typeface="Segoe UI" panose="020B0502040204020203" pitchFamily="34" charset="0"/>
              </a:rPr>
              <a:t>.  From there, you will choose a color from the list or choose </a:t>
            </a:r>
            <a:r>
              <a:rPr lang="en-US" b="1" i="0" dirty="0">
                <a:latin typeface="Segoe UI" panose="020B0502040204020203" pitchFamily="34" charset="0"/>
                <a:cs typeface="Segoe UI" panose="020B0502040204020203" pitchFamily="34" charset="0"/>
              </a:rPr>
              <a:t>More Fill Colors </a:t>
            </a:r>
            <a:r>
              <a:rPr lang="en-US" i="0" dirty="0">
                <a:latin typeface="Segoe UI" panose="020B0502040204020203" pitchFamily="34" charset="0"/>
                <a:cs typeface="Segoe UI" panose="020B0502040204020203" pitchFamily="34" charset="0"/>
              </a:rPr>
              <a:t>to give you more options.</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Since this research presentation is a result of your hard work and searching, you want to make sure you support the claims or points in your presentation with facts from your research findings.  Make sure you give the author proper credit for helping you share your ideas.  If one of your sources has a video that is relevant to your topic, you can add the video as added support.  Keep in mind the length of the video and the amount of time you have for your presentation.  For a 5 minute speech, the video should be no longer than 30 seconds.  </a:t>
            </a:r>
          </a:p>
          <a:p>
            <a:endParaRPr lang="en-US" dirty="0">
              <a:latin typeface="Segoe UI" panose="020B0502040204020203" pitchFamily="34" charset="0"/>
              <a:cs typeface="Segoe UI" panose="020B0502040204020203" pitchFamily="34" charset="0"/>
            </a:endParaRPr>
          </a:p>
          <a:p>
            <a:r>
              <a:rPr lang="en-US" b="1" i="1" dirty="0">
                <a:latin typeface="Segoe UI" panose="020B0502040204020203" pitchFamily="34" charset="0"/>
                <a:cs typeface="Segoe UI" panose="020B0502040204020203" pitchFamily="34" charset="0"/>
              </a:rPr>
              <a:t>Questions to consider: </a:t>
            </a:r>
          </a:p>
          <a:p>
            <a:pPr marL="228600" indent="-228600">
              <a:buAutoNum type="arabicPeriod"/>
            </a:pPr>
            <a:r>
              <a:rPr lang="en-US" dirty="0">
                <a:latin typeface="Segoe UI" panose="020B0502040204020203" pitchFamily="34" charset="0"/>
                <a:cs typeface="Segoe UI" panose="020B0502040204020203" pitchFamily="34" charset="0"/>
              </a:rPr>
              <a:t>How will you state the author of the source?</a:t>
            </a:r>
          </a:p>
          <a:p>
            <a:pPr marL="228600" indent="-228600">
              <a:buAutoNum type="arabicPeriod"/>
            </a:pPr>
            <a:r>
              <a:rPr lang="en-US" dirty="0">
                <a:latin typeface="Segoe UI" panose="020B0502040204020203" pitchFamily="34" charset="0"/>
                <a:cs typeface="Segoe UI" panose="020B0502040204020203" pitchFamily="34" charset="0"/>
              </a:rPr>
              <a:t>Will you need to cite the source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What are some ways you can engage your audience so they feel like they are a part of the presentation?  Some ideas to consider is by taking a quick poll like: by a show of hands, how many of you think school uniforms are a way to cut down on bullying?  Another suggestion is to have them hold up a certain number of fingers to see if they agree or disagree.  Finally, you can share a story that the audience can relate to that makes them laugh.</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After all the applause, your audience may have some questions.  Be prepared to answer some of their questions by making a list of questions you think they might ask. You may also want to share the presentation with them by providing the link to your presentation, if they want more information.</a:t>
            </a:r>
          </a:p>
        </p:txBody>
      </p:sp>
      <p:sp>
        <p:nvSpPr>
          <p:cNvPr id="4" name="Slide Number Placeholder 3"/>
          <p:cNvSpPr>
            <a:spLocks noGrp="1"/>
          </p:cNvSpPr>
          <p:nvPr>
            <p:ph type="sldNum" sz="quarter" idx="10"/>
          </p:nvPr>
        </p:nvSpPr>
        <p:spPr/>
        <p:txBody>
          <a:bodyPr/>
          <a:lstStyle/>
          <a:p>
            <a:fld id="{BC849E9A-41F7-4779-A581-48A7C374A227}" type="slidenum">
              <a:rPr lang="en-US" smtClean="0"/>
              <a:t>7</a:t>
            </a:fld>
            <a:endParaRPr lang="en-US" dirty="0"/>
          </a:p>
        </p:txBody>
      </p:sp>
    </p:spTree>
    <p:extLst>
      <p:ext uri="{BB962C8B-B14F-4D97-AF65-F5344CB8AC3E}">
        <p14:creationId xmlns:p14="http://schemas.microsoft.com/office/powerpoint/2010/main" val="573662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After you’ve done your research, it’s time to put your presentation together.  The first step in the process is to introduce the topic.  This is a great time to connect your topic to something that your audience can relate.  In other words, why should they listen to all the information you will be sharing in your research presentation?  What is in it for them?  You may also want to include a graphic or image to grab their attention.</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Feel free to duplicate this slide by right-clicking on this slide in the slides pane to the left and select </a:t>
            </a:r>
            <a:r>
              <a:rPr lang="en-US" b="1" dirty="0">
                <a:latin typeface="Segoe UI" panose="020B0502040204020203" pitchFamily="34" charset="0"/>
                <a:cs typeface="Segoe UI" panose="020B0502040204020203" pitchFamily="34" charset="0"/>
              </a:rPr>
              <a:t>Duplicate Slide</a:t>
            </a:r>
            <a:r>
              <a:rPr lang="en-US" dirty="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The next step in your presentation is to state your claim or topic clearly.  Your teacher may even call this your thesis.  As you state your thesis, you may find that this layout is not the best layout for your claim or topic.  You can change the layout by clicking the drop-down menu next to the </a:t>
            </a:r>
            <a:r>
              <a:rPr lang="en-US" b="1" dirty="0">
                <a:latin typeface="Segoe UI" panose="020B0502040204020203" pitchFamily="34" charset="0"/>
                <a:cs typeface="Segoe UI" panose="020B0502040204020203" pitchFamily="34" charset="0"/>
              </a:rPr>
              <a:t>Layout</a:t>
            </a:r>
            <a:r>
              <a:rPr lang="en-US" dirty="0">
                <a:latin typeface="Segoe UI" panose="020B0502040204020203" pitchFamily="34" charset="0"/>
                <a:cs typeface="Segoe UI" panose="020B0502040204020203" pitchFamily="34" charset="0"/>
              </a:rPr>
              <a:t> in the </a:t>
            </a:r>
            <a:r>
              <a:rPr lang="en-US" b="1" dirty="0">
                <a:latin typeface="Segoe UI" panose="020B0502040204020203" pitchFamily="34" charset="0"/>
                <a:cs typeface="Segoe UI" panose="020B0502040204020203" pitchFamily="34" charset="0"/>
              </a:rPr>
              <a:t>Slides</a:t>
            </a:r>
            <a:r>
              <a:rPr lang="en-US" dirty="0">
                <a:latin typeface="Segoe UI" panose="020B0502040204020203" pitchFamily="34" charset="0"/>
                <a:cs typeface="Segoe UI" panose="020B0502040204020203" pitchFamily="34" charset="0"/>
              </a:rPr>
              <a:t> menu section.  You can choose </a:t>
            </a:r>
            <a:r>
              <a:rPr lang="en-US" b="1" dirty="0">
                <a:latin typeface="Segoe UI" panose="020B0502040204020203" pitchFamily="34" charset="0"/>
                <a:cs typeface="Segoe UI" panose="020B0502040204020203" pitchFamily="34" charset="0"/>
              </a:rPr>
              <a:t>Two Content</a:t>
            </a:r>
            <a:r>
              <a:rPr lang="en-US" dirty="0">
                <a:latin typeface="Segoe UI" panose="020B0502040204020203" pitchFamily="34" charset="0"/>
                <a:cs typeface="Segoe UI" panose="020B0502040204020203" pitchFamily="34" charset="0"/>
              </a:rPr>
              <a:t>, </a:t>
            </a:r>
            <a:r>
              <a:rPr lang="en-US" b="1" dirty="0">
                <a:latin typeface="Segoe UI" panose="020B0502040204020203" pitchFamily="34" charset="0"/>
                <a:cs typeface="Segoe UI" panose="020B0502040204020203" pitchFamily="34" charset="0"/>
              </a:rPr>
              <a:t>Comparison</a:t>
            </a:r>
            <a:r>
              <a:rPr lang="en-US" dirty="0">
                <a:latin typeface="Segoe UI" panose="020B0502040204020203" pitchFamily="34" charset="0"/>
                <a:cs typeface="Segoe UI" panose="020B0502040204020203" pitchFamily="34" charset="0"/>
              </a:rPr>
              <a:t>, or </a:t>
            </a:r>
            <a:r>
              <a:rPr lang="en-US" b="1" dirty="0">
                <a:latin typeface="Segoe UI" panose="020B0502040204020203" pitchFamily="34" charset="0"/>
                <a:cs typeface="Segoe UI" panose="020B0502040204020203" pitchFamily="34" charset="0"/>
              </a:rPr>
              <a:t>Picture with Caption</a:t>
            </a:r>
            <a:r>
              <a:rPr lang="en-US" dirty="0">
                <a:latin typeface="Segoe UI" panose="020B0502040204020203" pitchFamily="34" charset="0"/>
                <a:cs typeface="Segoe UI" panose="020B0502040204020203" pitchFamily="34" charset="0"/>
              </a:rPr>
              <a:t>.  </a:t>
            </a:r>
            <a:r>
              <a:rPr lang="en-US" i="1" dirty="0">
                <a:latin typeface="Segoe UI" panose="020B0502040204020203" pitchFamily="34" charset="0"/>
                <a:cs typeface="Segoe UI" panose="020B0502040204020203" pitchFamily="34" charset="0"/>
              </a:rPr>
              <a:t>Note: A different layout might change the look of the icons on this page.</a:t>
            </a:r>
          </a:p>
          <a:p>
            <a:endParaRPr lang="en-US" i="1" dirty="0">
              <a:latin typeface="Segoe UI" panose="020B0502040204020203" pitchFamily="34" charset="0"/>
              <a:cs typeface="Segoe UI" panose="020B0502040204020203" pitchFamily="34" charset="0"/>
            </a:endParaRPr>
          </a:p>
          <a:p>
            <a:r>
              <a:rPr lang="en-US" i="0" dirty="0">
                <a:latin typeface="Segoe UI" panose="020B0502040204020203" pitchFamily="34" charset="0"/>
                <a:cs typeface="Segoe UI" panose="020B0502040204020203" pitchFamily="34" charset="0"/>
              </a:rPr>
              <a:t>You will also want to state your facts.  You have done the research now share some of the interesting facts with your audience.  Facts do not have to be boring; you can communicate facts in a variety of ways by going to the Insert Tab.  In the Insert tab you can: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t>
            </a:r>
            <a:r>
              <a:rPr lang="en-US" b="1" i="0" dirty="0">
                <a:latin typeface="Segoe UI" panose="020B0502040204020203" pitchFamily="34" charset="0"/>
                <a:cs typeface="Segoe UI" panose="020B0502040204020203" pitchFamily="34" charset="0"/>
              </a:rPr>
              <a:t>pictures</a:t>
            </a:r>
            <a:r>
              <a:rPr lang="en-US" i="0" dirty="0">
                <a:latin typeface="Segoe UI" panose="020B0502040204020203" pitchFamily="34" charset="0"/>
                <a:cs typeface="Segoe UI" panose="020B0502040204020203" pitchFamily="34" charset="0"/>
              </a:rPr>
              <a:t> from your computer or </a:t>
            </a:r>
            <a:r>
              <a:rPr lang="en-US" b="1" i="0" dirty="0">
                <a:latin typeface="Segoe UI" panose="020B0502040204020203" pitchFamily="34" charset="0"/>
                <a:cs typeface="Segoe UI" panose="020B0502040204020203" pitchFamily="34" charset="0"/>
              </a:rPr>
              <a:t>online</a:t>
            </a:r>
            <a:r>
              <a:rPr lang="en-US" i="0" dirty="0">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Add a </a:t>
            </a:r>
            <a:r>
              <a:rPr lang="en-US" b="1" i="0" dirty="0">
                <a:latin typeface="Segoe UI" panose="020B0502040204020203" pitchFamily="34" charset="0"/>
                <a:cs typeface="Segoe UI" panose="020B0502040204020203" pitchFamily="34" charset="0"/>
              </a:rPr>
              <a:t>chart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Create some </a:t>
            </a:r>
            <a:r>
              <a:rPr lang="en-US" b="1" i="0" dirty="0">
                <a:latin typeface="Segoe UI" panose="020B0502040204020203" pitchFamily="34" charset="0"/>
                <a:cs typeface="Segoe UI" panose="020B0502040204020203" pitchFamily="34" charset="0"/>
              </a:rPr>
              <a:t>SmartArt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 variety of icons to help your facts come to life.  Note: You can change the color of the icons by selecting the icon and then click on the </a:t>
            </a:r>
            <a:r>
              <a:rPr lang="en-US" b="1" i="0" dirty="0">
                <a:latin typeface="Segoe UI" panose="020B0502040204020203" pitchFamily="34" charset="0"/>
                <a:cs typeface="Segoe UI" panose="020B0502040204020203" pitchFamily="34" charset="0"/>
              </a:rPr>
              <a:t>Format</a:t>
            </a:r>
            <a:r>
              <a:rPr lang="en-US" i="0" dirty="0">
                <a:latin typeface="Segoe UI" panose="020B0502040204020203" pitchFamily="34" charset="0"/>
                <a:cs typeface="Segoe UI" panose="020B0502040204020203" pitchFamily="34" charset="0"/>
              </a:rPr>
              <a:t> tab and then </a:t>
            </a:r>
            <a:r>
              <a:rPr lang="en-US" b="1" i="0" dirty="0">
                <a:latin typeface="Segoe UI" panose="020B0502040204020203" pitchFamily="34" charset="0"/>
                <a:cs typeface="Segoe UI" panose="020B0502040204020203" pitchFamily="34" charset="0"/>
              </a:rPr>
              <a:t>Graphics Fill</a:t>
            </a:r>
            <a:r>
              <a:rPr lang="en-US" i="0" dirty="0">
                <a:latin typeface="Segoe UI" panose="020B0502040204020203" pitchFamily="34" charset="0"/>
                <a:cs typeface="Segoe UI" panose="020B0502040204020203" pitchFamily="34" charset="0"/>
              </a:rPr>
              <a:t>.  From there, you will choose a color from the list or choose </a:t>
            </a:r>
            <a:r>
              <a:rPr lang="en-US" b="1" i="0" dirty="0">
                <a:latin typeface="Segoe UI" panose="020B0502040204020203" pitchFamily="34" charset="0"/>
                <a:cs typeface="Segoe UI" panose="020B0502040204020203" pitchFamily="34" charset="0"/>
              </a:rPr>
              <a:t>More Fill Colors </a:t>
            </a:r>
            <a:r>
              <a:rPr lang="en-US" i="0" dirty="0">
                <a:latin typeface="Segoe UI" panose="020B0502040204020203" pitchFamily="34" charset="0"/>
                <a:cs typeface="Segoe UI" panose="020B0502040204020203" pitchFamily="34" charset="0"/>
              </a:rPr>
              <a:t>to give you more options.</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Since this research presentation is a result of your hard work and searching, you want to make sure you support the claims or points in your presentation with facts from your research findings.  Make sure you give the author proper credit for helping you share your ideas.  If one of your sources has a video that is relevant to your topic, you can add the video as added support.  Keep in mind the length of the video and the amount of time you have for your presentation.  For a 5 minute speech, the video should be no longer than 30 seconds.  </a:t>
            </a:r>
          </a:p>
          <a:p>
            <a:endParaRPr lang="en-US" dirty="0">
              <a:latin typeface="Segoe UI" panose="020B0502040204020203" pitchFamily="34" charset="0"/>
              <a:cs typeface="Segoe UI" panose="020B0502040204020203" pitchFamily="34" charset="0"/>
            </a:endParaRPr>
          </a:p>
          <a:p>
            <a:r>
              <a:rPr lang="en-US" b="1" i="1" dirty="0">
                <a:latin typeface="Segoe UI" panose="020B0502040204020203" pitchFamily="34" charset="0"/>
                <a:cs typeface="Segoe UI" panose="020B0502040204020203" pitchFamily="34" charset="0"/>
              </a:rPr>
              <a:t>Questions to consider: </a:t>
            </a:r>
          </a:p>
          <a:p>
            <a:pPr marL="228600" indent="-228600">
              <a:buAutoNum type="arabicPeriod"/>
            </a:pPr>
            <a:r>
              <a:rPr lang="en-US" dirty="0">
                <a:latin typeface="Segoe UI" panose="020B0502040204020203" pitchFamily="34" charset="0"/>
                <a:cs typeface="Segoe UI" panose="020B0502040204020203" pitchFamily="34" charset="0"/>
              </a:rPr>
              <a:t>How will you state the author of the source?</a:t>
            </a:r>
          </a:p>
          <a:p>
            <a:pPr marL="228600" indent="-228600">
              <a:buAutoNum type="arabicPeriod"/>
            </a:pPr>
            <a:r>
              <a:rPr lang="en-US" dirty="0">
                <a:latin typeface="Segoe UI" panose="020B0502040204020203" pitchFamily="34" charset="0"/>
                <a:cs typeface="Segoe UI" panose="020B0502040204020203" pitchFamily="34" charset="0"/>
              </a:rPr>
              <a:t>Will you need to cite the source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What are some ways you can engage your audience so they feel like they are a part of the presentation?  Some ideas to consider is by taking a quick poll like: by a show of hands, how many of you think school uniforms are a way to cut down on bullying?  Another suggestion is to have them hold up a certain number of fingers to see if they agree or disagree.  Finally, you can share a story that the audience can relate to that makes them laugh.</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After all the applause, your audience may have some questions.  Be prepared to answer some of their questions by making a list of questions you think they might ask. You may also want to share the presentation with them by providing the link to your presentation, if they want more information.</a:t>
            </a:r>
          </a:p>
        </p:txBody>
      </p:sp>
      <p:sp>
        <p:nvSpPr>
          <p:cNvPr id="4" name="Slide Number Placeholder 3"/>
          <p:cNvSpPr>
            <a:spLocks noGrp="1"/>
          </p:cNvSpPr>
          <p:nvPr>
            <p:ph type="sldNum" sz="quarter" idx="10"/>
          </p:nvPr>
        </p:nvSpPr>
        <p:spPr/>
        <p:txBody>
          <a:bodyPr/>
          <a:lstStyle/>
          <a:p>
            <a:fld id="{BC849E9A-41F7-4779-A581-48A7C374A227}" type="slidenum">
              <a:rPr lang="en-US" smtClean="0"/>
              <a:t>8</a:t>
            </a:fld>
            <a:endParaRPr lang="en-US" dirty="0"/>
          </a:p>
        </p:txBody>
      </p:sp>
    </p:spTree>
    <p:extLst>
      <p:ext uri="{BB962C8B-B14F-4D97-AF65-F5344CB8AC3E}">
        <p14:creationId xmlns:p14="http://schemas.microsoft.com/office/powerpoint/2010/main" val="334645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After you’ve done your research, it’s time to put your presentation together.  The first step in the process is to introduce the topic.  This is a great time to connect your topic to something that your audience can relate.  In other words, why should they listen to all the information you will be sharing in your research presentation?  What is in it for them?  You may also want to include a graphic or image to grab their attention.</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Feel free to duplicate this slide by right-clicking on this slide in the slides pane to the left and select </a:t>
            </a:r>
            <a:r>
              <a:rPr lang="en-US" b="1" dirty="0">
                <a:latin typeface="Segoe UI" panose="020B0502040204020203" pitchFamily="34" charset="0"/>
                <a:cs typeface="Segoe UI" panose="020B0502040204020203" pitchFamily="34" charset="0"/>
              </a:rPr>
              <a:t>Duplicate Slide</a:t>
            </a:r>
            <a:r>
              <a:rPr lang="en-US" dirty="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The next step in your presentation is to state your claim or topic clearly.  Your teacher may even call this your thesis.  As you state your thesis, you may find that this layout is not the best layout for your claim or topic.  You can change the layout by clicking the drop-down menu next to the </a:t>
            </a:r>
            <a:r>
              <a:rPr lang="en-US" b="1" dirty="0">
                <a:latin typeface="Segoe UI" panose="020B0502040204020203" pitchFamily="34" charset="0"/>
                <a:cs typeface="Segoe UI" panose="020B0502040204020203" pitchFamily="34" charset="0"/>
              </a:rPr>
              <a:t>Layout</a:t>
            </a:r>
            <a:r>
              <a:rPr lang="en-US" dirty="0">
                <a:latin typeface="Segoe UI" panose="020B0502040204020203" pitchFamily="34" charset="0"/>
                <a:cs typeface="Segoe UI" panose="020B0502040204020203" pitchFamily="34" charset="0"/>
              </a:rPr>
              <a:t> in the </a:t>
            </a:r>
            <a:r>
              <a:rPr lang="en-US" b="1" dirty="0">
                <a:latin typeface="Segoe UI" panose="020B0502040204020203" pitchFamily="34" charset="0"/>
                <a:cs typeface="Segoe UI" panose="020B0502040204020203" pitchFamily="34" charset="0"/>
              </a:rPr>
              <a:t>Slides</a:t>
            </a:r>
            <a:r>
              <a:rPr lang="en-US" dirty="0">
                <a:latin typeface="Segoe UI" panose="020B0502040204020203" pitchFamily="34" charset="0"/>
                <a:cs typeface="Segoe UI" panose="020B0502040204020203" pitchFamily="34" charset="0"/>
              </a:rPr>
              <a:t> menu section.  You can choose </a:t>
            </a:r>
            <a:r>
              <a:rPr lang="en-US" b="1" dirty="0">
                <a:latin typeface="Segoe UI" panose="020B0502040204020203" pitchFamily="34" charset="0"/>
                <a:cs typeface="Segoe UI" panose="020B0502040204020203" pitchFamily="34" charset="0"/>
              </a:rPr>
              <a:t>Two Content</a:t>
            </a:r>
            <a:r>
              <a:rPr lang="en-US" dirty="0">
                <a:latin typeface="Segoe UI" panose="020B0502040204020203" pitchFamily="34" charset="0"/>
                <a:cs typeface="Segoe UI" panose="020B0502040204020203" pitchFamily="34" charset="0"/>
              </a:rPr>
              <a:t>, </a:t>
            </a:r>
            <a:r>
              <a:rPr lang="en-US" b="1" dirty="0">
                <a:latin typeface="Segoe UI" panose="020B0502040204020203" pitchFamily="34" charset="0"/>
                <a:cs typeface="Segoe UI" panose="020B0502040204020203" pitchFamily="34" charset="0"/>
              </a:rPr>
              <a:t>Comparison</a:t>
            </a:r>
            <a:r>
              <a:rPr lang="en-US" dirty="0">
                <a:latin typeface="Segoe UI" panose="020B0502040204020203" pitchFamily="34" charset="0"/>
                <a:cs typeface="Segoe UI" panose="020B0502040204020203" pitchFamily="34" charset="0"/>
              </a:rPr>
              <a:t>, or </a:t>
            </a:r>
            <a:r>
              <a:rPr lang="en-US" b="1" dirty="0">
                <a:latin typeface="Segoe UI" panose="020B0502040204020203" pitchFamily="34" charset="0"/>
                <a:cs typeface="Segoe UI" panose="020B0502040204020203" pitchFamily="34" charset="0"/>
              </a:rPr>
              <a:t>Picture with Caption</a:t>
            </a:r>
            <a:r>
              <a:rPr lang="en-US" dirty="0">
                <a:latin typeface="Segoe UI" panose="020B0502040204020203" pitchFamily="34" charset="0"/>
                <a:cs typeface="Segoe UI" panose="020B0502040204020203" pitchFamily="34" charset="0"/>
              </a:rPr>
              <a:t>.  </a:t>
            </a:r>
            <a:r>
              <a:rPr lang="en-US" i="1" dirty="0">
                <a:latin typeface="Segoe UI" panose="020B0502040204020203" pitchFamily="34" charset="0"/>
                <a:cs typeface="Segoe UI" panose="020B0502040204020203" pitchFamily="34" charset="0"/>
              </a:rPr>
              <a:t>Note: A different layout might change the look of the icons on this page.</a:t>
            </a:r>
          </a:p>
          <a:p>
            <a:endParaRPr lang="en-US" i="1" dirty="0">
              <a:latin typeface="Segoe UI" panose="020B0502040204020203" pitchFamily="34" charset="0"/>
              <a:cs typeface="Segoe UI" panose="020B0502040204020203" pitchFamily="34" charset="0"/>
            </a:endParaRPr>
          </a:p>
          <a:p>
            <a:r>
              <a:rPr lang="en-US" i="0" dirty="0">
                <a:latin typeface="Segoe UI" panose="020B0502040204020203" pitchFamily="34" charset="0"/>
                <a:cs typeface="Segoe UI" panose="020B0502040204020203" pitchFamily="34" charset="0"/>
              </a:rPr>
              <a:t>You will also want to state your facts.  You have done the research now share some of the interesting facts with your audience.  Facts do not have to be boring; you can communicate facts in a variety of ways by going to the Insert Tab.  In the Insert tab you can: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t>
            </a:r>
            <a:r>
              <a:rPr lang="en-US" b="1" i="0" dirty="0">
                <a:latin typeface="Segoe UI" panose="020B0502040204020203" pitchFamily="34" charset="0"/>
                <a:cs typeface="Segoe UI" panose="020B0502040204020203" pitchFamily="34" charset="0"/>
              </a:rPr>
              <a:t>pictures</a:t>
            </a:r>
            <a:r>
              <a:rPr lang="en-US" i="0" dirty="0">
                <a:latin typeface="Segoe UI" panose="020B0502040204020203" pitchFamily="34" charset="0"/>
                <a:cs typeface="Segoe UI" panose="020B0502040204020203" pitchFamily="34" charset="0"/>
              </a:rPr>
              <a:t> from your computer or </a:t>
            </a:r>
            <a:r>
              <a:rPr lang="en-US" b="1" i="0" dirty="0">
                <a:latin typeface="Segoe UI" panose="020B0502040204020203" pitchFamily="34" charset="0"/>
                <a:cs typeface="Segoe UI" panose="020B0502040204020203" pitchFamily="34" charset="0"/>
              </a:rPr>
              <a:t>online</a:t>
            </a:r>
            <a:r>
              <a:rPr lang="en-US" i="0" dirty="0">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Add a </a:t>
            </a:r>
            <a:r>
              <a:rPr lang="en-US" b="1" i="0" dirty="0">
                <a:latin typeface="Segoe UI" panose="020B0502040204020203" pitchFamily="34" charset="0"/>
                <a:cs typeface="Segoe UI" panose="020B0502040204020203" pitchFamily="34" charset="0"/>
              </a:rPr>
              <a:t>chart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Create some </a:t>
            </a:r>
            <a:r>
              <a:rPr lang="en-US" b="1" i="0" dirty="0">
                <a:latin typeface="Segoe UI" panose="020B0502040204020203" pitchFamily="34" charset="0"/>
                <a:cs typeface="Segoe UI" panose="020B0502040204020203" pitchFamily="34" charset="0"/>
              </a:rPr>
              <a:t>SmartArt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 variety of icons to help your facts come to life.  Note: You can change the color of the icons by selecting the icon and then click on the </a:t>
            </a:r>
            <a:r>
              <a:rPr lang="en-US" b="1" i="0" dirty="0">
                <a:latin typeface="Segoe UI" panose="020B0502040204020203" pitchFamily="34" charset="0"/>
                <a:cs typeface="Segoe UI" panose="020B0502040204020203" pitchFamily="34" charset="0"/>
              </a:rPr>
              <a:t>Format</a:t>
            </a:r>
            <a:r>
              <a:rPr lang="en-US" i="0" dirty="0">
                <a:latin typeface="Segoe UI" panose="020B0502040204020203" pitchFamily="34" charset="0"/>
                <a:cs typeface="Segoe UI" panose="020B0502040204020203" pitchFamily="34" charset="0"/>
              </a:rPr>
              <a:t> tab and then </a:t>
            </a:r>
            <a:r>
              <a:rPr lang="en-US" b="1" i="0" dirty="0">
                <a:latin typeface="Segoe UI" panose="020B0502040204020203" pitchFamily="34" charset="0"/>
                <a:cs typeface="Segoe UI" panose="020B0502040204020203" pitchFamily="34" charset="0"/>
              </a:rPr>
              <a:t>Graphics Fill</a:t>
            </a:r>
            <a:r>
              <a:rPr lang="en-US" i="0" dirty="0">
                <a:latin typeface="Segoe UI" panose="020B0502040204020203" pitchFamily="34" charset="0"/>
                <a:cs typeface="Segoe UI" panose="020B0502040204020203" pitchFamily="34" charset="0"/>
              </a:rPr>
              <a:t>.  From there, you will choose a color from the list or choose </a:t>
            </a:r>
            <a:r>
              <a:rPr lang="en-US" b="1" i="0" dirty="0">
                <a:latin typeface="Segoe UI" panose="020B0502040204020203" pitchFamily="34" charset="0"/>
                <a:cs typeface="Segoe UI" panose="020B0502040204020203" pitchFamily="34" charset="0"/>
              </a:rPr>
              <a:t>More Fill Colors </a:t>
            </a:r>
            <a:r>
              <a:rPr lang="en-US" i="0" dirty="0">
                <a:latin typeface="Segoe UI" panose="020B0502040204020203" pitchFamily="34" charset="0"/>
                <a:cs typeface="Segoe UI" panose="020B0502040204020203" pitchFamily="34" charset="0"/>
              </a:rPr>
              <a:t>to give you more options.</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Since this research presentation is a result of your hard work and searching, you want to make sure you support the claims or points in your presentation with facts from your research findings.  Make sure you give the author proper credit for helping you share your ideas.  If one of your sources has a video that is relevant to your topic, you can add the video as added support.  Keep in mind the length of the video and the amount of time you have for your presentation.  For a 5 minute speech, the video should be no longer than 30 seconds.  </a:t>
            </a:r>
          </a:p>
          <a:p>
            <a:endParaRPr lang="en-US" dirty="0">
              <a:latin typeface="Segoe UI" panose="020B0502040204020203" pitchFamily="34" charset="0"/>
              <a:cs typeface="Segoe UI" panose="020B0502040204020203" pitchFamily="34" charset="0"/>
            </a:endParaRPr>
          </a:p>
          <a:p>
            <a:r>
              <a:rPr lang="en-US" b="1" i="1" dirty="0">
                <a:latin typeface="Segoe UI" panose="020B0502040204020203" pitchFamily="34" charset="0"/>
                <a:cs typeface="Segoe UI" panose="020B0502040204020203" pitchFamily="34" charset="0"/>
              </a:rPr>
              <a:t>Questions to consider: </a:t>
            </a:r>
          </a:p>
          <a:p>
            <a:pPr marL="228600" indent="-228600">
              <a:buAutoNum type="arabicPeriod"/>
            </a:pPr>
            <a:r>
              <a:rPr lang="en-US" dirty="0">
                <a:latin typeface="Segoe UI" panose="020B0502040204020203" pitchFamily="34" charset="0"/>
                <a:cs typeface="Segoe UI" panose="020B0502040204020203" pitchFamily="34" charset="0"/>
              </a:rPr>
              <a:t>How will you state the author of the source?</a:t>
            </a:r>
          </a:p>
          <a:p>
            <a:pPr marL="228600" indent="-228600">
              <a:buAutoNum type="arabicPeriod"/>
            </a:pPr>
            <a:r>
              <a:rPr lang="en-US" dirty="0">
                <a:latin typeface="Segoe UI" panose="020B0502040204020203" pitchFamily="34" charset="0"/>
                <a:cs typeface="Segoe UI" panose="020B0502040204020203" pitchFamily="34" charset="0"/>
              </a:rPr>
              <a:t>Will you need to cite the source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What are some ways you can engage your audience so they feel like they are a part of the presentation?  Some ideas to consider is by taking a quick poll like: by a show of hands, how many of you think school uniforms are a way to cut down on bullying?  Another suggestion is to have them hold up a certain number of fingers to see if they agree or disagree.  Finally, you can share a story that the audience can relate to that makes them laugh.</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After all the applause, your audience may have some questions.  Be prepared to answer some of their questions by making a list of questions you think they might ask. You may also want to share the presentation with them by providing the link to your presentation, if they want more information.</a:t>
            </a:r>
          </a:p>
        </p:txBody>
      </p:sp>
      <p:sp>
        <p:nvSpPr>
          <p:cNvPr id="4" name="Slide Number Placeholder 3"/>
          <p:cNvSpPr>
            <a:spLocks noGrp="1"/>
          </p:cNvSpPr>
          <p:nvPr>
            <p:ph type="sldNum" sz="quarter" idx="10"/>
          </p:nvPr>
        </p:nvSpPr>
        <p:spPr/>
        <p:txBody>
          <a:bodyPr/>
          <a:lstStyle/>
          <a:p>
            <a:fld id="{BC849E9A-41F7-4779-A581-48A7C374A227}" type="slidenum">
              <a:rPr lang="en-US" smtClean="0"/>
              <a:t>10</a:t>
            </a:fld>
            <a:endParaRPr lang="en-US" dirty="0"/>
          </a:p>
        </p:txBody>
      </p:sp>
    </p:spTree>
    <p:extLst>
      <p:ext uri="{BB962C8B-B14F-4D97-AF65-F5344CB8AC3E}">
        <p14:creationId xmlns:p14="http://schemas.microsoft.com/office/powerpoint/2010/main" val="1845354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After you’ve done your research, it’s time to put your presentation together.  The first step in the process is to introduce the topic.  This is a great time to connect your topic to something that your audience can relate.  In other words, why should they listen to all the information you will be sharing in your research presentation?  What is in it for them?  You may also want to include a graphic or image to grab their attention.</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Feel free to duplicate this slide by right-clicking on this slide in the slides pane to the left and select </a:t>
            </a:r>
            <a:r>
              <a:rPr lang="en-US" b="1" dirty="0">
                <a:latin typeface="Segoe UI" panose="020B0502040204020203" pitchFamily="34" charset="0"/>
                <a:cs typeface="Segoe UI" panose="020B0502040204020203" pitchFamily="34" charset="0"/>
              </a:rPr>
              <a:t>Duplicate Slide</a:t>
            </a:r>
            <a:r>
              <a:rPr lang="en-US" dirty="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The next step in your presentation is to state your claim or topic clearly.  Your teacher may even call this your thesis.  As you state your thesis, you may find that this layout is not the best layout for your claim or topic.  You can change the layout by clicking the drop-down menu next to the </a:t>
            </a:r>
            <a:r>
              <a:rPr lang="en-US" b="1" dirty="0">
                <a:latin typeface="Segoe UI" panose="020B0502040204020203" pitchFamily="34" charset="0"/>
                <a:cs typeface="Segoe UI" panose="020B0502040204020203" pitchFamily="34" charset="0"/>
              </a:rPr>
              <a:t>Layout</a:t>
            </a:r>
            <a:r>
              <a:rPr lang="en-US" dirty="0">
                <a:latin typeface="Segoe UI" panose="020B0502040204020203" pitchFamily="34" charset="0"/>
                <a:cs typeface="Segoe UI" panose="020B0502040204020203" pitchFamily="34" charset="0"/>
              </a:rPr>
              <a:t> in the </a:t>
            </a:r>
            <a:r>
              <a:rPr lang="en-US" b="1" dirty="0">
                <a:latin typeface="Segoe UI" panose="020B0502040204020203" pitchFamily="34" charset="0"/>
                <a:cs typeface="Segoe UI" panose="020B0502040204020203" pitchFamily="34" charset="0"/>
              </a:rPr>
              <a:t>Slides</a:t>
            </a:r>
            <a:r>
              <a:rPr lang="en-US" dirty="0">
                <a:latin typeface="Segoe UI" panose="020B0502040204020203" pitchFamily="34" charset="0"/>
                <a:cs typeface="Segoe UI" panose="020B0502040204020203" pitchFamily="34" charset="0"/>
              </a:rPr>
              <a:t> menu section.  You can choose </a:t>
            </a:r>
            <a:r>
              <a:rPr lang="en-US" b="1" dirty="0">
                <a:latin typeface="Segoe UI" panose="020B0502040204020203" pitchFamily="34" charset="0"/>
                <a:cs typeface="Segoe UI" panose="020B0502040204020203" pitchFamily="34" charset="0"/>
              </a:rPr>
              <a:t>Two Content</a:t>
            </a:r>
            <a:r>
              <a:rPr lang="en-US" dirty="0">
                <a:latin typeface="Segoe UI" panose="020B0502040204020203" pitchFamily="34" charset="0"/>
                <a:cs typeface="Segoe UI" panose="020B0502040204020203" pitchFamily="34" charset="0"/>
              </a:rPr>
              <a:t>, </a:t>
            </a:r>
            <a:r>
              <a:rPr lang="en-US" b="1" dirty="0">
                <a:latin typeface="Segoe UI" panose="020B0502040204020203" pitchFamily="34" charset="0"/>
                <a:cs typeface="Segoe UI" panose="020B0502040204020203" pitchFamily="34" charset="0"/>
              </a:rPr>
              <a:t>Comparison</a:t>
            </a:r>
            <a:r>
              <a:rPr lang="en-US" dirty="0">
                <a:latin typeface="Segoe UI" panose="020B0502040204020203" pitchFamily="34" charset="0"/>
                <a:cs typeface="Segoe UI" panose="020B0502040204020203" pitchFamily="34" charset="0"/>
              </a:rPr>
              <a:t>, or </a:t>
            </a:r>
            <a:r>
              <a:rPr lang="en-US" b="1" dirty="0">
                <a:latin typeface="Segoe UI" panose="020B0502040204020203" pitchFamily="34" charset="0"/>
                <a:cs typeface="Segoe UI" panose="020B0502040204020203" pitchFamily="34" charset="0"/>
              </a:rPr>
              <a:t>Picture with Caption</a:t>
            </a:r>
            <a:r>
              <a:rPr lang="en-US" dirty="0">
                <a:latin typeface="Segoe UI" panose="020B0502040204020203" pitchFamily="34" charset="0"/>
                <a:cs typeface="Segoe UI" panose="020B0502040204020203" pitchFamily="34" charset="0"/>
              </a:rPr>
              <a:t>.  </a:t>
            </a:r>
            <a:r>
              <a:rPr lang="en-US" i="1" dirty="0">
                <a:latin typeface="Segoe UI" panose="020B0502040204020203" pitchFamily="34" charset="0"/>
                <a:cs typeface="Segoe UI" panose="020B0502040204020203" pitchFamily="34" charset="0"/>
              </a:rPr>
              <a:t>Note: A different layout might change the look of the icons on this page.</a:t>
            </a:r>
          </a:p>
          <a:p>
            <a:endParaRPr lang="en-US" i="1" dirty="0">
              <a:latin typeface="Segoe UI" panose="020B0502040204020203" pitchFamily="34" charset="0"/>
              <a:cs typeface="Segoe UI" panose="020B0502040204020203" pitchFamily="34" charset="0"/>
            </a:endParaRPr>
          </a:p>
          <a:p>
            <a:r>
              <a:rPr lang="en-US" i="0" dirty="0">
                <a:latin typeface="Segoe UI" panose="020B0502040204020203" pitchFamily="34" charset="0"/>
                <a:cs typeface="Segoe UI" panose="020B0502040204020203" pitchFamily="34" charset="0"/>
              </a:rPr>
              <a:t>You will also want to state your facts.  You have done the research now share some of the interesting facts with your audience.  Facts do not have to be boring; you can communicate facts in a variety of ways by going to the Insert Tab.  In the Insert tab you can: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t>
            </a:r>
            <a:r>
              <a:rPr lang="en-US" b="1" i="0" dirty="0">
                <a:latin typeface="Segoe UI" panose="020B0502040204020203" pitchFamily="34" charset="0"/>
                <a:cs typeface="Segoe UI" panose="020B0502040204020203" pitchFamily="34" charset="0"/>
              </a:rPr>
              <a:t>pictures</a:t>
            </a:r>
            <a:r>
              <a:rPr lang="en-US" i="0" dirty="0">
                <a:latin typeface="Segoe UI" panose="020B0502040204020203" pitchFamily="34" charset="0"/>
                <a:cs typeface="Segoe UI" panose="020B0502040204020203" pitchFamily="34" charset="0"/>
              </a:rPr>
              <a:t> from your computer or </a:t>
            </a:r>
            <a:r>
              <a:rPr lang="en-US" b="1" i="0" dirty="0">
                <a:latin typeface="Segoe UI" panose="020B0502040204020203" pitchFamily="34" charset="0"/>
                <a:cs typeface="Segoe UI" panose="020B0502040204020203" pitchFamily="34" charset="0"/>
              </a:rPr>
              <a:t>online</a:t>
            </a:r>
            <a:r>
              <a:rPr lang="en-US" i="0" dirty="0">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Add a </a:t>
            </a:r>
            <a:r>
              <a:rPr lang="en-US" b="1" i="0" dirty="0">
                <a:latin typeface="Segoe UI" panose="020B0502040204020203" pitchFamily="34" charset="0"/>
                <a:cs typeface="Segoe UI" panose="020B0502040204020203" pitchFamily="34" charset="0"/>
              </a:rPr>
              <a:t>chart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Create some </a:t>
            </a:r>
            <a:r>
              <a:rPr lang="en-US" b="1" i="0" dirty="0">
                <a:latin typeface="Segoe UI" panose="020B0502040204020203" pitchFamily="34" charset="0"/>
                <a:cs typeface="Segoe UI" panose="020B0502040204020203" pitchFamily="34" charset="0"/>
              </a:rPr>
              <a:t>SmartArt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 variety of icons to help your facts come to life.  Note: You can change the color of the icons by selecting the icon and then click on the </a:t>
            </a:r>
            <a:r>
              <a:rPr lang="en-US" b="1" i="0" dirty="0">
                <a:latin typeface="Segoe UI" panose="020B0502040204020203" pitchFamily="34" charset="0"/>
                <a:cs typeface="Segoe UI" panose="020B0502040204020203" pitchFamily="34" charset="0"/>
              </a:rPr>
              <a:t>Format</a:t>
            </a:r>
            <a:r>
              <a:rPr lang="en-US" i="0" dirty="0">
                <a:latin typeface="Segoe UI" panose="020B0502040204020203" pitchFamily="34" charset="0"/>
                <a:cs typeface="Segoe UI" panose="020B0502040204020203" pitchFamily="34" charset="0"/>
              </a:rPr>
              <a:t> tab and then </a:t>
            </a:r>
            <a:r>
              <a:rPr lang="en-US" b="1" i="0" dirty="0">
                <a:latin typeface="Segoe UI" panose="020B0502040204020203" pitchFamily="34" charset="0"/>
                <a:cs typeface="Segoe UI" panose="020B0502040204020203" pitchFamily="34" charset="0"/>
              </a:rPr>
              <a:t>Graphics Fill</a:t>
            </a:r>
            <a:r>
              <a:rPr lang="en-US" i="0" dirty="0">
                <a:latin typeface="Segoe UI" panose="020B0502040204020203" pitchFamily="34" charset="0"/>
                <a:cs typeface="Segoe UI" panose="020B0502040204020203" pitchFamily="34" charset="0"/>
              </a:rPr>
              <a:t>.  From there, you will choose a color from the list or choose </a:t>
            </a:r>
            <a:r>
              <a:rPr lang="en-US" b="1" i="0" dirty="0">
                <a:latin typeface="Segoe UI" panose="020B0502040204020203" pitchFamily="34" charset="0"/>
                <a:cs typeface="Segoe UI" panose="020B0502040204020203" pitchFamily="34" charset="0"/>
              </a:rPr>
              <a:t>More Fill Colors </a:t>
            </a:r>
            <a:r>
              <a:rPr lang="en-US" i="0" dirty="0">
                <a:latin typeface="Segoe UI" panose="020B0502040204020203" pitchFamily="34" charset="0"/>
                <a:cs typeface="Segoe UI" panose="020B0502040204020203" pitchFamily="34" charset="0"/>
              </a:rPr>
              <a:t>to give you more options.</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Since this research presentation is a result of your hard work and searching, you want to make sure you support the claims or points in your presentation with facts from your research findings.  Make sure you give the author proper credit for helping you share your ideas.  If one of your sources has a video that is relevant to your topic, you can add the video as added support.  Keep in mind the length of the video and the amount of time you have for your presentation.  For a 5 minute speech, the video should be no longer than 30 seconds.  </a:t>
            </a:r>
          </a:p>
          <a:p>
            <a:endParaRPr lang="en-US" dirty="0">
              <a:latin typeface="Segoe UI" panose="020B0502040204020203" pitchFamily="34" charset="0"/>
              <a:cs typeface="Segoe UI" panose="020B0502040204020203" pitchFamily="34" charset="0"/>
            </a:endParaRPr>
          </a:p>
          <a:p>
            <a:r>
              <a:rPr lang="en-US" b="1" i="1" dirty="0">
                <a:latin typeface="Segoe UI" panose="020B0502040204020203" pitchFamily="34" charset="0"/>
                <a:cs typeface="Segoe UI" panose="020B0502040204020203" pitchFamily="34" charset="0"/>
              </a:rPr>
              <a:t>Questions to consider: </a:t>
            </a:r>
          </a:p>
          <a:p>
            <a:pPr marL="228600" indent="-228600">
              <a:buAutoNum type="arabicPeriod"/>
            </a:pPr>
            <a:r>
              <a:rPr lang="en-US" dirty="0">
                <a:latin typeface="Segoe UI" panose="020B0502040204020203" pitchFamily="34" charset="0"/>
                <a:cs typeface="Segoe UI" panose="020B0502040204020203" pitchFamily="34" charset="0"/>
              </a:rPr>
              <a:t>How will you state the author of the source?</a:t>
            </a:r>
          </a:p>
          <a:p>
            <a:pPr marL="228600" indent="-228600">
              <a:buAutoNum type="arabicPeriod"/>
            </a:pPr>
            <a:r>
              <a:rPr lang="en-US" dirty="0">
                <a:latin typeface="Segoe UI" panose="020B0502040204020203" pitchFamily="34" charset="0"/>
                <a:cs typeface="Segoe UI" panose="020B0502040204020203" pitchFamily="34" charset="0"/>
              </a:rPr>
              <a:t>Will you need to cite the source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What are some ways you can engage your audience so they feel like they are a part of the presentation?  Some ideas to consider is by taking a quick poll like: by a show of hands, how many of you think school uniforms are a way to cut down on bullying?  Another suggestion is to have them hold up a certain number of fingers to see if they agree or disagree.  Finally, you can share a story that the audience can relate to that makes them laugh.</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After all the applause, your audience may have some questions.  Be prepared to answer some of their questions by making a list of questions you think they might ask. You may also want to share the presentation with them by providing the link to your presentation, if they want more information.</a:t>
            </a:r>
          </a:p>
        </p:txBody>
      </p:sp>
      <p:sp>
        <p:nvSpPr>
          <p:cNvPr id="4" name="Slide Number Placeholder 3"/>
          <p:cNvSpPr>
            <a:spLocks noGrp="1"/>
          </p:cNvSpPr>
          <p:nvPr>
            <p:ph type="sldNum" sz="quarter" idx="10"/>
          </p:nvPr>
        </p:nvSpPr>
        <p:spPr/>
        <p:txBody>
          <a:bodyPr/>
          <a:lstStyle/>
          <a:p>
            <a:fld id="{BC849E9A-41F7-4779-A581-48A7C374A227}" type="slidenum">
              <a:rPr lang="en-US" smtClean="0"/>
              <a:t>11</a:t>
            </a:fld>
            <a:endParaRPr lang="en-US" dirty="0"/>
          </a:p>
        </p:txBody>
      </p:sp>
    </p:spTree>
    <p:extLst>
      <p:ext uri="{BB962C8B-B14F-4D97-AF65-F5344CB8AC3E}">
        <p14:creationId xmlns:p14="http://schemas.microsoft.com/office/powerpoint/2010/main" val="2920418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After you’ve done your research, it’s time to put your presentation together.  The first step in the process is to introduce the topic.  This is a great time to connect your topic to something that your audience can relate.  In other words, why should they listen to all the information you will be sharing in your research presentation?  What is in it for them?  You may also want to include a graphic or image to grab their attention.</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Feel free to duplicate this slide by right-clicking on this slide in the slides pane to the left and select </a:t>
            </a:r>
            <a:r>
              <a:rPr lang="en-US" b="1" dirty="0">
                <a:latin typeface="Segoe UI" panose="020B0502040204020203" pitchFamily="34" charset="0"/>
                <a:cs typeface="Segoe UI" panose="020B0502040204020203" pitchFamily="34" charset="0"/>
              </a:rPr>
              <a:t>Duplicate Slide</a:t>
            </a:r>
            <a:r>
              <a:rPr lang="en-US" dirty="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The next step in your presentation is to state your claim or topic clearly.  Your teacher may even call this your thesis.  As you state your thesis, you may find that this layout is not the best layout for your claim or topic.  You can change the layout by clicking the drop-down menu next to the </a:t>
            </a:r>
            <a:r>
              <a:rPr lang="en-US" b="1" dirty="0">
                <a:latin typeface="Segoe UI" panose="020B0502040204020203" pitchFamily="34" charset="0"/>
                <a:cs typeface="Segoe UI" panose="020B0502040204020203" pitchFamily="34" charset="0"/>
              </a:rPr>
              <a:t>Layout</a:t>
            </a:r>
            <a:r>
              <a:rPr lang="en-US" dirty="0">
                <a:latin typeface="Segoe UI" panose="020B0502040204020203" pitchFamily="34" charset="0"/>
                <a:cs typeface="Segoe UI" panose="020B0502040204020203" pitchFamily="34" charset="0"/>
              </a:rPr>
              <a:t> in the </a:t>
            </a:r>
            <a:r>
              <a:rPr lang="en-US" b="1" dirty="0">
                <a:latin typeface="Segoe UI" panose="020B0502040204020203" pitchFamily="34" charset="0"/>
                <a:cs typeface="Segoe UI" panose="020B0502040204020203" pitchFamily="34" charset="0"/>
              </a:rPr>
              <a:t>Slides</a:t>
            </a:r>
            <a:r>
              <a:rPr lang="en-US" dirty="0">
                <a:latin typeface="Segoe UI" panose="020B0502040204020203" pitchFamily="34" charset="0"/>
                <a:cs typeface="Segoe UI" panose="020B0502040204020203" pitchFamily="34" charset="0"/>
              </a:rPr>
              <a:t> menu section.  You can choose </a:t>
            </a:r>
            <a:r>
              <a:rPr lang="en-US" b="1" dirty="0">
                <a:latin typeface="Segoe UI" panose="020B0502040204020203" pitchFamily="34" charset="0"/>
                <a:cs typeface="Segoe UI" panose="020B0502040204020203" pitchFamily="34" charset="0"/>
              </a:rPr>
              <a:t>Two Content</a:t>
            </a:r>
            <a:r>
              <a:rPr lang="en-US" dirty="0">
                <a:latin typeface="Segoe UI" panose="020B0502040204020203" pitchFamily="34" charset="0"/>
                <a:cs typeface="Segoe UI" panose="020B0502040204020203" pitchFamily="34" charset="0"/>
              </a:rPr>
              <a:t>, </a:t>
            </a:r>
            <a:r>
              <a:rPr lang="en-US" b="1" dirty="0">
                <a:latin typeface="Segoe UI" panose="020B0502040204020203" pitchFamily="34" charset="0"/>
                <a:cs typeface="Segoe UI" panose="020B0502040204020203" pitchFamily="34" charset="0"/>
              </a:rPr>
              <a:t>Comparison</a:t>
            </a:r>
            <a:r>
              <a:rPr lang="en-US" dirty="0">
                <a:latin typeface="Segoe UI" panose="020B0502040204020203" pitchFamily="34" charset="0"/>
                <a:cs typeface="Segoe UI" panose="020B0502040204020203" pitchFamily="34" charset="0"/>
              </a:rPr>
              <a:t>, or </a:t>
            </a:r>
            <a:r>
              <a:rPr lang="en-US" b="1" dirty="0">
                <a:latin typeface="Segoe UI" panose="020B0502040204020203" pitchFamily="34" charset="0"/>
                <a:cs typeface="Segoe UI" panose="020B0502040204020203" pitchFamily="34" charset="0"/>
              </a:rPr>
              <a:t>Picture with Caption</a:t>
            </a:r>
            <a:r>
              <a:rPr lang="en-US" dirty="0">
                <a:latin typeface="Segoe UI" panose="020B0502040204020203" pitchFamily="34" charset="0"/>
                <a:cs typeface="Segoe UI" panose="020B0502040204020203" pitchFamily="34" charset="0"/>
              </a:rPr>
              <a:t>.  </a:t>
            </a:r>
            <a:r>
              <a:rPr lang="en-US" i="1" dirty="0">
                <a:latin typeface="Segoe UI" panose="020B0502040204020203" pitchFamily="34" charset="0"/>
                <a:cs typeface="Segoe UI" panose="020B0502040204020203" pitchFamily="34" charset="0"/>
              </a:rPr>
              <a:t>Note: A different layout might change the look of the icons on this page.</a:t>
            </a:r>
          </a:p>
          <a:p>
            <a:endParaRPr lang="en-US" i="1" dirty="0">
              <a:latin typeface="Segoe UI" panose="020B0502040204020203" pitchFamily="34" charset="0"/>
              <a:cs typeface="Segoe UI" panose="020B0502040204020203" pitchFamily="34" charset="0"/>
            </a:endParaRPr>
          </a:p>
          <a:p>
            <a:r>
              <a:rPr lang="en-US" i="0" dirty="0">
                <a:latin typeface="Segoe UI" panose="020B0502040204020203" pitchFamily="34" charset="0"/>
                <a:cs typeface="Segoe UI" panose="020B0502040204020203" pitchFamily="34" charset="0"/>
              </a:rPr>
              <a:t>You will also want to state your facts.  You have done the research now share some of the interesting facts with your audience.  Facts do not have to be boring; you can communicate facts in a variety of ways by going to the Insert Tab.  In the Insert tab you can: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t>
            </a:r>
            <a:r>
              <a:rPr lang="en-US" b="1" i="0" dirty="0">
                <a:latin typeface="Segoe UI" panose="020B0502040204020203" pitchFamily="34" charset="0"/>
                <a:cs typeface="Segoe UI" panose="020B0502040204020203" pitchFamily="34" charset="0"/>
              </a:rPr>
              <a:t>pictures</a:t>
            </a:r>
            <a:r>
              <a:rPr lang="en-US" i="0" dirty="0">
                <a:latin typeface="Segoe UI" panose="020B0502040204020203" pitchFamily="34" charset="0"/>
                <a:cs typeface="Segoe UI" panose="020B0502040204020203" pitchFamily="34" charset="0"/>
              </a:rPr>
              <a:t> from your computer or </a:t>
            </a:r>
            <a:r>
              <a:rPr lang="en-US" b="1" i="0" dirty="0">
                <a:latin typeface="Segoe UI" panose="020B0502040204020203" pitchFamily="34" charset="0"/>
                <a:cs typeface="Segoe UI" panose="020B0502040204020203" pitchFamily="34" charset="0"/>
              </a:rPr>
              <a:t>online</a:t>
            </a:r>
            <a:r>
              <a:rPr lang="en-US" i="0" dirty="0">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Add a </a:t>
            </a:r>
            <a:r>
              <a:rPr lang="en-US" b="1" i="0" dirty="0">
                <a:latin typeface="Segoe UI" panose="020B0502040204020203" pitchFamily="34" charset="0"/>
                <a:cs typeface="Segoe UI" panose="020B0502040204020203" pitchFamily="34" charset="0"/>
              </a:rPr>
              <a:t>chart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Create some </a:t>
            </a:r>
            <a:r>
              <a:rPr lang="en-US" b="1" i="0" dirty="0">
                <a:latin typeface="Segoe UI" panose="020B0502040204020203" pitchFamily="34" charset="0"/>
                <a:cs typeface="Segoe UI" panose="020B0502040204020203" pitchFamily="34" charset="0"/>
              </a:rPr>
              <a:t>SmartArt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 variety of icons to help your facts come to life.  Note: You can change the color of the icons by selecting the icon and then click on the </a:t>
            </a:r>
            <a:r>
              <a:rPr lang="en-US" b="1" i="0" dirty="0">
                <a:latin typeface="Segoe UI" panose="020B0502040204020203" pitchFamily="34" charset="0"/>
                <a:cs typeface="Segoe UI" panose="020B0502040204020203" pitchFamily="34" charset="0"/>
              </a:rPr>
              <a:t>Format</a:t>
            </a:r>
            <a:r>
              <a:rPr lang="en-US" i="0" dirty="0">
                <a:latin typeface="Segoe UI" panose="020B0502040204020203" pitchFamily="34" charset="0"/>
                <a:cs typeface="Segoe UI" panose="020B0502040204020203" pitchFamily="34" charset="0"/>
              </a:rPr>
              <a:t> tab and then </a:t>
            </a:r>
            <a:r>
              <a:rPr lang="en-US" b="1" i="0" dirty="0">
                <a:latin typeface="Segoe UI" panose="020B0502040204020203" pitchFamily="34" charset="0"/>
                <a:cs typeface="Segoe UI" panose="020B0502040204020203" pitchFamily="34" charset="0"/>
              </a:rPr>
              <a:t>Graphics Fill</a:t>
            </a:r>
            <a:r>
              <a:rPr lang="en-US" i="0" dirty="0">
                <a:latin typeface="Segoe UI" panose="020B0502040204020203" pitchFamily="34" charset="0"/>
                <a:cs typeface="Segoe UI" panose="020B0502040204020203" pitchFamily="34" charset="0"/>
              </a:rPr>
              <a:t>.  From there, you will choose a color from the list or choose </a:t>
            </a:r>
            <a:r>
              <a:rPr lang="en-US" b="1" i="0" dirty="0">
                <a:latin typeface="Segoe UI" panose="020B0502040204020203" pitchFamily="34" charset="0"/>
                <a:cs typeface="Segoe UI" panose="020B0502040204020203" pitchFamily="34" charset="0"/>
              </a:rPr>
              <a:t>More Fill Colors </a:t>
            </a:r>
            <a:r>
              <a:rPr lang="en-US" i="0" dirty="0">
                <a:latin typeface="Segoe UI" panose="020B0502040204020203" pitchFamily="34" charset="0"/>
                <a:cs typeface="Segoe UI" panose="020B0502040204020203" pitchFamily="34" charset="0"/>
              </a:rPr>
              <a:t>to give you more options.</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Since this research presentation is a result of your hard work and searching, you want to make sure you support the claims or points in your presentation with facts from your research findings.  Make sure you give the author proper credit for helping you share your ideas.  If one of your sources has a video that is relevant to your topic, you can add the video as added support.  Keep in mind the length of the video and the amount of time you have for your presentation.  For a 5 minute speech, the video should be no longer than 30 seconds.  </a:t>
            </a:r>
          </a:p>
          <a:p>
            <a:endParaRPr lang="en-US" dirty="0">
              <a:latin typeface="Segoe UI" panose="020B0502040204020203" pitchFamily="34" charset="0"/>
              <a:cs typeface="Segoe UI" panose="020B0502040204020203" pitchFamily="34" charset="0"/>
            </a:endParaRPr>
          </a:p>
          <a:p>
            <a:r>
              <a:rPr lang="en-US" b="1" i="1" dirty="0">
                <a:latin typeface="Segoe UI" panose="020B0502040204020203" pitchFamily="34" charset="0"/>
                <a:cs typeface="Segoe UI" panose="020B0502040204020203" pitchFamily="34" charset="0"/>
              </a:rPr>
              <a:t>Questions to consider: </a:t>
            </a:r>
          </a:p>
          <a:p>
            <a:pPr marL="228600" indent="-228600">
              <a:buAutoNum type="arabicPeriod"/>
            </a:pPr>
            <a:r>
              <a:rPr lang="en-US" dirty="0">
                <a:latin typeface="Segoe UI" panose="020B0502040204020203" pitchFamily="34" charset="0"/>
                <a:cs typeface="Segoe UI" panose="020B0502040204020203" pitchFamily="34" charset="0"/>
              </a:rPr>
              <a:t>How will you state the author of the source?</a:t>
            </a:r>
          </a:p>
          <a:p>
            <a:pPr marL="228600" indent="-228600">
              <a:buAutoNum type="arabicPeriod"/>
            </a:pPr>
            <a:r>
              <a:rPr lang="en-US" dirty="0">
                <a:latin typeface="Segoe UI" panose="020B0502040204020203" pitchFamily="34" charset="0"/>
                <a:cs typeface="Segoe UI" panose="020B0502040204020203" pitchFamily="34" charset="0"/>
              </a:rPr>
              <a:t>Will you need to cite the source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What are some ways you can engage your audience so they feel like they are a part of the presentation?  Some ideas to consider is by taking a quick poll like: by a show of hands, how many of you think school uniforms are a way to cut down on bullying?  Another suggestion is to have them hold up a certain number of fingers to see if they agree or disagree.  Finally, you can share a story that the audience can relate to that makes them laugh.</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After all the applause, your audience may have some questions.  Be prepared to answer some of their questions by making a list of questions you think they might ask. You may also want to share the presentation with them by providing the link to your presentation, if they want more information.</a:t>
            </a:r>
          </a:p>
        </p:txBody>
      </p:sp>
      <p:sp>
        <p:nvSpPr>
          <p:cNvPr id="4" name="Slide Number Placeholder 3"/>
          <p:cNvSpPr>
            <a:spLocks noGrp="1"/>
          </p:cNvSpPr>
          <p:nvPr>
            <p:ph type="sldNum" sz="quarter" idx="10"/>
          </p:nvPr>
        </p:nvSpPr>
        <p:spPr/>
        <p:txBody>
          <a:bodyPr/>
          <a:lstStyle/>
          <a:p>
            <a:fld id="{BC849E9A-41F7-4779-A581-48A7C374A227}" type="slidenum">
              <a:rPr lang="en-US" smtClean="0"/>
              <a:t>12</a:t>
            </a:fld>
            <a:endParaRPr lang="en-US" dirty="0"/>
          </a:p>
        </p:txBody>
      </p:sp>
    </p:spTree>
    <p:extLst>
      <p:ext uri="{BB962C8B-B14F-4D97-AF65-F5344CB8AC3E}">
        <p14:creationId xmlns:p14="http://schemas.microsoft.com/office/powerpoint/2010/main" val="11330564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849E9A-41F7-4779-A581-48A7C374A227}" type="slidenum">
              <a:rPr lang="en-US" smtClean="0"/>
              <a:t>15</a:t>
            </a:fld>
            <a:endParaRPr lang="en-US" dirty="0"/>
          </a:p>
        </p:txBody>
      </p:sp>
    </p:spTree>
    <p:extLst>
      <p:ext uri="{BB962C8B-B14F-4D97-AF65-F5344CB8AC3E}">
        <p14:creationId xmlns:p14="http://schemas.microsoft.com/office/powerpoint/2010/main" val="4192102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After you’ve done your research, it’s time to put your presentation together.  The first step in the process is to introduce the topic.  This is a great time to connect your topic to something that your audience can relate.  In other words, why should they listen to all the information you will be sharing in your research presentation?  What is in it for them?  You may also want to include a graphic or image to grab their attention.</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Feel free to duplicate this slide by right-clicking on this slide in the slides pane to the left and select </a:t>
            </a:r>
            <a:r>
              <a:rPr lang="en-US" b="1" dirty="0">
                <a:latin typeface="Segoe UI" panose="020B0502040204020203" pitchFamily="34" charset="0"/>
                <a:cs typeface="Segoe UI" panose="020B0502040204020203" pitchFamily="34" charset="0"/>
              </a:rPr>
              <a:t>Duplicate Slide</a:t>
            </a:r>
            <a:r>
              <a:rPr lang="en-US" dirty="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The next step in your presentation is to state your claim or topic clearly.  Your teacher may even call this your thesis.  As you state your thesis, you may find that this layout is not the best layout for your claim or topic.  You can change the layout by clicking the drop-down menu next to the </a:t>
            </a:r>
            <a:r>
              <a:rPr lang="en-US" b="1" dirty="0">
                <a:latin typeface="Segoe UI" panose="020B0502040204020203" pitchFamily="34" charset="0"/>
                <a:cs typeface="Segoe UI" panose="020B0502040204020203" pitchFamily="34" charset="0"/>
              </a:rPr>
              <a:t>Layout</a:t>
            </a:r>
            <a:r>
              <a:rPr lang="en-US" dirty="0">
                <a:latin typeface="Segoe UI" panose="020B0502040204020203" pitchFamily="34" charset="0"/>
                <a:cs typeface="Segoe UI" panose="020B0502040204020203" pitchFamily="34" charset="0"/>
              </a:rPr>
              <a:t> in the </a:t>
            </a:r>
            <a:r>
              <a:rPr lang="en-US" b="1" dirty="0">
                <a:latin typeface="Segoe UI" panose="020B0502040204020203" pitchFamily="34" charset="0"/>
                <a:cs typeface="Segoe UI" panose="020B0502040204020203" pitchFamily="34" charset="0"/>
              </a:rPr>
              <a:t>Slides</a:t>
            </a:r>
            <a:r>
              <a:rPr lang="en-US" dirty="0">
                <a:latin typeface="Segoe UI" panose="020B0502040204020203" pitchFamily="34" charset="0"/>
                <a:cs typeface="Segoe UI" panose="020B0502040204020203" pitchFamily="34" charset="0"/>
              </a:rPr>
              <a:t> menu section.  You can choose </a:t>
            </a:r>
            <a:r>
              <a:rPr lang="en-US" b="1" dirty="0">
                <a:latin typeface="Segoe UI" panose="020B0502040204020203" pitchFamily="34" charset="0"/>
                <a:cs typeface="Segoe UI" panose="020B0502040204020203" pitchFamily="34" charset="0"/>
              </a:rPr>
              <a:t>Two Content</a:t>
            </a:r>
            <a:r>
              <a:rPr lang="en-US" dirty="0">
                <a:latin typeface="Segoe UI" panose="020B0502040204020203" pitchFamily="34" charset="0"/>
                <a:cs typeface="Segoe UI" panose="020B0502040204020203" pitchFamily="34" charset="0"/>
              </a:rPr>
              <a:t>, </a:t>
            </a:r>
            <a:r>
              <a:rPr lang="en-US" b="1" dirty="0">
                <a:latin typeface="Segoe UI" panose="020B0502040204020203" pitchFamily="34" charset="0"/>
                <a:cs typeface="Segoe UI" panose="020B0502040204020203" pitchFamily="34" charset="0"/>
              </a:rPr>
              <a:t>Comparison</a:t>
            </a:r>
            <a:r>
              <a:rPr lang="en-US" dirty="0">
                <a:latin typeface="Segoe UI" panose="020B0502040204020203" pitchFamily="34" charset="0"/>
                <a:cs typeface="Segoe UI" panose="020B0502040204020203" pitchFamily="34" charset="0"/>
              </a:rPr>
              <a:t>, or </a:t>
            </a:r>
            <a:r>
              <a:rPr lang="en-US" b="1" dirty="0">
                <a:latin typeface="Segoe UI" panose="020B0502040204020203" pitchFamily="34" charset="0"/>
                <a:cs typeface="Segoe UI" panose="020B0502040204020203" pitchFamily="34" charset="0"/>
              </a:rPr>
              <a:t>Picture with Caption</a:t>
            </a:r>
            <a:r>
              <a:rPr lang="en-US" dirty="0">
                <a:latin typeface="Segoe UI" panose="020B0502040204020203" pitchFamily="34" charset="0"/>
                <a:cs typeface="Segoe UI" panose="020B0502040204020203" pitchFamily="34" charset="0"/>
              </a:rPr>
              <a:t>.  </a:t>
            </a:r>
            <a:r>
              <a:rPr lang="en-US" i="1" dirty="0">
                <a:latin typeface="Segoe UI" panose="020B0502040204020203" pitchFamily="34" charset="0"/>
                <a:cs typeface="Segoe UI" panose="020B0502040204020203" pitchFamily="34" charset="0"/>
              </a:rPr>
              <a:t>Note: A different layout might change the look of the icons on this page.</a:t>
            </a:r>
          </a:p>
          <a:p>
            <a:endParaRPr lang="en-US" i="1" dirty="0">
              <a:latin typeface="Segoe UI" panose="020B0502040204020203" pitchFamily="34" charset="0"/>
              <a:cs typeface="Segoe UI" panose="020B0502040204020203" pitchFamily="34" charset="0"/>
            </a:endParaRPr>
          </a:p>
          <a:p>
            <a:r>
              <a:rPr lang="en-US" i="0" dirty="0">
                <a:latin typeface="Segoe UI" panose="020B0502040204020203" pitchFamily="34" charset="0"/>
                <a:cs typeface="Segoe UI" panose="020B0502040204020203" pitchFamily="34" charset="0"/>
              </a:rPr>
              <a:t>You will also want to state your facts.  You have done the research now share some of the interesting facts with your audience.  Facts do not have to be boring; you can communicate facts in a variety of ways by going to the Insert Tab.  In the Insert tab you can: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t>
            </a:r>
            <a:r>
              <a:rPr lang="en-US" b="1" i="0" dirty="0">
                <a:latin typeface="Segoe UI" panose="020B0502040204020203" pitchFamily="34" charset="0"/>
                <a:cs typeface="Segoe UI" panose="020B0502040204020203" pitchFamily="34" charset="0"/>
              </a:rPr>
              <a:t>pictures</a:t>
            </a:r>
            <a:r>
              <a:rPr lang="en-US" i="0" dirty="0">
                <a:latin typeface="Segoe UI" panose="020B0502040204020203" pitchFamily="34" charset="0"/>
                <a:cs typeface="Segoe UI" panose="020B0502040204020203" pitchFamily="34" charset="0"/>
              </a:rPr>
              <a:t> from your computer or </a:t>
            </a:r>
            <a:r>
              <a:rPr lang="en-US" b="1" i="0" dirty="0">
                <a:latin typeface="Segoe UI" panose="020B0502040204020203" pitchFamily="34" charset="0"/>
                <a:cs typeface="Segoe UI" panose="020B0502040204020203" pitchFamily="34" charset="0"/>
              </a:rPr>
              <a:t>online</a:t>
            </a:r>
            <a:r>
              <a:rPr lang="en-US" i="0" dirty="0">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Add a </a:t>
            </a:r>
            <a:r>
              <a:rPr lang="en-US" b="1" i="0" dirty="0">
                <a:latin typeface="Segoe UI" panose="020B0502040204020203" pitchFamily="34" charset="0"/>
                <a:cs typeface="Segoe UI" panose="020B0502040204020203" pitchFamily="34" charset="0"/>
              </a:rPr>
              <a:t>chart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Create some </a:t>
            </a:r>
            <a:r>
              <a:rPr lang="en-US" b="1" i="0" dirty="0">
                <a:latin typeface="Segoe UI" panose="020B0502040204020203" pitchFamily="34" charset="0"/>
                <a:cs typeface="Segoe UI" panose="020B0502040204020203" pitchFamily="34" charset="0"/>
              </a:rPr>
              <a:t>SmartArt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 variety of icons to help your facts come to life.  Note: You can change the color of the icons by selecting the icon and then click on the </a:t>
            </a:r>
            <a:r>
              <a:rPr lang="en-US" b="1" i="0" dirty="0">
                <a:latin typeface="Segoe UI" panose="020B0502040204020203" pitchFamily="34" charset="0"/>
                <a:cs typeface="Segoe UI" panose="020B0502040204020203" pitchFamily="34" charset="0"/>
              </a:rPr>
              <a:t>Format</a:t>
            </a:r>
            <a:r>
              <a:rPr lang="en-US" i="0" dirty="0">
                <a:latin typeface="Segoe UI" panose="020B0502040204020203" pitchFamily="34" charset="0"/>
                <a:cs typeface="Segoe UI" panose="020B0502040204020203" pitchFamily="34" charset="0"/>
              </a:rPr>
              <a:t> tab and then </a:t>
            </a:r>
            <a:r>
              <a:rPr lang="en-US" b="1" i="0" dirty="0">
                <a:latin typeface="Segoe UI" panose="020B0502040204020203" pitchFamily="34" charset="0"/>
                <a:cs typeface="Segoe UI" panose="020B0502040204020203" pitchFamily="34" charset="0"/>
              </a:rPr>
              <a:t>Graphics Fill</a:t>
            </a:r>
            <a:r>
              <a:rPr lang="en-US" i="0" dirty="0">
                <a:latin typeface="Segoe UI" panose="020B0502040204020203" pitchFamily="34" charset="0"/>
                <a:cs typeface="Segoe UI" panose="020B0502040204020203" pitchFamily="34" charset="0"/>
              </a:rPr>
              <a:t>.  From there, you will choose a color from the list or choose </a:t>
            </a:r>
            <a:r>
              <a:rPr lang="en-US" b="1" i="0" dirty="0">
                <a:latin typeface="Segoe UI" panose="020B0502040204020203" pitchFamily="34" charset="0"/>
                <a:cs typeface="Segoe UI" panose="020B0502040204020203" pitchFamily="34" charset="0"/>
              </a:rPr>
              <a:t>More Fill Colors </a:t>
            </a:r>
            <a:r>
              <a:rPr lang="en-US" i="0" dirty="0">
                <a:latin typeface="Segoe UI" panose="020B0502040204020203" pitchFamily="34" charset="0"/>
                <a:cs typeface="Segoe UI" panose="020B0502040204020203" pitchFamily="34" charset="0"/>
              </a:rPr>
              <a:t>to give you more options.</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Since this research presentation is a result of your hard work and searching, you want to make sure you support the claims or points in your presentation with facts from your research findings.  Make sure you give the author proper credit for helping you share your ideas.  If one of your sources has a video that is relevant to your topic, you can add the video as added support.  Keep in mind the length of the video and the amount of time you have for your presentation.  For a 5 minute speech, the video should be no longer than 30 seconds.  </a:t>
            </a:r>
          </a:p>
          <a:p>
            <a:endParaRPr lang="en-US" dirty="0">
              <a:latin typeface="Segoe UI" panose="020B0502040204020203" pitchFamily="34" charset="0"/>
              <a:cs typeface="Segoe UI" panose="020B0502040204020203" pitchFamily="34" charset="0"/>
            </a:endParaRPr>
          </a:p>
          <a:p>
            <a:r>
              <a:rPr lang="en-US" b="1" i="1" dirty="0">
                <a:latin typeface="Segoe UI" panose="020B0502040204020203" pitchFamily="34" charset="0"/>
                <a:cs typeface="Segoe UI" panose="020B0502040204020203" pitchFamily="34" charset="0"/>
              </a:rPr>
              <a:t>Questions to consider: </a:t>
            </a:r>
          </a:p>
          <a:p>
            <a:pPr marL="228600" indent="-228600">
              <a:buAutoNum type="arabicPeriod"/>
            </a:pPr>
            <a:r>
              <a:rPr lang="en-US" dirty="0">
                <a:latin typeface="Segoe UI" panose="020B0502040204020203" pitchFamily="34" charset="0"/>
                <a:cs typeface="Segoe UI" panose="020B0502040204020203" pitchFamily="34" charset="0"/>
              </a:rPr>
              <a:t>How will you state the author of the source?</a:t>
            </a:r>
          </a:p>
          <a:p>
            <a:pPr marL="228600" indent="-228600">
              <a:buAutoNum type="arabicPeriod"/>
            </a:pPr>
            <a:r>
              <a:rPr lang="en-US" dirty="0">
                <a:latin typeface="Segoe UI" panose="020B0502040204020203" pitchFamily="34" charset="0"/>
                <a:cs typeface="Segoe UI" panose="020B0502040204020203" pitchFamily="34" charset="0"/>
              </a:rPr>
              <a:t>Will you need to cite the source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What are some ways you can engage your audience so they feel like they are a part of the presentation?  Some ideas to consider is by taking a quick poll like: by a show of hands, how many of you think school uniforms are a way to cut down on bullying?  Another suggestion is to have them hold up a certain number of fingers to see if they agree or disagree.  Finally, you can share a story that the audience can relate to that makes them laugh.</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After all the applause, your audience may have some questions.  Be prepared to answer some of their questions by making a list of questions you think they might ask. You may also want to share the presentation with them by providing the link to your presentation, if they want more information.</a:t>
            </a:r>
          </a:p>
        </p:txBody>
      </p:sp>
      <p:sp>
        <p:nvSpPr>
          <p:cNvPr id="4" name="Slide Number Placeholder 3"/>
          <p:cNvSpPr>
            <a:spLocks noGrp="1"/>
          </p:cNvSpPr>
          <p:nvPr>
            <p:ph type="sldNum" sz="quarter" idx="10"/>
          </p:nvPr>
        </p:nvSpPr>
        <p:spPr/>
        <p:txBody>
          <a:bodyPr/>
          <a:lstStyle/>
          <a:p>
            <a:fld id="{BC849E9A-41F7-4779-A581-48A7C374A227}" type="slidenum">
              <a:rPr lang="en-US" smtClean="0"/>
              <a:t>16</a:t>
            </a:fld>
            <a:endParaRPr lang="en-US" dirty="0"/>
          </a:p>
        </p:txBody>
      </p:sp>
    </p:spTree>
    <p:extLst>
      <p:ext uri="{BB962C8B-B14F-4D97-AF65-F5344CB8AC3E}">
        <p14:creationId xmlns:p14="http://schemas.microsoft.com/office/powerpoint/2010/main" val="952396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After you’ve done your research, it’s time to put your presentation together.  The first step in the process is to introduce the topic.  This is a great time to connect your topic to something that your audience can relate.  In other words, why should they listen to all the information you will be sharing in your research presentation?  What is in it for them?  You may also want to include a graphic or image to grab their attention.</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Feel free to duplicate this slide by right-clicking on this slide in the slides pane to the left and select </a:t>
            </a:r>
            <a:r>
              <a:rPr lang="en-US" b="1" dirty="0">
                <a:latin typeface="Segoe UI" panose="020B0502040204020203" pitchFamily="34" charset="0"/>
                <a:cs typeface="Segoe UI" panose="020B0502040204020203" pitchFamily="34" charset="0"/>
              </a:rPr>
              <a:t>Duplicate Slide</a:t>
            </a:r>
            <a:r>
              <a:rPr lang="en-US" dirty="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The next step in your presentation is to state your claim or topic clearly.  Your teacher may even call this your thesis.  As you state your thesis, you may find that this layout is not the best layout for your claim or topic.  You can change the layout by clicking the drop-down menu next to the </a:t>
            </a:r>
            <a:r>
              <a:rPr lang="en-US" b="1" dirty="0">
                <a:latin typeface="Segoe UI" panose="020B0502040204020203" pitchFamily="34" charset="0"/>
                <a:cs typeface="Segoe UI" panose="020B0502040204020203" pitchFamily="34" charset="0"/>
              </a:rPr>
              <a:t>Layout</a:t>
            </a:r>
            <a:r>
              <a:rPr lang="en-US" dirty="0">
                <a:latin typeface="Segoe UI" panose="020B0502040204020203" pitchFamily="34" charset="0"/>
                <a:cs typeface="Segoe UI" panose="020B0502040204020203" pitchFamily="34" charset="0"/>
              </a:rPr>
              <a:t> in the </a:t>
            </a:r>
            <a:r>
              <a:rPr lang="en-US" b="1" dirty="0">
                <a:latin typeface="Segoe UI" panose="020B0502040204020203" pitchFamily="34" charset="0"/>
                <a:cs typeface="Segoe UI" panose="020B0502040204020203" pitchFamily="34" charset="0"/>
              </a:rPr>
              <a:t>Slides</a:t>
            </a:r>
            <a:r>
              <a:rPr lang="en-US" dirty="0">
                <a:latin typeface="Segoe UI" panose="020B0502040204020203" pitchFamily="34" charset="0"/>
                <a:cs typeface="Segoe UI" panose="020B0502040204020203" pitchFamily="34" charset="0"/>
              </a:rPr>
              <a:t> menu section.  You can choose </a:t>
            </a:r>
            <a:r>
              <a:rPr lang="en-US" b="1" dirty="0">
                <a:latin typeface="Segoe UI" panose="020B0502040204020203" pitchFamily="34" charset="0"/>
                <a:cs typeface="Segoe UI" panose="020B0502040204020203" pitchFamily="34" charset="0"/>
              </a:rPr>
              <a:t>Two Content</a:t>
            </a:r>
            <a:r>
              <a:rPr lang="en-US" dirty="0">
                <a:latin typeface="Segoe UI" panose="020B0502040204020203" pitchFamily="34" charset="0"/>
                <a:cs typeface="Segoe UI" panose="020B0502040204020203" pitchFamily="34" charset="0"/>
              </a:rPr>
              <a:t>, </a:t>
            </a:r>
            <a:r>
              <a:rPr lang="en-US" b="1" dirty="0">
                <a:latin typeface="Segoe UI" panose="020B0502040204020203" pitchFamily="34" charset="0"/>
                <a:cs typeface="Segoe UI" panose="020B0502040204020203" pitchFamily="34" charset="0"/>
              </a:rPr>
              <a:t>Comparison</a:t>
            </a:r>
            <a:r>
              <a:rPr lang="en-US" dirty="0">
                <a:latin typeface="Segoe UI" panose="020B0502040204020203" pitchFamily="34" charset="0"/>
                <a:cs typeface="Segoe UI" panose="020B0502040204020203" pitchFamily="34" charset="0"/>
              </a:rPr>
              <a:t>, or </a:t>
            </a:r>
            <a:r>
              <a:rPr lang="en-US" b="1" dirty="0">
                <a:latin typeface="Segoe UI" panose="020B0502040204020203" pitchFamily="34" charset="0"/>
                <a:cs typeface="Segoe UI" panose="020B0502040204020203" pitchFamily="34" charset="0"/>
              </a:rPr>
              <a:t>Picture with Caption</a:t>
            </a:r>
            <a:r>
              <a:rPr lang="en-US" dirty="0">
                <a:latin typeface="Segoe UI" panose="020B0502040204020203" pitchFamily="34" charset="0"/>
                <a:cs typeface="Segoe UI" panose="020B0502040204020203" pitchFamily="34" charset="0"/>
              </a:rPr>
              <a:t>.  </a:t>
            </a:r>
            <a:r>
              <a:rPr lang="en-US" i="1" dirty="0">
                <a:latin typeface="Segoe UI" panose="020B0502040204020203" pitchFamily="34" charset="0"/>
                <a:cs typeface="Segoe UI" panose="020B0502040204020203" pitchFamily="34" charset="0"/>
              </a:rPr>
              <a:t>Note: A different layout might change the look of the icons on this page.</a:t>
            </a:r>
          </a:p>
          <a:p>
            <a:endParaRPr lang="en-US" i="1" dirty="0">
              <a:latin typeface="Segoe UI" panose="020B0502040204020203" pitchFamily="34" charset="0"/>
              <a:cs typeface="Segoe UI" panose="020B0502040204020203" pitchFamily="34" charset="0"/>
            </a:endParaRPr>
          </a:p>
          <a:p>
            <a:r>
              <a:rPr lang="en-US" i="0" dirty="0">
                <a:latin typeface="Segoe UI" panose="020B0502040204020203" pitchFamily="34" charset="0"/>
                <a:cs typeface="Segoe UI" panose="020B0502040204020203" pitchFamily="34" charset="0"/>
              </a:rPr>
              <a:t>You will also want to state your facts.  You have done the research now share some of the interesting facts with your audience.  Facts do not have to be boring; you can communicate facts in a variety of ways by going to the Insert Tab.  In the Insert tab you can: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t>
            </a:r>
            <a:r>
              <a:rPr lang="en-US" b="1" i="0" dirty="0">
                <a:latin typeface="Segoe UI" panose="020B0502040204020203" pitchFamily="34" charset="0"/>
                <a:cs typeface="Segoe UI" panose="020B0502040204020203" pitchFamily="34" charset="0"/>
              </a:rPr>
              <a:t>pictures</a:t>
            </a:r>
            <a:r>
              <a:rPr lang="en-US" i="0" dirty="0">
                <a:latin typeface="Segoe UI" panose="020B0502040204020203" pitchFamily="34" charset="0"/>
                <a:cs typeface="Segoe UI" panose="020B0502040204020203" pitchFamily="34" charset="0"/>
              </a:rPr>
              <a:t> from your computer or </a:t>
            </a:r>
            <a:r>
              <a:rPr lang="en-US" b="1" i="0" dirty="0">
                <a:latin typeface="Segoe UI" panose="020B0502040204020203" pitchFamily="34" charset="0"/>
                <a:cs typeface="Segoe UI" panose="020B0502040204020203" pitchFamily="34" charset="0"/>
              </a:rPr>
              <a:t>online</a:t>
            </a:r>
            <a:r>
              <a:rPr lang="en-US" i="0" dirty="0">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Add a </a:t>
            </a:r>
            <a:r>
              <a:rPr lang="en-US" b="1" i="0" dirty="0">
                <a:latin typeface="Segoe UI" panose="020B0502040204020203" pitchFamily="34" charset="0"/>
                <a:cs typeface="Segoe UI" panose="020B0502040204020203" pitchFamily="34" charset="0"/>
              </a:rPr>
              <a:t>chart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Create some </a:t>
            </a:r>
            <a:r>
              <a:rPr lang="en-US" b="1" i="0" dirty="0">
                <a:latin typeface="Segoe UI" panose="020B0502040204020203" pitchFamily="34" charset="0"/>
                <a:cs typeface="Segoe UI" panose="020B0502040204020203" pitchFamily="34" charset="0"/>
              </a:rPr>
              <a:t>SmartArt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 variety of icons to help your facts come to life.  Note: You can change the color of the icons by selecting the icon and then click on the </a:t>
            </a:r>
            <a:r>
              <a:rPr lang="en-US" b="1" i="0" dirty="0">
                <a:latin typeface="Segoe UI" panose="020B0502040204020203" pitchFamily="34" charset="0"/>
                <a:cs typeface="Segoe UI" panose="020B0502040204020203" pitchFamily="34" charset="0"/>
              </a:rPr>
              <a:t>Format</a:t>
            </a:r>
            <a:r>
              <a:rPr lang="en-US" i="0" dirty="0">
                <a:latin typeface="Segoe UI" panose="020B0502040204020203" pitchFamily="34" charset="0"/>
                <a:cs typeface="Segoe UI" panose="020B0502040204020203" pitchFamily="34" charset="0"/>
              </a:rPr>
              <a:t> tab and then </a:t>
            </a:r>
            <a:r>
              <a:rPr lang="en-US" b="1" i="0" dirty="0">
                <a:latin typeface="Segoe UI" panose="020B0502040204020203" pitchFamily="34" charset="0"/>
                <a:cs typeface="Segoe UI" panose="020B0502040204020203" pitchFamily="34" charset="0"/>
              </a:rPr>
              <a:t>Graphics Fill</a:t>
            </a:r>
            <a:r>
              <a:rPr lang="en-US" i="0" dirty="0">
                <a:latin typeface="Segoe UI" panose="020B0502040204020203" pitchFamily="34" charset="0"/>
                <a:cs typeface="Segoe UI" panose="020B0502040204020203" pitchFamily="34" charset="0"/>
              </a:rPr>
              <a:t>.  From there, you will choose a color from the list or choose </a:t>
            </a:r>
            <a:r>
              <a:rPr lang="en-US" b="1" i="0" dirty="0">
                <a:latin typeface="Segoe UI" panose="020B0502040204020203" pitchFamily="34" charset="0"/>
                <a:cs typeface="Segoe UI" panose="020B0502040204020203" pitchFamily="34" charset="0"/>
              </a:rPr>
              <a:t>More Fill Colors </a:t>
            </a:r>
            <a:r>
              <a:rPr lang="en-US" i="0" dirty="0">
                <a:latin typeface="Segoe UI" panose="020B0502040204020203" pitchFamily="34" charset="0"/>
                <a:cs typeface="Segoe UI" panose="020B0502040204020203" pitchFamily="34" charset="0"/>
              </a:rPr>
              <a:t>to give you more options.</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Since this research presentation is a result of your hard work and searching, you want to make sure you support the claims or points in your presentation with facts from your research findings.  Make sure you give the author proper credit for helping you share your ideas.  If one of your sources has a video that is relevant to your topic, you can add the video as added support.  Keep in mind the length of the video and the amount of time you have for your presentation.  For a 5 minute speech, the video should be no longer than 30 seconds.  </a:t>
            </a:r>
          </a:p>
          <a:p>
            <a:endParaRPr lang="en-US" dirty="0">
              <a:latin typeface="Segoe UI" panose="020B0502040204020203" pitchFamily="34" charset="0"/>
              <a:cs typeface="Segoe UI" panose="020B0502040204020203" pitchFamily="34" charset="0"/>
            </a:endParaRPr>
          </a:p>
          <a:p>
            <a:r>
              <a:rPr lang="en-US" b="1" i="1" dirty="0">
                <a:latin typeface="Segoe UI" panose="020B0502040204020203" pitchFamily="34" charset="0"/>
                <a:cs typeface="Segoe UI" panose="020B0502040204020203" pitchFamily="34" charset="0"/>
              </a:rPr>
              <a:t>Questions to consider: </a:t>
            </a:r>
          </a:p>
          <a:p>
            <a:pPr marL="228600" indent="-228600">
              <a:buAutoNum type="arabicPeriod"/>
            </a:pPr>
            <a:r>
              <a:rPr lang="en-US" dirty="0">
                <a:latin typeface="Segoe UI" panose="020B0502040204020203" pitchFamily="34" charset="0"/>
                <a:cs typeface="Segoe UI" panose="020B0502040204020203" pitchFamily="34" charset="0"/>
              </a:rPr>
              <a:t>How will you state the author of the source?</a:t>
            </a:r>
          </a:p>
          <a:p>
            <a:pPr marL="228600" indent="-228600">
              <a:buAutoNum type="arabicPeriod"/>
            </a:pPr>
            <a:r>
              <a:rPr lang="en-US" dirty="0">
                <a:latin typeface="Segoe UI" panose="020B0502040204020203" pitchFamily="34" charset="0"/>
                <a:cs typeface="Segoe UI" panose="020B0502040204020203" pitchFamily="34" charset="0"/>
              </a:rPr>
              <a:t>Will you need to cite the source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What are some ways you can engage your audience so they feel like they are a part of the presentation?  Some ideas to consider is by taking a quick poll like: by a show of hands, how many of you think school uniforms are a way to cut down on bullying?  Another suggestion is to have them hold up a certain number of fingers to see if they agree or disagree.  Finally, you can share a story that the audience can relate to that makes them laugh.</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After all the applause, your audience may have some questions.  Be prepared to answer some of their questions by making a list of questions you think they might ask. You may also want to share the presentation with them by providing the link to your presentation, if they want more information.</a:t>
            </a:r>
          </a:p>
        </p:txBody>
      </p:sp>
      <p:sp>
        <p:nvSpPr>
          <p:cNvPr id="4" name="Slide Number Placeholder 3"/>
          <p:cNvSpPr>
            <a:spLocks noGrp="1"/>
          </p:cNvSpPr>
          <p:nvPr>
            <p:ph type="sldNum" sz="quarter" idx="10"/>
          </p:nvPr>
        </p:nvSpPr>
        <p:spPr/>
        <p:txBody>
          <a:bodyPr/>
          <a:lstStyle/>
          <a:p>
            <a:fld id="{BC849E9A-41F7-4779-A581-48A7C374A227}" type="slidenum">
              <a:rPr lang="en-US" smtClean="0"/>
              <a:t>18</a:t>
            </a:fld>
            <a:endParaRPr lang="en-US" dirty="0"/>
          </a:p>
        </p:txBody>
      </p:sp>
    </p:spTree>
    <p:extLst>
      <p:ext uri="{BB962C8B-B14F-4D97-AF65-F5344CB8AC3E}">
        <p14:creationId xmlns:p14="http://schemas.microsoft.com/office/powerpoint/2010/main" val="1940282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After you’ve done your research, it’s time to put your presentation together.  The first step in the process is to introduce the topic.  This is a great time to connect your topic to something that your audience can relate.  In other words, why should they listen to all the information you will be sharing in your research presentation?  What is in it for them?  You may also want to include a graphic or image to grab their attention.</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Feel free to duplicate this slide by right-clicking on this slide in the slides pane to the left and select </a:t>
            </a:r>
            <a:r>
              <a:rPr lang="en-US" b="1" dirty="0">
                <a:latin typeface="Segoe UI" panose="020B0502040204020203" pitchFamily="34" charset="0"/>
                <a:cs typeface="Segoe UI" panose="020B0502040204020203" pitchFamily="34" charset="0"/>
              </a:rPr>
              <a:t>Duplicate Slide</a:t>
            </a:r>
            <a:r>
              <a:rPr lang="en-US" dirty="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The next step in your presentation is to state your claim or topic clearly.  Your teacher may even call this your thesis.  As you state your thesis, you may find that this layout is not the best layout for your claim or topic.  You can change the layout by clicking the drop-down menu next to the </a:t>
            </a:r>
            <a:r>
              <a:rPr lang="en-US" b="1" dirty="0">
                <a:latin typeface="Segoe UI" panose="020B0502040204020203" pitchFamily="34" charset="0"/>
                <a:cs typeface="Segoe UI" panose="020B0502040204020203" pitchFamily="34" charset="0"/>
              </a:rPr>
              <a:t>Layout</a:t>
            </a:r>
            <a:r>
              <a:rPr lang="en-US" dirty="0">
                <a:latin typeface="Segoe UI" panose="020B0502040204020203" pitchFamily="34" charset="0"/>
                <a:cs typeface="Segoe UI" panose="020B0502040204020203" pitchFamily="34" charset="0"/>
              </a:rPr>
              <a:t> in the </a:t>
            </a:r>
            <a:r>
              <a:rPr lang="en-US" b="1" dirty="0">
                <a:latin typeface="Segoe UI" panose="020B0502040204020203" pitchFamily="34" charset="0"/>
                <a:cs typeface="Segoe UI" panose="020B0502040204020203" pitchFamily="34" charset="0"/>
              </a:rPr>
              <a:t>Slides</a:t>
            </a:r>
            <a:r>
              <a:rPr lang="en-US" dirty="0">
                <a:latin typeface="Segoe UI" panose="020B0502040204020203" pitchFamily="34" charset="0"/>
                <a:cs typeface="Segoe UI" panose="020B0502040204020203" pitchFamily="34" charset="0"/>
              </a:rPr>
              <a:t> menu section.  You can choose </a:t>
            </a:r>
            <a:r>
              <a:rPr lang="en-US" b="1" dirty="0">
                <a:latin typeface="Segoe UI" panose="020B0502040204020203" pitchFamily="34" charset="0"/>
                <a:cs typeface="Segoe UI" panose="020B0502040204020203" pitchFamily="34" charset="0"/>
              </a:rPr>
              <a:t>Two Content</a:t>
            </a:r>
            <a:r>
              <a:rPr lang="en-US" dirty="0">
                <a:latin typeface="Segoe UI" panose="020B0502040204020203" pitchFamily="34" charset="0"/>
                <a:cs typeface="Segoe UI" panose="020B0502040204020203" pitchFamily="34" charset="0"/>
              </a:rPr>
              <a:t>, </a:t>
            </a:r>
            <a:r>
              <a:rPr lang="en-US" b="1" dirty="0">
                <a:latin typeface="Segoe UI" panose="020B0502040204020203" pitchFamily="34" charset="0"/>
                <a:cs typeface="Segoe UI" panose="020B0502040204020203" pitchFamily="34" charset="0"/>
              </a:rPr>
              <a:t>Comparison</a:t>
            </a:r>
            <a:r>
              <a:rPr lang="en-US" dirty="0">
                <a:latin typeface="Segoe UI" panose="020B0502040204020203" pitchFamily="34" charset="0"/>
                <a:cs typeface="Segoe UI" panose="020B0502040204020203" pitchFamily="34" charset="0"/>
              </a:rPr>
              <a:t>, or </a:t>
            </a:r>
            <a:r>
              <a:rPr lang="en-US" b="1" dirty="0">
                <a:latin typeface="Segoe UI" panose="020B0502040204020203" pitchFamily="34" charset="0"/>
                <a:cs typeface="Segoe UI" panose="020B0502040204020203" pitchFamily="34" charset="0"/>
              </a:rPr>
              <a:t>Picture with Caption</a:t>
            </a:r>
            <a:r>
              <a:rPr lang="en-US" dirty="0">
                <a:latin typeface="Segoe UI" panose="020B0502040204020203" pitchFamily="34" charset="0"/>
                <a:cs typeface="Segoe UI" panose="020B0502040204020203" pitchFamily="34" charset="0"/>
              </a:rPr>
              <a:t>.  </a:t>
            </a:r>
            <a:r>
              <a:rPr lang="en-US" i="1" dirty="0">
                <a:latin typeface="Segoe UI" panose="020B0502040204020203" pitchFamily="34" charset="0"/>
                <a:cs typeface="Segoe UI" panose="020B0502040204020203" pitchFamily="34" charset="0"/>
              </a:rPr>
              <a:t>Note: A different layout might change the look of the icons on this page.</a:t>
            </a:r>
          </a:p>
          <a:p>
            <a:endParaRPr lang="en-US" i="1" dirty="0">
              <a:latin typeface="Segoe UI" panose="020B0502040204020203" pitchFamily="34" charset="0"/>
              <a:cs typeface="Segoe UI" panose="020B0502040204020203" pitchFamily="34" charset="0"/>
            </a:endParaRPr>
          </a:p>
          <a:p>
            <a:r>
              <a:rPr lang="en-US" i="0" dirty="0">
                <a:latin typeface="Segoe UI" panose="020B0502040204020203" pitchFamily="34" charset="0"/>
                <a:cs typeface="Segoe UI" panose="020B0502040204020203" pitchFamily="34" charset="0"/>
              </a:rPr>
              <a:t>You will also want to state your facts.  You have done the research now share some of the interesting facts with your audience.  Facts do not have to be boring; you can communicate facts in a variety of ways by going to the Insert Tab.  In the Insert tab you can: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t>
            </a:r>
            <a:r>
              <a:rPr lang="en-US" b="1" i="0" dirty="0">
                <a:latin typeface="Segoe UI" panose="020B0502040204020203" pitchFamily="34" charset="0"/>
                <a:cs typeface="Segoe UI" panose="020B0502040204020203" pitchFamily="34" charset="0"/>
              </a:rPr>
              <a:t>pictures</a:t>
            </a:r>
            <a:r>
              <a:rPr lang="en-US" i="0" dirty="0">
                <a:latin typeface="Segoe UI" panose="020B0502040204020203" pitchFamily="34" charset="0"/>
                <a:cs typeface="Segoe UI" panose="020B0502040204020203" pitchFamily="34" charset="0"/>
              </a:rPr>
              <a:t> from your computer or </a:t>
            </a:r>
            <a:r>
              <a:rPr lang="en-US" b="1" i="0" dirty="0">
                <a:latin typeface="Segoe UI" panose="020B0502040204020203" pitchFamily="34" charset="0"/>
                <a:cs typeface="Segoe UI" panose="020B0502040204020203" pitchFamily="34" charset="0"/>
              </a:rPr>
              <a:t>online</a:t>
            </a:r>
            <a:r>
              <a:rPr lang="en-US" i="0" dirty="0">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Add a </a:t>
            </a:r>
            <a:r>
              <a:rPr lang="en-US" b="1" i="0" dirty="0">
                <a:latin typeface="Segoe UI" panose="020B0502040204020203" pitchFamily="34" charset="0"/>
                <a:cs typeface="Segoe UI" panose="020B0502040204020203" pitchFamily="34" charset="0"/>
              </a:rPr>
              <a:t>chart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Create some </a:t>
            </a:r>
            <a:r>
              <a:rPr lang="en-US" b="1" i="0" dirty="0">
                <a:latin typeface="Segoe UI" panose="020B0502040204020203" pitchFamily="34" charset="0"/>
                <a:cs typeface="Segoe UI" panose="020B0502040204020203" pitchFamily="34" charset="0"/>
              </a:rPr>
              <a:t>SmartArt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 variety of icons to help your facts come to life.  Note: You can change the color of the icons by selecting the icon and then click on the </a:t>
            </a:r>
            <a:r>
              <a:rPr lang="en-US" b="1" i="0" dirty="0">
                <a:latin typeface="Segoe UI" panose="020B0502040204020203" pitchFamily="34" charset="0"/>
                <a:cs typeface="Segoe UI" panose="020B0502040204020203" pitchFamily="34" charset="0"/>
              </a:rPr>
              <a:t>Format</a:t>
            </a:r>
            <a:r>
              <a:rPr lang="en-US" i="0" dirty="0">
                <a:latin typeface="Segoe UI" panose="020B0502040204020203" pitchFamily="34" charset="0"/>
                <a:cs typeface="Segoe UI" panose="020B0502040204020203" pitchFamily="34" charset="0"/>
              </a:rPr>
              <a:t> tab and then </a:t>
            </a:r>
            <a:r>
              <a:rPr lang="en-US" b="1" i="0" dirty="0">
                <a:latin typeface="Segoe UI" panose="020B0502040204020203" pitchFamily="34" charset="0"/>
                <a:cs typeface="Segoe UI" panose="020B0502040204020203" pitchFamily="34" charset="0"/>
              </a:rPr>
              <a:t>Graphics Fill</a:t>
            </a:r>
            <a:r>
              <a:rPr lang="en-US" i="0" dirty="0">
                <a:latin typeface="Segoe UI" panose="020B0502040204020203" pitchFamily="34" charset="0"/>
                <a:cs typeface="Segoe UI" panose="020B0502040204020203" pitchFamily="34" charset="0"/>
              </a:rPr>
              <a:t>.  From there, you will choose a color from the list or choose </a:t>
            </a:r>
            <a:r>
              <a:rPr lang="en-US" b="1" i="0" dirty="0">
                <a:latin typeface="Segoe UI" panose="020B0502040204020203" pitchFamily="34" charset="0"/>
                <a:cs typeface="Segoe UI" panose="020B0502040204020203" pitchFamily="34" charset="0"/>
              </a:rPr>
              <a:t>More Fill Colors </a:t>
            </a:r>
            <a:r>
              <a:rPr lang="en-US" i="0" dirty="0">
                <a:latin typeface="Segoe UI" panose="020B0502040204020203" pitchFamily="34" charset="0"/>
                <a:cs typeface="Segoe UI" panose="020B0502040204020203" pitchFamily="34" charset="0"/>
              </a:rPr>
              <a:t>to give you more options.</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Since this research presentation is a result of your hard work and searching, you want to make sure you support the claims or points in your presentation with facts from your research findings.  Make sure you give the author proper credit for helping you share your ideas.  If one of your sources has a video that is relevant to your topic, you can add the video as added support.  Keep in mind the length of the video and the amount of time you have for your presentation.  For a 5 minute speech, the video should be no longer than 30 seconds.  </a:t>
            </a:r>
          </a:p>
          <a:p>
            <a:endParaRPr lang="en-US" dirty="0">
              <a:latin typeface="Segoe UI" panose="020B0502040204020203" pitchFamily="34" charset="0"/>
              <a:cs typeface="Segoe UI" panose="020B0502040204020203" pitchFamily="34" charset="0"/>
            </a:endParaRPr>
          </a:p>
          <a:p>
            <a:r>
              <a:rPr lang="en-US" b="1" i="1" dirty="0">
                <a:latin typeface="Segoe UI" panose="020B0502040204020203" pitchFamily="34" charset="0"/>
                <a:cs typeface="Segoe UI" panose="020B0502040204020203" pitchFamily="34" charset="0"/>
              </a:rPr>
              <a:t>Questions to consider: </a:t>
            </a:r>
          </a:p>
          <a:p>
            <a:pPr marL="228600" indent="-228600">
              <a:buAutoNum type="arabicPeriod"/>
            </a:pPr>
            <a:r>
              <a:rPr lang="en-US" dirty="0">
                <a:latin typeface="Segoe UI" panose="020B0502040204020203" pitchFamily="34" charset="0"/>
                <a:cs typeface="Segoe UI" panose="020B0502040204020203" pitchFamily="34" charset="0"/>
              </a:rPr>
              <a:t>How will you state the author of the source?</a:t>
            </a:r>
          </a:p>
          <a:p>
            <a:pPr marL="228600" indent="-228600">
              <a:buAutoNum type="arabicPeriod"/>
            </a:pPr>
            <a:r>
              <a:rPr lang="en-US" dirty="0">
                <a:latin typeface="Segoe UI" panose="020B0502040204020203" pitchFamily="34" charset="0"/>
                <a:cs typeface="Segoe UI" panose="020B0502040204020203" pitchFamily="34" charset="0"/>
              </a:rPr>
              <a:t>Will you need to cite the source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What are some ways you can engage your audience so they feel like they are a part of the presentation?  Some ideas to consider is by taking a quick poll like: by a show of hands, how many of you think school uniforms are a way to cut down on bullying?  Another suggestion is to have them hold up a certain number of fingers to see if they agree or disagree.  Finally, you can share a story that the audience can relate to that makes them laugh.</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After all the applause, your audience may have some questions.  Be prepared to answer some of their questions by making a list of questions you think they might ask. You may also want to share the presentation with them by providing the link to your presentation, if they want more information.</a:t>
            </a:r>
          </a:p>
        </p:txBody>
      </p:sp>
      <p:sp>
        <p:nvSpPr>
          <p:cNvPr id="4" name="Slide Number Placeholder 3"/>
          <p:cNvSpPr>
            <a:spLocks noGrp="1"/>
          </p:cNvSpPr>
          <p:nvPr>
            <p:ph type="sldNum" sz="quarter" idx="10"/>
          </p:nvPr>
        </p:nvSpPr>
        <p:spPr/>
        <p:txBody>
          <a:bodyPr/>
          <a:lstStyle/>
          <a:p>
            <a:fld id="{BC849E9A-41F7-4779-A581-48A7C374A227}" type="slidenum">
              <a:rPr lang="en-US" smtClean="0"/>
              <a:t>19</a:t>
            </a:fld>
            <a:endParaRPr lang="en-US" dirty="0"/>
          </a:p>
        </p:txBody>
      </p:sp>
    </p:spTree>
    <p:extLst>
      <p:ext uri="{BB962C8B-B14F-4D97-AF65-F5344CB8AC3E}">
        <p14:creationId xmlns:p14="http://schemas.microsoft.com/office/powerpoint/2010/main" val="1381885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After you’ve done your research, it’s time to put your presentation together.  The first step in the process is to introduce the topic.  This is a great time to connect your topic to something that your audience can relate.  In other words, why should they listen to all the information you will be sharing in your research presentation?  What is in it for them?  You may also want to include a graphic or image to grab their attention.</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Feel free to duplicate this slide by right-clicking on this slide in the slides pane to the left and select </a:t>
            </a:r>
            <a:r>
              <a:rPr lang="en-US" b="1" dirty="0">
                <a:latin typeface="Segoe UI" panose="020B0502040204020203" pitchFamily="34" charset="0"/>
                <a:cs typeface="Segoe UI" panose="020B0502040204020203" pitchFamily="34" charset="0"/>
              </a:rPr>
              <a:t>Duplicate Slide</a:t>
            </a:r>
            <a:r>
              <a:rPr lang="en-US" dirty="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The next step in your presentation is to state your claim or topic clearly.  Your teacher may even call this your thesis.  As you state your thesis, you may find that this layout is not the best layout for your claim or topic.  You can change the layout by clicking the drop-down menu next to the </a:t>
            </a:r>
            <a:r>
              <a:rPr lang="en-US" b="1" dirty="0">
                <a:latin typeface="Segoe UI" panose="020B0502040204020203" pitchFamily="34" charset="0"/>
                <a:cs typeface="Segoe UI" panose="020B0502040204020203" pitchFamily="34" charset="0"/>
              </a:rPr>
              <a:t>Layout</a:t>
            </a:r>
            <a:r>
              <a:rPr lang="en-US" dirty="0">
                <a:latin typeface="Segoe UI" panose="020B0502040204020203" pitchFamily="34" charset="0"/>
                <a:cs typeface="Segoe UI" panose="020B0502040204020203" pitchFamily="34" charset="0"/>
              </a:rPr>
              <a:t> in the </a:t>
            </a:r>
            <a:r>
              <a:rPr lang="en-US" b="1" dirty="0">
                <a:latin typeface="Segoe UI" panose="020B0502040204020203" pitchFamily="34" charset="0"/>
                <a:cs typeface="Segoe UI" panose="020B0502040204020203" pitchFamily="34" charset="0"/>
              </a:rPr>
              <a:t>Slides</a:t>
            </a:r>
            <a:r>
              <a:rPr lang="en-US" dirty="0">
                <a:latin typeface="Segoe UI" panose="020B0502040204020203" pitchFamily="34" charset="0"/>
                <a:cs typeface="Segoe UI" panose="020B0502040204020203" pitchFamily="34" charset="0"/>
              </a:rPr>
              <a:t> menu section.  You can choose </a:t>
            </a:r>
            <a:r>
              <a:rPr lang="en-US" b="1" dirty="0">
                <a:latin typeface="Segoe UI" panose="020B0502040204020203" pitchFamily="34" charset="0"/>
                <a:cs typeface="Segoe UI" panose="020B0502040204020203" pitchFamily="34" charset="0"/>
              </a:rPr>
              <a:t>Two Content</a:t>
            </a:r>
            <a:r>
              <a:rPr lang="en-US" dirty="0">
                <a:latin typeface="Segoe UI" panose="020B0502040204020203" pitchFamily="34" charset="0"/>
                <a:cs typeface="Segoe UI" panose="020B0502040204020203" pitchFamily="34" charset="0"/>
              </a:rPr>
              <a:t>, </a:t>
            </a:r>
            <a:r>
              <a:rPr lang="en-US" b="1" dirty="0">
                <a:latin typeface="Segoe UI" panose="020B0502040204020203" pitchFamily="34" charset="0"/>
                <a:cs typeface="Segoe UI" panose="020B0502040204020203" pitchFamily="34" charset="0"/>
              </a:rPr>
              <a:t>Comparison</a:t>
            </a:r>
            <a:r>
              <a:rPr lang="en-US" dirty="0">
                <a:latin typeface="Segoe UI" panose="020B0502040204020203" pitchFamily="34" charset="0"/>
                <a:cs typeface="Segoe UI" panose="020B0502040204020203" pitchFamily="34" charset="0"/>
              </a:rPr>
              <a:t>, or </a:t>
            </a:r>
            <a:r>
              <a:rPr lang="en-US" b="1" dirty="0">
                <a:latin typeface="Segoe UI" panose="020B0502040204020203" pitchFamily="34" charset="0"/>
                <a:cs typeface="Segoe UI" panose="020B0502040204020203" pitchFamily="34" charset="0"/>
              </a:rPr>
              <a:t>Picture with Caption</a:t>
            </a:r>
            <a:r>
              <a:rPr lang="en-US" dirty="0">
                <a:latin typeface="Segoe UI" panose="020B0502040204020203" pitchFamily="34" charset="0"/>
                <a:cs typeface="Segoe UI" panose="020B0502040204020203" pitchFamily="34" charset="0"/>
              </a:rPr>
              <a:t>.  </a:t>
            </a:r>
            <a:r>
              <a:rPr lang="en-US" i="1" dirty="0">
                <a:latin typeface="Segoe UI" panose="020B0502040204020203" pitchFamily="34" charset="0"/>
                <a:cs typeface="Segoe UI" panose="020B0502040204020203" pitchFamily="34" charset="0"/>
              </a:rPr>
              <a:t>Note: A different layout might change the look of the icons on this page.</a:t>
            </a:r>
          </a:p>
          <a:p>
            <a:endParaRPr lang="en-US" i="1" dirty="0">
              <a:latin typeface="Segoe UI" panose="020B0502040204020203" pitchFamily="34" charset="0"/>
              <a:cs typeface="Segoe UI" panose="020B0502040204020203" pitchFamily="34" charset="0"/>
            </a:endParaRPr>
          </a:p>
          <a:p>
            <a:r>
              <a:rPr lang="en-US" i="0" dirty="0">
                <a:latin typeface="Segoe UI" panose="020B0502040204020203" pitchFamily="34" charset="0"/>
                <a:cs typeface="Segoe UI" panose="020B0502040204020203" pitchFamily="34" charset="0"/>
              </a:rPr>
              <a:t>You will also want to state your facts.  You have done the research now share some of the interesting facts with your audience.  Facts do not have to be boring; you can communicate facts in a variety of ways by going to the Insert Tab.  In the Insert tab you can: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t>
            </a:r>
            <a:r>
              <a:rPr lang="en-US" b="1" i="0" dirty="0">
                <a:latin typeface="Segoe UI" panose="020B0502040204020203" pitchFamily="34" charset="0"/>
                <a:cs typeface="Segoe UI" panose="020B0502040204020203" pitchFamily="34" charset="0"/>
              </a:rPr>
              <a:t>pictures</a:t>
            </a:r>
            <a:r>
              <a:rPr lang="en-US" i="0" dirty="0">
                <a:latin typeface="Segoe UI" panose="020B0502040204020203" pitchFamily="34" charset="0"/>
                <a:cs typeface="Segoe UI" panose="020B0502040204020203" pitchFamily="34" charset="0"/>
              </a:rPr>
              <a:t> from your computer or </a:t>
            </a:r>
            <a:r>
              <a:rPr lang="en-US" b="1" i="0" dirty="0">
                <a:latin typeface="Segoe UI" panose="020B0502040204020203" pitchFamily="34" charset="0"/>
                <a:cs typeface="Segoe UI" panose="020B0502040204020203" pitchFamily="34" charset="0"/>
              </a:rPr>
              <a:t>online</a:t>
            </a:r>
            <a:r>
              <a:rPr lang="en-US" i="0" dirty="0">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Add a </a:t>
            </a:r>
            <a:r>
              <a:rPr lang="en-US" b="1" i="0" dirty="0">
                <a:latin typeface="Segoe UI" panose="020B0502040204020203" pitchFamily="34" charset="0"/>
                <a:cs typeface="Segoe UI" panose="020B0502040204020203" pitchFamily="34" charset="0"/>
              </a:rPr>
              <a:t>chart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Create some </a:t>
            </a:r>
            <a:r>
              <a:rPr lang="en-US" b="1" i="0" dirty="0">
                <a:latin typeface="Segoe UI" panose="020B0502040204020203" pitchFamily="34" charset="0"/>
                <a:cs typeface="Segoe UI" panose="020B0502040204020203" pitchFamily="34" charset="0"/>
              </a:rPr>
              <a:t>SmartArt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 variety of icons to help your facts come to life.  Note: You can change the color of the icons by selecting the icon and then click on the </a:t>
            </a:r>
            <a:r>
              <a:rPr lang="en-US" b="1" i="0" dirty="0">
                <a:latin typeface="Segoe UI" panose="020B0502040204020203" pitchFamily="34" charset="0"/>
                <a:cs typeface="Segoe UI" panose="020B0502040204020203" pitchFamily="34" charset="0"/>
              </a:rPr>
              <a:t>Format</a:t>
            </a:r>
            <a:r>
              <a:rPr lang="en-US" i="0" dirty="0">
                <a:latin typeface="Segoe UI" panose="020B0502040204020203" pitchFamily="34" charset="0"/>
                <a:cs typeface="Segoe UI" panose="020B0502040204020203" pitchFamily="34" charset="0"/>
              </a:rPr>
              <a:t> tab and then </a:t>
            </a:r>
            <a:r>
              <a:rPr lang="en-US" b="1" i="0" dirty="0">
                <a:latin typeface="Segoe UI" panose="020B0502040204020203" pitchFamily="34" charset="0"/>
                <a:cs typeface="Segoe UI" panose="020B0502040204020203" pitchFamily="34" charset="0"/>
              </a:rPr>
              <a:t>Graphics Fill</a:t>
            </a:r>
            <a:r>
              <a:rPr lang="en-US" i="0" dirty="0">
                <a:latin typeface="Segoe UI" panose="020B0502040204020203" pitchFamily="34" charset="0"/>
                <a:cs typeface="Segoe UI" panose="020B0502040204020203" pitchFamily="34" charset="0"/>
              </a:rPr>
              <a:t>.  From there, you will choose a color from the list or choose </a:t>
            </a:r>
            <a:r>
              <a:rPr lang="en-US" b="1" i="0" dirty="0">
                <a:latin typeface="Segoe UI" panose="020B0502040204020203" pitchFamily="34" charset="0"/>
                <a:cs typeface="Segoe UI" panose="020B0502040204020203" pitchFamily="34" charset="0"/>
              </a:rPr>
              <a:t>More Fill Colors </a:t>
            </a:r>
            <a:r>
              <a:rPr lang="en-US" i="0" dirty="0">
                <a:latin typeface="Segoe UI" panose="020B0502040204020203" pitchFamily="34" charset="0"/>
                <a:cs typeface="Segoe UI" panose="020B0502040204020203" pitchFamily="34" charset="0"/>
              </a:rPr>
              <a:t>to give you more options.</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Since this research presentation is a result of your hard work and searching, you want to make sure you support the claims or points in your presentation with facts from your research findings.  Make sure you give the author proper credit for helping you share your ideas.  If one of your sources has a video that is relevant to your topic, you can add the video as added support.  Keep in mind the length of the video and the amount of time you have for your presentation.  For a 5 minute speech, the video should be no longer than 30 seconds.  </a:t>
            </a:r>
          </a:p>
          <a:p>
            <a:endParaRPr lang="en-US" dirty="0">
              <a:latin typeface="Segoe UI" panose="020B0502040204020203" pitchFamily="34" charset="0"/>
              <a:cs typeface="Segoe UI" panose="020B0502040204020203" pitchFamily="34" charset="0"/>
            </a:endParaRPr>
          </a:p>
          <a:p>
            <a:r>
              <a:rPr lang="en-US" b="1" i="1" dirty="0">
                <a:latin typeface="Segoe UI" panose="020B0502040204020203" pitchFamily="34" charset="0"/>
                <a:cs typeface="Segoe UI" panose="020B0502040204020203" pitchFamily="34" charset="0"/>
              </a:rPr>
              <a:t>Questions to consider: </a:t>
            </a:r>
          </a:p>
          <a:p>
            <a:pPr marL="228600" indent="-228600">
              <a:buAutoNum type="arabicPeriod"/>
            </a:pPr>
            <a:r>
              <a:rPr lang="en-US" dirty="0">
                <a:latin typeface="Segoe UI" panose="020B0502040204020203" pitchFamily="34" charset="0"/>
                <a:cs typeface="Segoe UI" panose="020B0502040204020203" pitchFamily="34" charset="0"/>
              </a:rPr>
              <a:t>How will you state the author of the source?</a:t>
            </a:r>
          </a:p>
          <a:p>
            <a:pPr marL="228600" indent="-228600">
              <a:buAutoNum type="arabicPeriod"/>
            </a:pPr>
            <a:r>
              <a:rPr lang="en-US" dirty="0">
                <a:latin typeface="Segoe UI" panose="020B0502040204020203" pitchFamily="34" charset="0"/>
                <a:cs typeface="Segoe UI" panose="020B0502040204020203" pitchFamily="34" charset="0"/>
              </a:rPr>
              <a:t>Will you need to cite the source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What are some ways you can engage your audience so they feel like they are a part of the presentation?  Some ideas to consider is by taking a quick poll like: by a show of hands, how many of you think school uniforms are a way to cut down on bullying?  Another suggestion is to have them hold up a certain number of fingers to see if they agree or disagree.  Finally, you can share a story that the audience can relate to that makes them laugh.</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After all the applause, your audience may have some questions.  Be prepared to answer some of their questions by making a list of questions you think they might ask. You may also want to share the presentation with them by providing the link to your presentation, if they want more information.</a:t>
            </a:r>
          </a:p>
        </p:txBody>
      </p:sp>
      <p:sp>
        <p:nvSpPr>
          <p:cNvPr id="4" name="Slide Number Placeholder 3"/>
          <p:cNvSpPr>
            <a:spLocks noGrp="1"/>
          </p:cNvSpPr>
          <p:nvPr>
            <p:ph type="sldNum" sz="quarter" idx="10"/>
          </p:nvPr>
        </p:nvSpPr>
        <p:spPr/>
        <p:txBody>
          <a:bodyPr/>
          <a:lstStyle/>
          <a:p>
            <a:fld id="{BC849E9A-41F7-4779-A581-48A7C374A227}" type="slidenum">
              <a:rPr lang="en-US" smtClean="0"/>
              <a:t>20</a:t>
            </a:fld>
            <a:endParaRPr lang="en-US" dirty="0"/>
          </a:p>
        </p:txBody>
      </p:sp>
    </p:spTree>
    <p:extLst>
      <p:ext uri="{BB962C8B-B14F-4D97-AF65-F5344CB8AC3E}">
        <p14:creationId xmlns:p14="http://schemas.microsoft.com/office/powerpoint/2010/main" val="12692397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After you’ve done your research, it’s time to put your presentation together.  The first step in the process is to introduce the topic.  This is a great time to connect your topic to something that your audience can relate.  In other words, why should they listen to all the information you will be sharing in your research presentation?  What is in it for them?  You may also want to include a graphic or image to grab their attention.</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Feel free to duplicate this slide by right-clicking on this slide in the slides pane to the left and select </a:t>
            </a:r>
            <a:r>
              <a:rPr lang="en-US" b="1" dirty="0">
                <a:latin typeface="Segoe UI" panose="020B0502040204020203" pitchFamily="34" charset="0"/>
                <a:cs typeface="Segoe UI" panose="020B0502040204020203" pitchFamily="34" charset="0"/>
              </a:rPr>
              <a:t>Duplicate Slide</a:t>
            </a:r>
            <a:r>
              <a:rPr lang="en-US" dirty="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The next step in your presentation is to state your claim or topic clearly.  Your teacher may even call this your thesis.  As you state your thesis, you may find that this layout is not the best layout for your claim or topic.  You can change the layout by clicking the drop-down menu next to the </a:t>
            </a:r>
            <a:r>
              <a:rPr lang="en-US" b="1" dirty="0">
                <a:latin typeface="Segoe UI" panose="020B0502040204020203" pitchFamily="34" charset="0"/>
                <a:cs typeface="Segoe UI" panose="020B0502040204020203" pitchFamily="34" charset="0"/>
              </a:rPr>
              <a:t>Layout</a:t>
            </a:r>
            <a:r>
              <a:rPr lang="en-US" dirty="0">
                <a:latin typeface="Segoe UI" panose="020B0502040204020203" pitchFamily="34" charset="0"/>
                <a:cs typeface="Segoe UI" panose="020B0502040204020203" pitchFamily="34" charset="0"/>
              </a:rPr>
              <a:t> in the </a:t>
            </a:r>
            <a:r>
              <a:rPr lang="en-US" b="1" dirty="0">
                <a:latin typeface="Segoe UI" panose="020B0502040204020203" pitchFamily="34" charset="0"/>
                <a:cs typeface="Segoe UI" panose="020B0502040204020203" pitchFamily="34" charset="0"/>
              </a:rPr>
              <a:t>Slides</a:t>
            </a:r>
            <a:r>
              <a:rPr lang="en-US" dirty="0">
                <a:latin typeface="Segoe UI" panose="020B0502040204020203" pitchFamily="34" charset="0"/>
                <a:cs typeface="Segoe UI" panose="020B0502040204020203" pitchFamily="34" charset="0"/>
              </a:rPr>
              <a:t> menu section.  You can choose </a:t>
            </a:r>
            <a:r>
              <a:rPr lang="en-US" b="1" dirty="0">
                <a:latin typeface="Segoe UI" panose="020B0502040204020203" pitchFamily="34" charset="0"/>
                <a:cs typeface="Segoe UI" panose="020B0502040204020203" pitchFamily="34" charset="0"/>
              </a:rPr>
              <a:t>Two Content</a:t>
            </a:r>
            <a:r>
              <a:rPr lang="en-US" dirty="0">
                <a:latin typeface="Segoe UI" panose="020B0502040204020203" pitchFamily="34" charset="0"/>
                <a:cs typeface="Segoe UI" panose="020B0502040204020203" pitchFamily="34" charset="0"/>
              </a:rPr>
              <a:t>, </a:t>
            </a:r>
            <a:r>
              <a:rPr lang="en-US" b="1" dirty="0">
                <a:latin typeface="Segoe UI" panose="020B0502040204020203" pitchFamily="34" charset="0"/>
                <a:cs typeface="Segoe UI" panose="020B0502040204020203" pitchFamily="34" charset="0"/>
              </a:rPr>
              <a:t>Comparison</a:t>
            </a:r>
            <a:r>
              <a:rPr lang="en-US" dirty="0">
                <a:latin typeface="Segoe UI" panose="020B0502040204020203" pitchFamily="34" charset="0"/>
                <a:cs typeface="Segoe UI" panose="020B0502040204020203" pitchFamily="34" charset="0"/>
              </a:rPr>
              <a:t>, or </a:t>
            </a:r>
            <a:r>
              <a:rPr lang="en-US" b="1" dirty="0">
                <a:latin typeface="Segoe UI" panose="020B0502040204020203" pitchFamily="34" charset="0"/>
                <a:cs typeface="Segoe UI" panose="020B0502040204020203" pitchFamily="34" charset="0"/>
              </a:rPr>
              <a:t>Picture with Caption</a:t>
            </a:r>
            <a:r>
              <a:rPr lang="en-US" dirty="0">
                <a:latin typeface="Segoe UI" panose="020B0502040204020203" pitchFamily="34" charset="0"/>
                <a:cs typeface="Segoe UI" panose="020B0502040204020203" pitchFamily="34" charset="0"/>
              </a:rPr>
              <a:t>.  </a:t>
            </a:r>
            <a:r>
              <a:rPr lang="en-US" i="1" dirty="0">
                <a:latin typeface="Segoe UI" panose="020B0502040204020203" pitchFamily="34" charset="0"/>
                <a:cs typeface="Segoe UI" panose="020B0502040204020203" pitchFamily="34" charset="0"/>
              </a:rPr>
              <a:t>Note: A different layout might change the look of the icons on this page.</a:t>
            </a:r>
          </a:p>
          <a:p>
            <a:endParaRPr lang="en-US" i="1" dirty="0">
              <a:latin typeface="Segoe UI" panose="020B0502040204020203" pitchFamily="34" charset="0"/>
              <a:cs typeface="Segoe UI" panose="020B0502040204020203" pitchFamily="34" charset="0"/>
            </a:endParaRPr>
          </a:p>
          <a:p>
            <a:r>
              <a:rPr lang="en-US" i="0" dirty="0">
                <a:latin typeface="Segoe UI" panose="020B0502040204020203" pitchFamily="34" charset="0"/>
                <a:cs typeface="Segoe UI" panose="020B0502040204020203" pitchFamily="34" charset="0"/>
              </a:rPr>
              <a:t>You will also want to state your facts.  You have done the research now share some of the interesting facts with your audience.  Facts do not have to be boring; you can communicate facts in a variety of ways by going to the Insert Tab.  In the Insert tab you can: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t>
            </a:r>
            <a:r>
              <a:rPr lang="en-US" b="1" i="0" dirty="0">
                <a:latin typeface="Segoe UI" panose="020B0502040204020203" pitchFamily="34" charset="0"/>
                <a:cs typeface="Segoe UI" panose="020B0502040204020203" pitchFamily="34" charset="0"/>
              </a:rPr>
              <a:t>pictures</a:t>
            </a:r>
            <a:r>
              <a:rPr lang="en-US" i="0" dirty="0">
                <a:latin typeface="Segoe UI" panose="020B0502040204020203" pitchFamily="34" charset="0"/>
                <a:cs typeface="Segoe UI" panose="020B0502040204020203" pitchFamily="34" charset="0"/>
              </a:rPr>
              <a:t> from your computer or </a:t>
            </a:r>
            <a:r>
              <a:rPr lang="en-US" b="1" i="0" dirty="0">
                <a:latin typeface="Segoe UI" panose="020B0502040204020203" pitchFamily="34" charset="0"/>
                <a:cs typeface="Segoe UI" panose="020B0502040204020203" pitchFamily="34" charset="0"/>
              </a:rPr>
              <a:t>online</a:t>
            </a:r>
            <a:r>
              <a:rPr lang="en-US" i="0" dirty="0">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Add a </a:t>
            </a:r>
            <a:r>
              <a:rPr lang="en-US" b="1" i="0" dirty="0">
                <a:latin typeface="Segoe UI" panose="020B0502040204020203" pitchFamily="34" charset="0"/>
                <a:cs typeface="Segoe UI" panose="020B0502040204020203" pitchFamily="34" charset="0"/>
              </a:rPr>
              <a:t>chart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Create some </a:t>
            </a:r>
            <a:r>
              <a:rPr lang="en-US" b="1" i="0" dirty="0">
                <a:latin typeface="Segoe UI" panose="020B0502040204020203" pitchFamily="34" charset="0"/>
                <a:cs typeface="Segoe UI" panose="020B0502040204020203" pitchFamily="34" charset="0"/>
              </a:rPr>
              <a:t>SmartArt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 variety of icons to help your facts come to life.  Note: You can change the color of the icons by selecting the icon and then click on the </a:t>
            </a:r>
            <a:r>
              <a:rPr lang="en-US" b="1" i="0" dirty="0">
                <a:latin typeface="Segoe UI" panose="020B0502040204020203" pitchFamily="34" charset="0"/>
                <a:cs typeface="Segoe UI" panose="020B0502040204020203" pitchFamily="34" charset="0"/>
              </a:rPr>
              <a:t>Format</a:t>
            </a:r>
            <a:r>
              <a:rPr lang="en-US" i="0" dirty="0">
                <a:latin typeface="Segoe UI" panose="020B0502040204020203" pitchFamily="34" charset="0"/>
                <a:cs typeface="Segoe UI" panose="020B0502040204020203" pitchFamily="34" charset="0"/>
              </a:rPr>
              <a:t> tab and then </a:t>
            </a:r>
            <a:r>
              <a:rPr lang="en-US" b="1" i="0" dirty="0">
                <a:latin typeface="Segoe UI" panose="020B0502040204020203" pitchFamily="34" charset="0"/>
                <a:cs typeface="Segoe UI" panose="020B0502040204020203" pitchFamily="34" charset="0"/>
              </a:rPr>
              <a:t>Graphics Fill</a:t>
            </a:r>
            <a:r>
              <a:rPr lang="en-US" i="0" dirty="0">
                <a:latin typeface="Segoe UI" panose="020B0502040204020203" pitchFamily="34" charset="0"/>
                <a:cs typeface="Segoe UI" panose="020B0502040204020203" pitchFamily="34" charset="0"/>
              </a:rPr>
              <a:t>.  From there, you will choose a color from the list or choose </a:t>
            </a:r>
            <a:r>
              <a:rPr lang="en-US" b="1" i="0" dirty="0">
                <a:latin typeface="Segoe UI" panose="020B0502040204020203" pitchFamily="34" charset="0"/>
                <a:cs typeface="Segoe UI" panose="020B0502040204020203" pitchFamily="34" charset="0"/>
              </a:rPr>
              <a:t>More Fill Colors </a:t>
            </a:r>
            <a:r>
              <a:rPr lang="en-US" i="0" dirty="0">
                <a:latin typeface="Segoe UI" panose="020B0502040204020203" pitchFamily="34" charset="0"/>
                <a:cs typeface="Segoe UI" panose="020B0502040204020203" pitchFamily="34" charset="0"/>
              </a:rPr>
              <a:t>to give you more options.</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Since this research presentation is a result of your hard work and searching, you want to make sure you support the claims or points in your presentation with facts from your research findings.  Make sure you give the author proper credit for helping you share your ideas.  If one of your sources has a video that is relevant to your topic, you can add the video as added support.  Keep in mind the length of the video and the amount of time you have for your presentation.  For a 5 minute speech, the video should be no longer than 30 seconds.  </a:t>
            </a:r>
          </a:p>
          <a:p>
            <a:endParaRPr lang="en-US" dirty="0">
              <a:latin typeface="Segoe UI" panose="020B0502040204020203" pitchFamily="34" charset="0"/>
              <a:cs typeface="Segoe UI" panose="020B0502040204020203" pitchFamily="34" charset="0"/>
            </a:endParaRPr>
          </a:p>
          <a:p>
            <a:r>
              <a:rPr lang="en-US" b="1" i="1" dirty="0">
                <a:latin typeface="Segoe UI" panose="020B0502040204020203" pitchFamily="34" charset="0"/>
                <a:cs typeface="Segoe UI" panose="020B0502040204020203" pitchFamily="34" charset="0"/>
              </a:rPr>
              <a:t>Questions to consider: </a:t>
            </a:r>
          </a:p>
          <a:p>
            <a:pPr marL="228600" indent="-228600">
              <a:buAutoNum type="arabicPeriod"/>
            </a:pPr>
            <a:r>
              <a:rPr lang="en-US" dirty="0">
                <a:latin typeface="Segoe UI" panose="020B0502040204020203" pitchFamily="34" charset="0"/>
                <a:cs typeface="Segoe UI" panose="020B0502040204020203" pitchFamily="34" charset="0"/>
              </a:rPr>
              <a:t>How will you state the author of the source?</a:t>
            </a:r>
          </a:p>
          <a:p>
            <a:pPr marL="228600" indent="-228600">
              <a:buAutoNum type="arabicPeriod"/>
            </a:pPr>
            <a:r>
              <a:rPr lang="en-US" dirty="0">
                <a:latin typeface="Segoe UI" panose="020B0502040204020203" pitchFamily="34" charset="0"/>
                <a:cs typeface="Segoe UI" panose="020B0502040204020203" pitchFamily="34" charset="0"/>
              </a:rPr>
              <a:t>Will you need to cite the source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What are some ways you can engage your audience so they feel like they are a part of the presentation?  Some ideas to consider is by taking a quick poll like: by a show of hands, how many of you think school uniforms are a way to cut down on bullying?  Another suggestion is to have them hold up a certain number of fingers to see if they agree or disagree.  Finally, you can share a story that the audience can relate to that makes them laugh.</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After all the applause, your audience may have some questions.  Be prepared to answer some of their questions by making a list of questions you think they might ask. You may also want to share the presentation with them by providing the link to your presentation, if they want more information.</a:t>
            </a:r>
          </a:p>
        </p:txBody>
      </p:sp>
      <p:sp>
        <p:nvSpPr>
          <p:cNvPr id="4" name="Slide Number Placeholder 3"/>
          <p:cNvSpPr>
            <a:spLocks noGrp="1"/>
          </p:cNvSpPr>
          <p:nvPr>
            <p:ph type="sldNum" sz="quarter" idx="10"/>
          </p:nvPr>
        </p:nvSpPr>
        <p:spPr/>
        <p:txBody>
          <a:bodyPr/>
          <a:lstStyle/>
          <a:p>
            <a:fld id="{BC849E9A-41F7-4779-A581-48A7C374A227}" type="slidenum">
              <a:rPr lang="en-US" smtClean="0"/>
              <a:t>21</a:t>
            </a:fld>
            <a:endParaRPr lang="en-US" dirty="0"/>
          </a:p>
        </p:txBody>
      </p:sp>
    </p:spTree>
    <p:extLst>
      <p:ext uri="{BB962C8B-B14F-4D97-AF65-F5344CB8AC3E}">
        <p14:creationId xmlns:p14="http://schemas.microsoft.com/office/powerpoint/2010/main" val="42557594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After you’ve done your research, it’s time to put your presentation together.  The first step in the process is to introduce the topic.  This is a great time to connect your topic to something that your audience can relate.  In other words, why should they listen to all the information you will be sharing in your research presentation?  What is in it for them?  You may also want to include a graphic or image to grab their attention.</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Feel free to duplicate this slide by right-clicking on this slide in the slides pane to the left and select </a:t>
            </a:r>
            <a:r>
              <a:rPr lang="en-US" b="1" dirty="0">
                <a:latin typeface="Segoe UI" panose="020B0502040204020203" pitchFamily="34" charset="0"/>
                <a:cs typeface="Segoe UI" panose="020B0502040204020203" pitchFamily="34" charset="0"/>
              </a:rPr>
              <a:t>Duplicate Slide</a:t>
            </a:r>
            <a:r>
              <a:rPr lang="en-US" dirty="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The next step in your presentation is to state your claim or topic clearly.  Your teacher may even call this your thesis.  As you state your thesis, you may find that this layout is not the best layout for your claim or topic.  You can change the layout by clicking the drop-down menu next to the </a:t>
            </a:r>
            <a:r>
              <a:rPr lang="en-US" b="1" dirty="0">
                <a:latin typeface="Segoe UI" panose="020B0502040204020203" pitchFamily="34" charset="0"/>
                <a:cs typeface="Segoe UI" panose="020B0502040204020203" pitchFamily="34" charset="0"/>
              </a:rPr>
              <a:t>Layout</a:t>
            </a:r>
            <a:r>
              <a:rPr lang="en-US" dirty="0">
                <a:latin typeface="Segoe UI" panose="020B0502040204020203" pitchFamily="34" charset="0"/>
                <a:cs typeface="Segoe UI" panose="020B0502040204020203" pitchFamily="34" charset="0"/>
              </a:rPr>
              <a:t> in the </a:t>
            </a:r>
            <a:r>
              <a:rPr lang="en-US" b="1" dirty="0">
                <a:latin typeface="Segoe UI" panose="020B0502040204020203" pitchFamily="34" charset="0"/>
                <a:cs typeface="Segoe UI" panose="020B0502040204020203" pitchFamily="34" charset="0"/>
              </a:rPr>
              <a:t>Slides</a:t>
            </a:r>
            <a:r>
              <a:rPr lang="en-US" dirty="0">
                <a:latin typeface="Segoe UI" panose="020B0502040204020203" pitchFamily="34" charset="0"/>
                <a:cs typeface="Segoe UI" panose="020B0502040204020203" pitchFamily="34" charset="0"/>
              </a:rPr>
              <a:t> menu section.  You can choose </a:t>
            </a:r>
            <a:r>
              <a:rPr lang="en-US" b="1" dirty="0">
                <a:latin typeface="Segoe UI" panose="020B0502040204020203" pitchFamily="34" charset="0"/>
                <a:cs typeface="Segoe UI" panose="020B0502040204020203" pitchFamily="34" charset="0"/>
              </a:rPr>
              <a:t>Two Content</a:t>
            </a:r>
            <a:r>
              <a:rPr lang="en-US" dirty="0">
                <a:latin typeface="Segoe UI" panose="020B0502040204020203" pitchFamily="34" charset="0"/>
                <a:cs typeface="Segoe UI" panose="020B0502040204020203" pitchFamily="34" charset="0"/>
              </a:rPr>
              <a:t>, </a:t>
            </a:r>
            <a:r>
              <a:rPr lang="en-US" b="1" dirty="0">
                <a:latin typeface="Segoe UI" panose="020B0502040204020203" pitchFamily="34" charset="0"/>
                <a:cs typeface="Segoe UI" panose="020B0502040204020203" pitchFamily="34" charset="0"/>
              </a:rPr>
              <a:t>Comparison</a:t>
            </a:r>
            <a:r>
              <a:rPr lang="en-US" dirty="0">
                <a:latin typeface="Segoe UI" panose="020B0502040204020203" pitchFamily="34" charset="0"/>
                <a:cs typeface="Segoe UI" panose="020B0502040204020203" pitchFamily="34" charset="0"/>
              </a:rPr>
              <a:t>, or </a:t>
            </a:r>
            <a:r>
              <a:rPr lang="en-US" b="1" dirty="0">
                <a:latin typeface="Segoe UI" panose="020B0502040204020203" pitchFamily="34" charset="0"/>
                <a:cs typeface="Segoe UI" panose="020B0502040204020203" pitchFamily="34" charset="0"/>
              </a:rPr>
              <a:t>Picture with Caption</a:t>
            </a:r>
            <a:r>
              <a:rPr lang="en-US" dirty="0">
                <a:latin typeface="Segoe UI" panose="020B0502040204020203" pitchFamily="34" charset="0"/>
                <a:cs typeface="Segoe UI" panose="020B0502040204020203" pitchFamily="34" charset="0"/>
              </a:rPr>
              <a:t>.  </a:t>
            </a:r>
            <a:r>
              <a:rPr lang="en-US" i="1" dirty="0">
                <a:latin typeface="Segoe UI" panose="020B0502040204020203" pitchFamily="34" charset="0"/>
                <a:cs typeface="Segoe UI" panose="020B0502040204020203" pitchFamily="34" charset="0"/>
              </a:rPr>
              <a:t>Note: A different layout might change the look of the icons on this page.</a:t>
            </a:r>
          </a:p>
          <a:p>
            <a:endParaRPr lang="en-US" i="1" dirty="0">
              <a:latin typeface="Segoe UI" panose="020B0502040204020203" pitchFamily="34" charset="0"/>
              <a:cs typeface="Segoe UI" panose="020B0502040204020203" pitchFamily="34" charset="0"/>
            </a:endParaRPr>
          </a:p>
          <a:p>
            <a:r>
              <a:rPr lang="en-US" i="0" dirty="0">
                <a:latin typeface="Segoe UI" panose="020B0502040204020203" pitchFamily="34" charset="0"/>
                <a:cs typeface="Segoe UI" panose="020B0502040204020203" pitchFamily="34" charset="0"/>
              </a:rPr>
              <a:t>You will also want to state your facts.  You have done the research now share some of the interesting facts with your audience.  Facts do not have to be boring; you can communicate facts in a variety of ways by going to the Insert Tab.  In the Insert tab you can: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t>
            </a:r>
            <a:r>
              <a:rPr lang="en-US" b="1" i="0" dirty="0">
                <a:latin typeface="Segoe UI" panose="020B0502040204020203" pitchFamily="34" charset="0"/>
                <a:cs typeface="Segoe UI" panose="020B0502040204020203" pitchFamily="34" charset="0"/>
              </a:rPr>
              <a:t>pictures</a:t>
            </a:r>
            <a:r>
              <a:rPr lang="en-US" i="0" dirty="0">
                <a:latin typeface="Segoe UI" panose="020B0502040204020203" pitchFamily="34" charset="0"/>
                <a:cs typeface="Segoe UI" panose="020B0502040204020203" pitchFamily="34" charset="0"/>
              </a:rPr>
              <a:t> from your computer or </a:t>
            </a:r>
            <a:r>
              <a:rPr lang="en-US" b="1" i="0" dirty="0">
                <a:latin typeface="Segoe UI" panose="020B0502040204020203" pitchFamily="34" charset="0"/>
                <a:cs typeface="Segoe UI" panose="020B0502040204020203" pitchFamily="34" charset="0"/>
              </a:rPr>
              <a:t>online</a:t>
            </a:r>
            <a:r>
              <a:rPr lang="en-US" i="0" dirty="0">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Add a </a:t>
            </a:r>
            <a:r>
              <a:rPr lang="en-US" b="1" i="0" dirty="0">
                <a:latin typeface="Segoe UI" panose="020B0502040204020203" pitchFamily="34" charset="0"/>
                <a:cs typeface="Segoe UI" panose="020B0502040204020203" pitchFamily="34" charset="0"/>
              </a:rPr>
              <a:t>chart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Create some </a:t>
            </a:r>
            <a:r>
              <a:rPr lang="en-US" b="1" i="0" dirty="0">
                <a:latin typeface="Segoe UI" panose="020B0502040204020203" pitchFamily="34" charset="0"/>
                <a:cs typeface="Segoe UI" panose="020B0502040204020203" pitchFamily="34" charset="0"/>
              </a:rPr>
              <a:t>SmartArt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 variety of icons to help your facts come to life.  Note: You can change the color of the icons by selecting the icon and then click on the </a:t>
            </a:r>
            <a:r>
              <a:rPr lang="en-US" b="1" i="0" dirty="0">
                <a:latin typeface="Segoe UI" panose="020B0502040204020203" pitchFamily="34" charset="0"/>
                <a:cs typeface="Segoe UI" panose="020B0502040204020203" pitchFamily="34" charset="0"/>
              </a:rPr>
              <a:t>Format</a:t>
            </a:r>
            <a:r>
              <a:rPr lang="en-US" i="0" dirty="0">
                <a:latin typeface="Segoe UI" panose="020B0502040204020203" pitchFamily="34" charset="0"/>
                <a:cs typeface="Segoe UI" panose="020B0502040204020203" pitchFamily="34" charset="0"/>
              </a:rPr>
              <a:t> tab and then </a:t>
            </a:r>
            <a:r>
              <a:rPr lang="en-US" b="1" i="0" dirty="0">
                <a:latin typeface="Segoe UI" panose="020B0502040204020203" pitchFamily="34" charset="0"/>
                <a:cs typeface="Segoe UI" panose="020B0502040204020203" pitchFamily="34" charset="0"/>
              </a:rPr>
              <a:t>Graphics Fill</a:t>
            </a:r>
            <a:r>
              <a:rPr lang="en-US" i="0" dirty="0">
                <a:latin typeface="Segoe UI" panose="020B0502040204020203" pitchFamily="34" charset="0"/>
                <a:cs typeface="Segoe UI" panose="020B0502040204020203" pitchFamily="34" charset="0"/>
              </a:rPr>
              <a:t>.  From there, you will choose a color from the list or choose </a:t>
            </a:r>
            <a:r>
              <a:rPr lang="en-US" b="1" i="0" dirty="0">
                <a:latin typeface="Segoe UI" panose="020B0502040204020203" pitchFamily="34" charset="0"/>
                <a:cs typeface="Segoe UI" panose="020B0502040204020203" pitchFamily="34" charset="0"/>
              </a:rPr>
              <a:t>More Fill Colors </a:t>
            </a:r>
            <a:r>
              <a:rPr lang="en-US" i="0" dirty="0">
                <a:latin typeface="Segoe UI" panose="020B0502040204020203" pitchFamily="34" charset="0"/>
                <a:cs typeface="Segoe UI" panose="020B0502040204020203" pitchFamily="34" charset="0"/>
              </a:rPr>
              <a:t>to give you more options.</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Since this research presentation is a result of your hard work and searching, you want to make sure you support the claims or points in your presentation with facts from your research findings.  Make sure you give the author proper credit for helping you share your ideas.  If one of your sources has a video that is relevant to your topic, you can add the video as added support.  Keep in mind the length of the video and the amount of time you have for your presentation.  For a 5 minute speech, the video should be no longer than 30 seconds.  </a:t>
            </a:r>
          </a:p>
          <a:p>
            <a:endParaRPr lang="en-US" dirty="0">
              <a:latin typeface="Segoe UI" panose="020B0502040204020203" pitchFamily="34" charset="0"/>
              <a:cs typeface="Segoe UI" panose="020B0502040204020203" pitchFamily="34" charset="0"/>
            </a:endParaRPr>
          </a:p>
          <a:p>
            <a:r>
              <a:rPr lang="en-US" b="1" i="1" dirty="0">
                <a:latin typeface="Segoe UI" panose="020B0502040204020203" pitchFamily="34" charset="0"/>
                <a:cs typeface="Segoe UI" panose="020B0502040204020203" pitchFamily="34" charset="0"/>
              </a:rPr>
              <a:t>Questions to consider: </a:t>
            </a:r>
          </a:p>
          <a:p>
            <a:pPr marL="228600" indent="-228600">
              <a:buAutoNum type="arabicPeriod"/>
            </a:pPr>
            <a:r>
              <a:rPr lang="en-US" dirty="0">
                <a:latin typeface="Segoe UI" panose="020B0502040204020203" pitchFamily="34" charset="0"/>
                <a:cs typeface="Segoe UI" panose="020B0502040204020203" pitchFamily="34" charset="0"/>
              </a:rPr>
              <a:t>How will you state the author of the source?</a:t>
            </a:r>
          </a:p>
          <a:p>
            <a:pPr marL="228600" indent="-228600">
              <a:buAutoNum type="arabicPeriod"/>
            </a:pPr>
            <a:r>
              <a:rPr lang="en-US" dirty="0">
                <a:latin typeface="Segoe UI" panose="020B0502040204020203" pitchFamily="34" charset="0"/>
                <a:cs typeface="Segoe UI" panose="020B0502040204020203" pitchFamily="34" charset="0"/>
              </a:rPr>
              <a:t>Will you need to cite the source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What are some ways you can engage your audience so they feel like they are a part of the presentation?  Some ideas to consider is by taking a quick poll like: by a show of hands, how many of you think school uniforms are a way to cut down on bullying?  Another suggestion is to have them hold up a certain number of fingers to see if they agree or disagree.  Finally, you can share a story that the audience can relate to that makes them laugh.</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After all the applause, your audience may have some questions.  Be prepared to answer some of their questions by making a list of questions you think they might ask. You may also want to share the presentation with them by providing the link to your presentation, if they want more information.</a:t>
            </a:r>
          </a:p>
        </p:txBody>
      </p:sp>
      <p:sp>
        <p:nvSpPr>
          <p:cNvPr id="4" name="Slide Number Placeholder 3"/>
          <p:cNvSpPr>
            <a:spLocks noGrp="1"/>
          </p:cNvSpPr>
          <p:nvPr>
            <p:ph type="sldNum" sz="quarter" idx="10"/>
          </p:nvPr>
        </p:nvSpPr>
        <p:spPr/>
        <p:txBody>
          <a:bodyPr/>
          <a:lstStyle/>
          <a:p>
            <a:fld id="{BC849E9A-41F7-4779-A581-48A7C374A227}" type="slidenum">
              <a:rPr lang="en-US" smtClean="0"/>
              <a:t>25</a:t>
            </a:fld>
            <a:endParaRPr lang="en-US" dirty="0"/>
          </a:p>
        </p:txBody>
      </p:sp>
    </p:spTree>
    <p:extLst>
      <p:ext uri="{BB962C8B-B14F-4D97-AF65-F5344CB8AC3E}">
        <p14:creationId xmlns:p14="http://schemas.microsoft.com/office/powerpoint/2010/main" val="42445680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After you’ve done your research, it’s time to put your presentation together.  The first step in the process is to introduce the topic.  This is a great time to connect your topic to something that your audience can relate.  In other words, why should they listen to all the information you will be sharing in your research presentation?  What is in it for them?  You may also want to include a graphic or image to grab their attention.</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Feel free to duplicate this slide by right-clicking on this slide in the slides pane to the left and select </a:t>
            </a:r>
            <a:r>
              <a:rPr lang="en-US" b="1" dirty="0">
                <a:latin typeface="Segoe UI" panose="020B0502040204020203" pitchFamily="34" charset="0"/>
                <a:cs typeface="Segoe UI" panose="020B0502040204020203" pitchFamily="34" charset="0"/>
              </a:rPr>
              <a:t>Duplicate Slide</a:t>
            </a:r>
            <a:r>
              <a:rPr lang="en-US" dirty="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The next step in your presentation is to state your claim or topic clearly.  Your teacher may even call this your thesis.  As you state your thesis, you may find that this layout is not the best layout for your claim or topic.  You can change the layout by clicking the drop-down menu next to the </a:t>
            </a:r>
            <a:r>
              <a:rPr lang="en-US" b="1" dirty="0">
                <a:latin typeface="Segoe UI" panose="020B0502040204020203" pitchFamily="34" charset="0"/>
                <a:cs typeface="Segoe UI" panose="020B0502040204020203" pitchFamily="34" charset="0"/>
              </a:rPr>
              <a:t>Layout</a:t>
            </a:r>
            <a:r>
              <a:rPr lang="en-US" dirty="0">
                <a:latin typeface="Segoe UI" panose="020B0502040204020203" pitchFamily="34" charset="0"/>
                <a:cs typeface="Segoe UI" panose="020B0502040204020203" pitchFamily="34" charset="0"/>
              </a:rPr>
              <a:t> in the </a:t>
            </a:r>
            <a:r>
              <a:rPr lang="en-US" b="1" dirty="0">
                <a:latin typeface="Segoe UI" panose="020B0502040204020203" pitchFamily="34" charset="0"/>
                <a:cs typeface="Segoe UI" panose="020B0502040204020203" pitchFamily="34" charset="0"/>
              </a:rPr>
              <a:t>Slides</a:t>
            </a:r>
            <a:r>
              <a:rPr lang="en-US" dirty="0">
                <a:latin typeface="Segoe UI" panose="020B0502040204020203" pitchFamily="34" charset="0"/>
                <a:cs typeface="Segoe UI" panose="020B0502040204020203" pitchFamily="34" charset="0"/>
              </a:rPr>
              <a:t> menu section.  You can choose </a:t>
            </a:r>
            <a:r>
              <a:rPr lang="en-US" b="1" dirty="0">
                <a:latin typeface="Segoe UI" panose="020B0502040204020203" pitchFamily="34" charset="0"/>
                <a:cs typeface="Segoe UI" panose="020B0502040204020203" pitchFamily="34" charset="0"/>
              </a:rPr>
              <a:t>Two Content</a:t>
            </a:r>
            <a:r>
              <a:rPr lang="en-US" dirty="0">
                <a:latin typeface="Segoe UI" panose="020B0502040204020203" pitchFamily="34" charset="0"/>
                <a:cs typeface="Segoe UI" panose="020B0502040204020203" pitchFamily="34" charset="0"/>
              </a:rPr>
              <a:t>, </a:t>
            </a:r>
            <a:r>
              <a:rPr lang="en-US" b="1" dirty="0">
                <a:latin typeface="Segoe UI" panose="020B0502040204020203" pitchFamily="34" charset="0"/>
                <a:cs typeface="Segoe UI" panose="020B0502040204020203" pitchFamily="34" charset="0"/>
              </a:rPr>
              <a:t>Comparison</a:t>
            </a:r>
            <a:r>
              <a:rPr lang="en-US" dirty="0">
                <a:latin typeface="Segoe UI" panose="020B0502040204020203" pitchFamily="34" charset="0"/>
                <a:cs typeface="Segoe UI" panose="020B0502040204020203" pitchFamily="34" charset="0"/>
              </a:rPr>
              <a:t>, or </a:t>
            </a:r>
            <a:r>
              <a:rPr lang="en-US" b="1" dirty="0">
                <a:latin typeface="Segoe UI" panose="020B0502040204020203" pitchFamily="34" charset="0"/>
                <a:cs typeface="Segoe UI" panose="020B0502040204020203" pitchFamily="34" charset="0"/>
              </a:rPr>
              <a:t>Picture with Caption</a:t>
            </a:r>
            <a:r>
              <a:rPr lang="en-US" dirty="0">
                <a:latin typeface="Segoe UI" panose="020B0502040204020203" pitchFamily="34" charset="0"/>
                <a:cs typeface="Segoe UI" panose="020B0502040204020203" pitchFamily="34" charset="0"/>
              </a:rPr>
              <a:t>.  </a:t>
            </a:r>
            <a:r>
              <a:rPr lang="en-US" i="1" dirty="0">
                <a:latin typeface="Segoe UI" panose="020B0502040204020203" pitchFamily="34" charset="0"/>
                <a:cs typeface="Segoe UI" panose="020B0502040204020203" pitchFamily="34" charset="0"/>
              </a:rPr>
              <a:t>Note: A different layout might change the look of the icons on this page.</a:t>
            </a:r>
          </a:p>
          <a:p>
            <a:endParaRPr lang="en-US" i="1" dirty="0">
              <a:latin typeface="Segoe UI" panose="020B0502040204020203" pitchFamily="34" charset="0"/>
              <a:cs typeface="Segoe UI" panose="020B0502040204020203" pitchFamily="34" charset="0"/>
            </a:endParaRPr>
          </a:p>
          <a:p>
            <a:r>
              <a:rPr lang="en-US" i="0" dirty="0">
                <a:latin typeface="Segoe UI" panose="020B0502040204020203" pitchFamily="34" charset="0"/>
                <a:cs typeface="Segoe UI" panose="020B0502040204020203" pitchFamily="34" charset="0"/>
              </a:rPr>
              <a:t>You will also want to state your facts.  You have done the research now share some of the interesting facts with your audience.  Facts do not have to be boring; you can communicate facts in a variety of ways by going to the Insert Tab.  In the Insert tab you can: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t>
            </a:r>
            <a:r>
              <a:rPr lang="en-US" b="1" i="0" dirty="0">
                <a:latin typeface="Segoe UI" panose="020B0502040204020203" pitchFamily="34" charset="0"/>
                <a:cs typeface="Segoe UI" panose="020B0502040204020203" pitchFamily="34" charset="0"/>
              </a:rPr>
              <a:t>pictures</a:t>
            </a:r>
            <a:r>
              <a:rPr lang="en-US" i="0" dirty="0">
                <a:latin typeface="Segoe UI" panose="020B0502040204020203" pitchFamily="34" charset="0"/>
                <a:cs typeface="Segoe UI" panose="020B0502040204020203" pitchFamily="34" charset="0"/>
              </a:rPr>
              <a:t> from your computer or </a:t>
            </a:r>
            <a:r>
              <a:rPr lang="en-US" b="1" i="0" dirty="0">
                <a:latin typeface="Segoe UI" panose="020B0502040204020203" pitchFamily="34" charset="0"/>
                <a:cs typeface="Segoe UI" panose="020B0502040204020203" pitchFamily="34" charset="0"/>
              </a:rPr>
              <a:t>online</a:t>
            </a:r>
            <a:r>
              <a:rPr lang="en-US" i="0" dirty="0">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Add a </a:t>
            </a:r>
            <a:r>
              <a:rPr lang="en-US" b="1" i="0" dirty="0">
                <a:latin typeface="Segoe UI" panose="020B0502040204020203" pitchFamily="34" charset="0"/>
                <a:cs typeface="Segoe UI" panose="020B0502040204020203" pitchFamily="34" charset="0"/>
              </a:rPr>
              <a:t>chart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Create some </a:t>
            </a:r>
            <a:r>
              <a:rPr lang="en-US" b="1" i="0" dirty="0">
                <a:latin typeface="Segoe UI" panose="020B0502040204020203" pitchFamily="34" charset="0"/>
                <a:cs typeface="Segoe UI" panose="020B0502040204020203" pitchFamily="34" charset="0"/>
              </a:rPr>
              <a:t>SmartArt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 variety of icons to help your facts come to life.  Note: You can change the color of the icons by selecting the icon and then click on the </a:t>
            </a:r>
            <a:r>
              <a:rPr lang="en-US" b="1" i="0" dirty="0">
                <a:latin typeface="Segoe UI" panose="020B0502040204020203" pitchFamily="34" charset="0"/>
                <a:cs typeface="Segoe UI" panose="020B0502040204020203" pitchFamily="34" charset="0"/>
              </a:rPr>
              <a:t>Format</a:t>
            </a:r>
            <a:r>
              <a:rPr lang="en-US" i="0" dirty="0">
                <a:latin typeface="Segoe UI" panose="020B0502040204020203" pitchFamily="34" charset="0"/>
                <a:cs typeface="Segoe UI" panose="020B0502040204020203" pitchFamily="34" charset="0"/>
              </a:rPr>
              <a:t> tab and then </a:t>
            </a:r>
            <a:r>
              <a:rPr lang="en-US" b="1" i="0" dirty="0">
                <a:latin typeface="Segoe UI" panose="020B0502040204020203" pitchFamily="34" charset="0"/>
                <a:cs typeface="Segoe UI" panose="020B0502040204020203" pitchFamily="34" charset="0"/>
              </a:rPr>
              <a:t>Graphics Fill</a:t>
            </a:r>
            <a:r>
              <a:rPr lang="en-US" i="0" dirty="0">
                <a:latin typeface="Segoe UI" panose="020B0502040204020203" pitchFamily="34" charset="0"/>
                <a:cs typeface="Segoe UI" panose="020B0502040204020203" pitchFamily="34" charset="0"/>
              </a:rPr>
              <a:t>.  From there, you will choose a color from the list or choose </a:t>
            </a:r>
            <a:r>
              <a:rPr lang="en-US" b="1" i="0" dirty="0">
                <a:latin typeface="Segoe UI" panose="020B0502040204020203" pitchFamily="34" charset="0"/>
                <a:cs typeface="Segoe UI" panose="020B0502040204020203" pitchFamily="34" charset="0"/>
              </a:rPr>
              <a:t>More Fill Colors </a:t>
            </a:r>
            <a:r>
              <a:rPr lang="en-US" i="0" dirty="0">
                <a:latin typeface="Segoe UI" panose="020B0502040204020203" pitchFamily="34" charset="0"/>
                <a:cs typeface="Segoe UI" panose="020B0502040204020203" pitchFamily="34" charset="0"/>
              </a:rPr>
              <a:t>to give you more options.</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Since this research presentation is a result of your hard work and searching, you want to make sure you support the claims or points in your presentation with facts from your research findings.  Make sure you give the author proper credit for helping you share your ideas.  If one of your sources has a video that is relevant to your topic, you can add the video as added support.  Keep in mind the length of the video and the amount of time you have for your presentation.  For a 5 minute speech, the video should be no longer than 30 seconds.  </a:t>
            </a:r>
          </a:p>
          <a:p>
            <a:endParaRPr lang="en-US" dirty="0">
              <a:latin typeface="Segoe UI" panose="020B0502040204020203" pitchFamily="34" charset="0"/>
              <a:cs typeface="Segoe UI" panose="020B0502040204020203" pitchFamily="34" charset="0"/>
            </a:endParaRPr>
          </a:p>
          <a:p>
            <a:r>
              <a:rPr lang="en-US" b="1" i="1" dirty="0">
                <a:latin typeface="Segoe UI" panose="020B0502040204020203" pitchFamily="34" charset="0"/>
                <a:cs typeface="Segoe UI" panose="020B0502040204020203" pitchFamily="34" charset="0"/>
              </a:rPr>
              <a:t>Questions to consider: </a:t>
            </a:r>
          </a:p>
          <a:p>
            <a:pPr marL="228600" indent="-228600">
              <a:buAutoNum type="arabicPeriod"/>
            </a:pPr>
            <a:r>
              <a:rPr lang="en-US" dirty="0">
                <a:latin typeface="Segoe UI" panose="020B0502040204020203" pitchFamily="34" charset="0"/>
                <a:cs typeface="Segoe UI" panose="020B0502040204020203" pitchFamily="34" charset="0"/>
              </a:rPr>
              <a:t>How will you state the author of the source?</a:t>
            </a:r>
          </a:p>
          <a:p>
            <a:pPr marL="228600" indent="-228600">
              <a:buAutoNum type="arabicPeriod"/>
            </a:pPr>
            <a:r>
              <a:rPr lang="en-US" dirty="0">
                <a:latin typeface="Segoe UI" panose="020B0502040204020203" pitchFamily="34" charset="0"/>
                <a:cs typeface="Segoe UI" panose="020B0502040204020203" pitchFamily="34" charset="0"/>
              </a:rPr>
              <a:t>Will you need to cite the source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What are some ways you can engage your audience so they feel like they are a part of the presentation?  Some ideas to consider is by taking a quick poll like: by a show of hands, how many of you think school uniforms are a way to cut down on bullying?  Another suggestion is to have them hold up a certain number of fingers to see if they agree or disagree.  Finally, you can share a story that the audience can relate to that makes them laugh.</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After all the applause, your audience may have some questions.  Be prepared to answer some of their questions by making a list of questions you think they might ask. You may also want to share the presentation with them by providing the link to your presentation, if they want more information.</a:t>
            </a:r>
          </a:p>
        </p:txBody>
      </p:sp>
      <p:sp>
        <p:nvSpPr>
          <p:cNvPr id="4" name="Slide Number Placeholder 3"/>
          <p:cNvSpPr>
            <a:spLocks noGrp="1"/>
          </p:cNvSpPr>
          <p:nvPr>
            <p:ph type="sldNum" sz="quarter" idx="10"/>
          </p:nvPr>
        </p:nvSpPr>
        <p:spPr/>
        <p:txBody>
          <a:bodyPr/>
          <a:lstStyle/>
          <a:p>
            <a:fld id="{BC849E9A-41F7-4779-A581-48A7C374A227}" type="slidenum">
              <a:rPr lang="en-US" smtClean="0"/>
              <a:t>26</a:t>
            </a:fld>
            <a:endParaRPr lang="en-US" dirty="0"/>
          </a:p>
        </p:txBody>
      </p:sp>
    </p:spTree>
    <p:extLst>
      <p:ext uri="{BB962C8B-B14F-4D97-AF65-F5344CB8AC3E}">
        <p14:creationId xmlns:p14="http://schemas.microsoft.com/office/powerpoint/2010/main" val="12817930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You can use this slide as your opening or closing slide.  Should you choose to use it as a closing, make sure you review the main points of your presentation.  One creative way to do that is by adding animations to the various graphics on a slide.  This slide has 4 different graphics, and, when you view the slideshow, you will see that you can click to reveal the next graphic.  Similarly, as you review the main topics in your presentation, you may want each point to show up when you are addressing that topic. </a:t>
            </a:r>
          </a:p>
          <a:p>
            <a:endParaRPr lang="en-US" dirty="0">
              <a:latin typeface="Segoe UI" panose="020B0502040204020203" pitchFamily="34" charset="0"/>
              <a:cs typeface="Segoe UI" panose="020B0502040204020203" pitchFamily="34" charset="0"/>
            </a:endParaRPr>
          </a:p>
          <a:p>
            <a:r>
              <a:rPr lang="en-US" b="1" dirty="0">
                <a:latin typeface="Segoe UI" panose="020B0502040204020203" pitchFamily="34" charset="0"/>
                <a:cs typeface="Segoe UI" panose="020B0502040204020203" pitchFamily="34" charset="0"/>
              </a:rPr>
              <a:t>Add animation to images and graphics: </a:t>
            </a:r>
          </a:p>
          <a:p>
            <a:pPr marL="228600" indent="-228600">
              <a:buAutoNum type="arabicPeriod"/>
            </a:pPr>
            <a:r>
              <a:rPr lang="en-US" dirty="0">
                <a:latin typeface="Segoe UI" panose="020B0502040204020203" pitchFamily="34" charset="0"/>
                <a:cs typeface="Segoe UI" panose="020B0502040204020203" pitchFamily="34" charset="0"/>
              </a:rPr>
              <a:t>Select your image or graphic.</a:t>
            </a:r>
          </a:p>
          <a:p>
            <a:pPr marL="228600" indent="-228600">
              <a:buAutoNum type="arabicPeriod"/>
            </a:pPr>
            <a:r>
              <a:rPr lang="en-US" dirty="0">
                <a:latin typeface="Segoe UI" panose="020B0502040204020203" pitchFamily="34" charset="0"/>
                <a:cs typeface="Segoe UI" panose="020B0502040204020203" pitchFamily="34" charset="0"/>
              </a:rPr>
              <a:t>Click on the Animations tab.</a:t>
            </a:r>
          </a:p>
          <a:p>
            <a:pPr marL="228600" indent="-228600">
              <a:buAutoNum type="arabicPeriod"/>
            </a:pPr>
            <a:r>
              <a:rPr lang="en-US" dirty="0">
                <a:latin typeface="Segoe UI" panose="020B0502040204020203" pitchFamily="34" charset="0"/>
                <a:cs typeface="Segoe UI" panose="020B0502040204020203" pitchFamily="34" charset="0"/>
              </a:rPr>
              <a:t>Choose from the options.  The animation for this slide is “Split”.  The drop-down menu in the Animation section gives even more animations you can use.</a:t>
            </a:r>
          </a:p>
          <a:p>
            <a:pPr marL="228600" indent="-228600">
              <a:buAutoNum type="arabicPeriod"/>
            </a:pPr>
            <a:r>
              <a:rPr lang="en-US" dirty="0">
                <a:latin typeface="Segoe UI" panose="020B0502040204020203" pitchFamily="34" charset="0"/>
                <a:cs typeface="Segoe UI" panose="020B0502040204020203" pitchFamily="34" charset="0"/>
              </a:rPr>
              <a:t>If you have multiple graphics or images, you will see a number appear next to it that notes the order of the animations.</a:t>
            </a:r>
          </a:p>
          <a:p>
            <a:pPr marL="228600" indent="-228600">
              <a:buAutoNum type="arabicPeriod"/>
            </a:pPr>
            <a:endParaRPr lang="en-US" b="1" dirty="0">
              <a:latin typeface="Segoe UI" panose="020B0502040204020203" pitchFamily="34" charset="0"/>
              <a:cs typeface="Segoe UI" panose="020B0502040204020203" pitchFamily="34" charset="0"/>
            </a:endParaRPr>
          </a:p>
          <a:p>
            <a:pPr marL="0" indent="0">
              <a:buNone/>
            </a:pPr>
            <a:r>
              <a:rPr lang="en-US" b="1" dirty="0">
                <a:latin typeface="Segoe UI" panose="020B0502040204020203" pitchFamily="34" charset="0"/>
                <a:cs typeface="Segoe UI" panose="020B0502040204020203" pitchFamily="34" charset="0"/>
              </a:rPr>
              <a:t>Note: You will want to choose the animations carefully.  You do not want to make your audience dizzy from your presentation.</a:t>
            </a:r>
          </a:p>
        </p:txBody>
      </p:sp>
      <p:sp>
        <p:nvSpPr>
          <p:cNvPr id="4" name="Slide Number Placeholder 3"/>
          <p:cNvSpPr>
            <a:spLocks noGrp="1"/>
          </p:cNvSpPr>
          <p:nvPr>
            <p:ph type="sldNum" sz="quarter" idx="10"/>
          </p:nvPr>
        </p:nvSpPr>
        <p:spPr/>
        <p:txBody>
          <a:bodyPr/>
          <a:lstStyle/>
          <a:p>
            <a:fld id="{BC849E9A-41F7-4779-A581-48A7C374A227}" type="slidenum">
              <a:rPr lang="en-US" smtClean="0"/>
              <a:t>28</a:t>
            </a:fld>
            <a:endParaRPr lang="en-US" dirty="0"/>
          </a:p>
        </p:txBody>
      </p:sp>
    </p:spTree>
    <p:extLst>
      <p:ext uri="{BB962C8B-B14F-4D97-AF65-F5344CB8AC3E}">
        <p14:creationId xmlns:p14="http://schemas.microsoft.com/office/powerpoint/2010/main" val="644202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718B7-7F68-4CC9-8291-332587FA31D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181D6BB-0446-49E8-8677-EADF274E95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5AEE24-534A-40F1-99E4-00B7D5FD9124}"/>
              </a:ext>
            </a:extLst>
          </p:cNvPr>
          <p:cNvSpPr>
            <a:spLocks noGrp="1"/>
          </p:cNvSpPr>
          <p:nvPr>
            <p:ph type="dt" sz="half" idx="10"/>
          </p:nvPr>
        </p:nvSpPr>
        <p:spPr/>
        <p:txBody>
          <a:bodyPr/>
          <a:lstStyle/>
          <a:p>
            <a:fld id="{DECF21A4-E71B-4D3A-AF45-E989C23A7BB1}" type="datetimeFigureOut">
              <a:rPr lang="en-US" smtClean="0"/>
              <a:t>11/9/2021</a:t>
            </a:fld>
            <a:endParaRPr lang="en-US" dirty="0"/>
          </a:p>
        </p:txBody>
      </p:sp>
      <p:sp>
        <p:nvSpPr>
          <p:cNvPr id="5" name="Footer Placeholder 4">
            <a:extLst>
              <a:ext uri="{FF2B5EF4-FFF2-40B4-BE49-F238E27FC236}">
                <a16:creationId xmlns:a16="http://schemas.microsoft.com/office/drawing/2014/main" id="{CD594011-48FF-493D-8286-F62D3455253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80EFCD-7E72-4882-86DC-2F371D7D9516}"/>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115281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334F3-0709-471B-A734-C4B404F55B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795016-AF78-4708-9C5F-21110C197B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AEA2D1-B124-4454-AFDC-EA60A14BA121}"/>
              </a:ext>
            </a:extLst>
          </p:cNvPr>
          <p:cNvSpPr>
            <a:spLocks noGrp="1"/>
          </p:cNvSpPr>
          <p:nvPr>
            <p:ph type="dt" sz="half" idx="10"/>
          </p:nvPr>
        </p:nvSpPr>
        <p:spPr/>
        <p:txBody>
          <a:bodyPr/>
          <a:lstStyle/>
          <a:p>
            <a:fld id="{DECF21A4-E71B-4D3A-AF45-E989C23A7BB1}" type="datetimeFigureOut">
              <a:rPr lang="en-US" smtClean="0"/>
              <a:t>11/9/2021</a:t>
            </a:fld>
            <a:endParaRPr lang="en-US" dirty="0"/>
          </a:p>
        </p:txBody>
      </p:sp>
      <p:sp>
        <p:nvSpPr>
          <p:cNvPr id="5" name="Footer Placeholder 4">
            <a:extLst>
              <a:ext uri="{FF2B5EF4-FFF2-40B4-BE49-F238E27FC236}">
                <a16:creationId xmlns:a16="http://schemas.microsoft.com/office/drawing/2014/main" id="{B4F58000-F9D7-4A53-A6C5-E5E8154226B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0D22AAD-0D08-4F47-8D5A-EFE29017E8DD}"/>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4213046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6159-1280-4EE9-96D3-A56BD58266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BA27A78-1874-488A-B215-7D763D3381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4BB3D1-3138-4B69-BF5D-4B1A213451CA}"/>
              </a:ext>
            </a:extLst>
          </p:cNvPr>
          <p:cNvSpPr>
            <a:spLocks noGrp="1"/>
          </p:cNvSpPr>
          <p:nvPr>
            <p:ph type="dt" sz="half" idx="10"/>
          </p:nvPr>
        </p:nvSpPr>
        <p:spPr/>
        <p:txBody>
          <a:bodyPr/>
          <a:lstStyle/>
          <a:p>
            <a:fld id="{DECF21A4-E71B-4D3A-AF45-E989C23A7BB1}" type="datetimeFigureOut">
              <a:rPr lang="en-US" smtClean="0"/>
              <a:t>11/9/2021</a:t>
            </a:fld>
            <a:endParaRPr lang="en-US" dirty="0"/>
          </a:p>
        </p:txBody>
      </p:sp>
      <p:sp>
        <p:nvSpPr>
          <p:cNvPr id="5" name="Footer Placeholder 4">
            <a:extLst>
              <a:ext uri="{FF2B5EF4-FFF2-40B4-BE49-F238E27FC236}">
                <a16:creationId xmlns:a16="http://schemas.microsoft.com/office/drawing/2014/main" id="{0EFF90C5-31F4-4A22-AC00-3FB5ED291B2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1F787E-B946-4091-ABC6-F9DB06BBEE34}"/>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1089272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CAA11-CC97-44E5-AE4D-808FD741A0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3AB6CB-9460-4BCA-86C5-5F26357AB8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FAB0F6-401D-4BAF-A300-65AD684DF9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561BBA-B185-4B45-B152-3D320E15F550}"/>
              </a:ext>
            </a:extLst>
          </p:cNvPr>
          <p:cNvSpPr>
            <a:spLocks noGrp="1"/>
          </p:cNvSpPr>
          <p:nvPr>
            <p:ph type="dt" sz="half" idx="10"/>
          </p:nvPr>
        </p:nvSpPr>
        <p:spPr/>
        <p:txBody>
          <a:bodyPr/>
          <a:lstStyle/>
          <a:p>
            <a:fld id="{DECF21A4-E71B-4D3A-AF45-E989C23A7BB1}" type="datetimeFigureOut">
              <a:rPr lang="en-US" smtClean="0"/>
              <a:t>11/9/2021</a:t>
            </a:fld>
            <a:endParaRPr lang="en-US" dirty="0"/>
          </a:p>
        </p:txBody>
      </p:sp>
      <p:sp>
        <p:nvSpPr>
          <p:cNvPr id="6" name="Footer Placeholder 5">
            <a:extLst>
              <a:ext uri="{FF2B5EF4-FFF2-40B4-BE49-F238E27FC236}">
                <a16:creationId xmlns:a16="http://schemas.microsoft.com/office/drawing/2014/main" id="{D61CD760-96AC-4821-A56B-0B805F2FAD4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F750665-D5B5-4D0B-B2F0-CB6B027CDEC7}"/>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3138061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A47C3-C498-415A-A057-E19BCEB5F2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BF6677F-2712-4810-A3AA-56FA75386D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71B54A-6775-4978-8E19-32694C9B5E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DBA1303-B245-476D-BD02-A4E4A359F6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8E898F-5B79-46F1-89C1-F827997CC4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417A4D-2EC9-4294-BFF4-EAE22EE1099A}"/>
              </a:ext>
            </a:extLst>
          </p:cNvPr>
          <p:cNvSpPr>
            <a:spLocks noGrp="1"/>
          </p:cNvSpPr>
          <p:nvPr>
            <p:ph type="dt" sz="half" idx="10"/>
          </p:nvPr>
        </p:nvSpPr>
        <p:spPr/>
        <p:txBody>
          <a:bodyPr/>
          <a:lstStyle/>
          <a:p>
            <a:fld id="{DECF21A4-E71B-4D3A-AF45-E989C23A7BB1}" type="datetimeFigureOut">
              <a:rPr lang="en-US" smtClean="0"/>
              <a:t>11/9/2021</a:t>
            </a:fld>
            <a:endParaRPr lang="en-US" dirty="0"/>
          </a:p>
        </p:txBody>
      </p:sp>
      <p:sp>
        <p:nvSpPr>
          <p:cNvPr id="8" name="Footer Placeholder 7">
            <a:extLst>
              <a:ext uri="{FF2B5EF4-FFF2-40B4-BE49-F238E27FC236}">
                <a16:creationId xmlns:a16="http://schemas.microsoft.com/office/drawing/2014/main" id="{6150E317-3602-42A1-BB7F-0184072E8D5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0CE2C97-E26C-4A8B-93A0-B01E2C7F4522}"/>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2258698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F68FC-5755-447A-8D7F-9ADED3E994A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B50287-81AA-46CA-8CB3-53A7F8313741}"/>
              </a:ext>
            </a:extLst>
          </p:cNvPr>
          <p:cNvSpPr>
            <a:spLocks noGrp="1"/>
          </p:cNvSpPr>
          <p:nvPr>
            <p:ph type="dt" sz="half" idx="10"/>
          </p:nvPr>
        </p:nvSpPr>
        <p:spPr/>
        <p:txBody>
          <a:bodyPr/>
          <a:lstStyle/>
          <a:p>
            <a:fld id="{DECF21A4-E71B-4D3A-AF45-E989C23A7BB1}" type="datetimeFigureOut">
              <a:rPr lang="en-US" smtClean="0"/>
              <a:t>11/9/2021</a:t>
            </a:fld>
            <a:endParaRPr lang="en-US" dirty="0"/>
          </a:p>
        </p:txBody>
      </p:sp>
      <p:sp>
        <p:nvSpPr>
          <p:cNvPr id="4" name="Footer Placeholder 3">
            <a:extLst>
              <a:ext uri="{FF2B5EF4-FFF2-40B4-BE49-F238E27FC236}">
                <a16:creationId xmlns:a16="http://schemas.microsoft.com/office/drawing/2014/main" id="{2F1BA4AA-02C9-459E-9362-3DA60E3B597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B2A2C8F-DBB4-4235-A67E-FB4039D9AA24}"/>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4068395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6ACAA5-F8E7-46E9-8BA7-A510948B62CC}"/>
              </a:ext>
            </a:extLst>
          </p:cNvPr>
          <p:cNvSpPr>
            <a:spLocks noGrp="1"/>
          </p:cNvSpPr>
          <p:nvPr>
            <p:ph type="dt" sz="half" idx="10"/>
          </p:nvPr>
        </p:nvSpPr>
        <p:spPr/>
        <p:txBody>
          <a:bodyPr/>
          <a:lstStyle/>
          <a:p>
            <a:fld id="{DECF21A4-E71B-4D3A-AF45-E989C23A7BB1}" type="datetimeFigureOut">
              <a:rPr lang="en-US" smtClean="0"/>
              <a:t>11/9/2021</a:t>
            </a:fld>
            <a:endParaRPr lang="en-US" dirty="0"/>
          </a:p>
        </p:txBody>
      </p:sp>
      <p:sp>
        <p:nvSpPr>
          <p:cNvPr id="3" name="Footer Placeholder 2">
            <a:extLst>
              <a:ext uri="{FF2B5EF4-FFF2-40B4-BE49-F238E27FC236}">
                <a16:creationId xmlns:a16="http://schemas.microsoft.com/office/drawing/2014/main" id="{D1F2DEE8-5654-4DCA-A8D0-D883E52B6FB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0B179A5-4329-4057-9DEB-5B6E3AD1183F}"/>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621790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1DA80-336B-4DBB-91A1-6E3E4B3C20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40D456-F0A3-4789-A310-A23F01B2EC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8A8B05-7071-44D4-80F7-3E8191C9A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D8562E-E6F1-449B-909C-98426BA86B36}"/>
              </a:ext>
            </a:extLst>
          </p:cNvPr>
          <p:cNvSpPr>
            <a:spLocks noGrp="1"/>
          </p:cNvSpPr>
          <p:nvPr>
            <p:ph type="dt" sz="half" idx="10"/>
          </p:nvPr>
        </p:nvSpPr>
        <p:spPr/>
        <p:txBody>
          <a:bodyPr/>
          <a:lstStyle/>
          <a:p>
            <a:fld id="{DECF21A4-E71B-4D3A-AF45-E989C23A7BB1}" type="datetimeFigureOut">
              <a:rPr lang="en-US" smtClean="0"/>
              <a:t>11/9/2021</a:t>
            </a:fld>
            <a:endParaRPr lang="en-US" dirty="0"/>
          </a:p>
        </p:txBody>
      </p:sp>
      <p:sp>
        <p:nvSpPr>
          <p:cNvPr id="6" name="Footer Placeholder 5">
            <a:extLst>
              <a:ext uri="{FF2B5EF4-FFF2-40B4-BE49-F238E27FC236}">
                <a16:creationId xmlns:a16="http://schemas.microsoft.com/office/drawing/2014/main" id="{7EB47A9A-FB08-407B-A73A-0AC513F0FD5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BFF841F-796A-4FE6-B5E0-C8A4986793EE}"/>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108984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D474D-6779-4C23-BD3C-82F5DC3E3E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21096C-E430-49C7-A801-21C0BD95DC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024828F-334F-4A50-850D-10684F2452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3293F4-2B70-4BB5-A982-219E4133E251}"/>
              </a:ext>
            </a:extLst>
          </p:cNvPr>
          <p:cNvSpPr>
            <a:spLocks noGrp="1"/>
          </p:cNvSpPr>
          <p:nvPr>
            <p:ph type="dt" sz="half" idx="10"/>
          </p:nvPr>
        </p:nvSpPr>
        <p:spPr/>
        <p:txBody>
          <a:bodyPr/>
          <a:lstStyle/>
          <a:p>
            <a:fld id="{DECF21A4-E71B-4D3A-AF45-E989C23A7BB1}" type="datetimeFigureOut">
              <a:rPr lang="en-US" smtClean="0"/>
              <a:t>11/9/2021</a:t>
            </a:fld>
            <a:endParaRPr lang="en-US" dirty="0"/>
          </a:p>
        </p:txBody>
      </p:sp>
      <p:sp>
        <p:nvSpPr>
          <p:cNvPr id="6" name="Footer Placeholder 5">
            <a:extLst>
              <a:ext uri="{FF2B5EF4-FFF2-40B4-BE49-F238E27FC236}">
                <a16:creationId xmlns:a16="http://schemas.microsoft.com/office/drawing/2014/main" id="{C4F9A86F-B378-4759-B50E-2E0BFAE624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0A95BDC-FC58-4638-AA59-A3DA9931FD3D}"/>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1790833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47D73-EDDA-49A6-BA12-1CA980DA9B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89B82E-4CA1-47A5-B133-FBD4D8A839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8A267F-D142-4D04-9F03-6CB099E6FA32}"/>
              </a:ext>
            </a:extLst>
          </p:cNvPr>
          <p:cNvSpPr>
            <a:spLocks noGrp="1"/>
          </p:cNvSpPr>
          <p:nvPr>
            <p:ph type="dt" sz="half" idx="10"/>
          </p:nvPr>
        </p:nvSpPr>
        <p:spPr/>
        <p:txBody>
          <a:bodyPr/>
          <a:lstStyle/>
          <a:p>
            <a:fld id="{DECF21A4-E71B-4D3A-AF45-E989C23A7BB1}" type="datetimeFigureOut">
              <a:rPr lang="en-US" smtClean="0"/>
              <a:t>11/9/2021</a:t>
            </a:fld>
            <a:endParaRPr lang="en-US" dirty="0"/>
          </a:p>
        </p:txBody>
      </p:sp>
      <p:sp>
        <p:nvSpPr>
          <p:cNvPr id="5" name="Footer Placeholder 4">
            <a:extLst>
              <a:ext uri="{FF2B5EF4-FFF2-40B4-BE49-F238E27FC236}">
                <a16:creationId xmlns:a16="http://schemas.microsoft.com/office/drawing/2014/main" id="{705127CA-154D-4E90-B776-A2EE71F78D2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5F0BA5-F4EE-4282-B111-76B869BE267D}"/>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3067408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56E92A-52E0-4710-BDEF-0A15346854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A240E1-5EB0-47FD-AA37-BF945D136C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A14243-F1E4-487A-ABEC-30516A01DF2B}"/>
              </a:ext>
            </a:extLst>
          </p:cNvPr>
          <p:cNvSpPr>
            <a:spLocks noGrp="1"/>
          </p:cNvSpPr>
          <p:nvPr>
            <p:ph type="dt" sz="half" idx="10"/>
          </p:nvPr>
        </p:nvSpPr>
        <p:spPr/>
        <p:txBody>
          <a:bodyPr/>
          <a:lstStyle/>
          <a:p>
            <a:fld id="{DECF21A4-E71B-4D3A-AF45-E989C23A7BB1}" type="datetimeFigureOut">
              <a:rPr lang="en-US" smtClean="0"/>
              <a:t>11/9/2021</a:t>
            </a:fld>
            <a:endParaRPr lang="en-US" dirty="0"/>
          </a:p>
        </p:txBody>
      </p:sp>
      <p:sp>
        <p:nvSpPr>
          <p:cNvPr id="5" name="Footer Placeholder 4">
            <a:extLst>
              <a:ext uri="{FF2B5EF4-FFF2-40B4-BE49-F238E27FC236}">
                <a16:creationId xmlns:a16="http://schemas.microsoft.com/office/drawing/2014/main" id="{AC358244-98FD-472D-AB8C-075F71C10BF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998D5A-820D-4519-967F-33320971CBAB}"/>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14024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GB"/>
              <a:t>Edit Master text styles</a:t>
            </a:r>
          </a:p>
          <a:p>
            <a:pPr lvl="1"/>
            <a:r>
              <a:rPr lang="en-GB"/>
              <a:t>Second level</a:t>
            </a:r>
          </a:p>
          <a:p>
            <a:pPr lvl="2"/>
            <a:r>
              <a:rPr lang="en-GB"/>
              <a:t>Third level</a:t>
            </a:r>
          </a:p>
          <a:p>
            <a:pPr lvl="3"/>
            <a:r>
              <a:rPr lang="en-GB"/>
              <a:t>Quarter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extLst>
      <p:ext uri="{BB962C8B-B14F-4D97-AF65-F5344CB8AC3E}">
        <p14:creationId xmlns:p14="http://schemas.microsoft.com/office/powerpoint/2010/main" val="3072212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80BC3B-525F-4038-9330-0729879F91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9629186-93D7-46FA-AE02-36D9426043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BF1CEB-0530-4996-BAEF-2E6A04DAD6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CF21A4-E71B-4D3A-AF45-E989C23A7BB1}" type="datetimeFigureOut">
              <a:rPr lang="en-US" smtClean="0"/>
              <a:t>11/9/2021</a:t>
            </a:fld>
            <a:endParaRPr lang="en-US" dirty="0"/>
          </a:p>
        </p:txBody>
      </p:sp>
      <p:sp>
        <p:nvSpPr>
          <p:cNvPr id="5" name="Footer Placeholder 4">
            <a:extLst>
              <a:ext uri="{FF2B5EF4-FFF2-40B4-BE49-F238E27FC236}">
                <a16:creationId xmlns:a16="http://schemas.microsoft.com/office/drawing/2014/main" id="{C8DCFF3D-7353-4B4D-9E75-FA835E06E7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382C8D6-8B0B-4982-9EE4-AA823C69C3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AF1B4E-90EC-4A51-B6E5-B702C054ECB0}" type="slidenum">
              <a:rPr lang="en-US" smtClean="0"/>
              <a:t>‹#›</a:t>
            </a:fld>
            <a:endParaRPr lang="en-US" dirty="0"/>
          </a:p>
        </p:txBody>
      </p:sp>
    </p:spTree>
    <p:extLst>
      <p:ext uri="{BB962C8B-B14F-4D97-AF65-F5344CB8AC3E}">
        <p14:creationId xmlns:p14="http://schemas.microsoft.com/office/powerpoint/2010/main" val="40106040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sv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2.svg"/><Relationship Id="rId4" Type="http://schemas.openxmlformats.org/officeDocument/2006/relationships/image" Target="../media/image4.svg"/><Relationship Id="rId9"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16F9E488-0718-4E1E-9D12-26779F6062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5CA4BCD1-F813-4A68-8727-7A3DE67AC5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440" y="1049670"/>
            <a:ext cx="1128382" cy="847206"/>
            <a:chOff x="7393391" y="1075612"/>
            <a:chExt cx="1128382" cy="847206"/>
          </a:xfrm>
        </p:grpSpPr>
        <p:sp>
          <p:nvSpPr>
            <p:cNvPr id="51" name="Freeform 5">
              <a:extLst>
                <a:ext uri="{FF2B5EF4-FFF2-40B4-BE49-F238E27FC236}">
                  <a16:creationId xmlns:a16="http://schemas.microsoft.com/office/drawing/2014/main" id="{A152F29E-C625-4313-96BF-5675B357C0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93391" y="1327438"/>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52" name="Freeform 5">
              <a:extLst>
                <a:ext uri="{FF2B5EF4-FFF2-40B4-BE49-F238E27FC236}">
                  <a16:creationId xmlns:a16="http://schemas.microsoft.com/office/drawing/2014/main" id="{C2A5CB78-6497-4151-83B6-568BD27EC5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971281" y="1075612"/>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54" name="Freeform: Shape 53">
            <a:extLst>
              <a:ext uri="{FF2B5EF4-FFF2-40B4-BE49-F238E27FC236}">
                <a16:creationId xmlns:a16="http://schemas.microsoft.com/office/drawing/2014/main" id="{91AFB7FD-C0D0-4D48-B008-DEA973A726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90946" y="426510"/>
            <a:ext cx="1366757" cy="1232062"/>
          </a:xfrm>
          <a:custGeom>
            <a:avLst/>
            <a:gdLst>
              <a:gd name="connsiteX0" fmla="*/ 389939 w 1366757"/>
              <a:gd name="connsiteY0" fmla="*/ 0 h 1232062"/>
              <a:gd name="connsiteX1" fmla="*/ 978131 w 1366757"/>
              <a:gd name="connsiteY1" fmla="*/ 0 h 1232062"/>
              <a:gd name="connsiteX2" fmla="*/ 1062158 w 1366757"/>
              <a:gd name="connsiteY2" fmla="*/ 48072 h 1232062"/>
              <a:gd name="connsiteX3" fmla="*/ 1356254 w 1366757"/>
              <a:gd name="connsiteY3" fmla="*/ 566179 h 1232062"/>
              <a:gd name="connsiteX4" fmla="*/ 1356254 w 1366757"/>
              <a:gd name="connsiteY4" fmla="*/ 665884 h 1232062"/>
              <a:gd name="connsiteX5" fmla="*/ 1062158 w 1366757"/>
              <a:gd name="connsiteY5" fmla="*/ 1183990 h 1232062"/>
              <a:gd name="connsiteX6" fmla="*/ 978131 w 1366757"/>
              <a:gd name="connsiteY6" fmla="*/ 1232062 h 1232062"/>
              <a:gd name="connsiteX7" fmla="*/ 389939 w 1366757"/>
              <a:gd name="connsiteY7" fmla="*/ 1232062 h 1232062"/>
              <a:gd name="connsiteX8" fmla="*/ 305913 w 1366757"/>
              <a:gd name="connsiteY8" fmla="*/ 1183990 h 1232062"/>
              <a:gd name="connsiteX9" fmla="*/ 11817 w 1366757"/>
              <a:gd name="connsiteY9" fmla="*/ 665884 h 1232062"/>
              <a:gd name="connsiteX10" fmla="*/ 11817 w 1366757"/>
              <a:gd name="connsiteY10" fmla="*/ 566179 h 1232062"/>
              <a:gd name="connsiteX11" fmla="*/ 305913 w 1366757"/>
              <a:gd name="connsiteY11" fmla="*/ 48072 h 1232062"/>
              <a:gd name="connsiteX12" fmla="*/ 389939 w 1366757"/>
              <a:gd name="connsiteY12" fmla="*/ 0 h 1232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6757" h="1232062">
                <a:moveTo>
                  <a:pt x="389939" y="0"/>
                </a:moveTo>
                <a:cubicBezTo>
                  <a:pt x="978131" y="0"/>
                  <a:pt x="978131" y="0"/>
                  <a:pt x="978131" y="0"/>
                </a:cubicBezTo>
                <a:cubicBezTo>
                  <a:pt x="1007891" y="0"/>
                  <a:pt x="1046404" y="21366"/>
                  <a:pt x="1062158" y="48072"/>
                </a:cubicBezTo>
                <a:cubicBezTo>
                  <a:pt x="1356254" y="566179"/>
                  <a:pt x="1356254" y="566179"/>
                  <a:pt x="1356254" y="566179"/>
                </a:cubicBezTo>
                <a:cubicBezTo>
                  <a:pt x="1370259" y="594666"/>
                  <a:pt x="1370259" y="637396"/>
                  <a:pt x="1356254" y="665884"/>
                </a:cubicBezTo>
                <a:cubicBezTo>
                  <a:pt x="1062158" y="1183990"/>
                  <a:pt x="1062158" y="1183990"/>
                  <a:pt x="1062158" y="1183990"/>
                </a:cubicBezTo>
                <a:cubicBezTo>
                  <a:pt x="1046404" y="1210698"/>
                  <a:pt x="1007891" y="1232062"/>
                  <a:pt x="978131" y="1232062"/>
                </a:cubicBezTo>
                <a:lnTo>
                  <a:pt x="389939" y="1232062"/>
                </a:lnTo>
                <a:cubicBezTo>
                  <a:pt x="358429" y="1232062"/>
                  <a:pt x="319917" y="1210698"/>
                  <a:pt x="305913" y="1183990"/>
                </a:cubicBezTo>
                <a:cubicBezTo>
                  <a:pt x="11817" y="665884"/>
                  <a:pt x="11817" y="665884"/>
                  <a:pt x="11817" y="665884"/>
                </a:cubicBezTo>
                <a:cubicBezTo>
                  <a:pt x="-3939" y="637396"/>
                  <a:pt x="-3939" y="594666"/>
                  <a:pt x="11817" y="566179"/>
                </a:cubicBezTo>
                <a:cubicBezTo>
                  <a:pt x="305913" y="48072"/>
                  <a:pt x="305913" y="48072"/>
                  <a:pt x="305913" y="48072"/>
                </a:cubicBezTo>
                <a:cubicBezTo>
                  <a:pt x="319917" y="21366"/>
                  <a:pt x="358429" y="0"/>
                  <a:pt x="389939" y="0"/>
                </a:cubicBezTo>
                <a:close/>
              </a:path>
            </a:pathLst>
          </a:custGeom>
          <a:solidFill>
            <a:schemeClr val="bg1"/>
          </a:solidFill>
          <a:ln w="50800" cmpd="sng">
            <a:solidFill>
              <a:schemeClr val="tx1"/>
            </a:solid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pic>
        <p:nvPicPr>
          <p:cNvPr id="9" name="Graphic 8" descr="Open Book">
            <a:extLst>
              <a:ext uri="{FF2B5EF4-FFF2-40B4-BE49-F238E27FC236}">
                <a16:creationId xmlns:a16="http://schemas.microsoft.com/office/drawing/2014/main" id="{93E427C7-0218-4592-82DA-2431E4BF875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47010" y="622356"/>
            <a:ext cx="854627" cy="854627"/>
          </a:xfrm>
          <a:prstGeom prst="rect">
            <a:avLst/>
          </a:prstGeom>
        </p:spPr>
      </p:pic>
      <p:sp useBgFill="1">
        <p:nvSpPr>
          <p:cNvPr id="56" name="Freeform: Shape 55">
            <a:extLst>
              <a:ext uri="{FF2B5EF4-FFF2-40B4-BE49-F238E27FC236}">
                <a16:creationId xmlns:a16="http://schemas.microsoft.com/office/drawing/2014/main" id="{C06D11DA-88D8-46C1-A244-41C5A8A9E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30791" y="1799112"/>
            <a:ext cx="4808198" cy="4261906"/>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ln w="50800" cmpd="sng">
            <a:solidFill>
              <a:schemeClr val="tx1"/>
            </a:solid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pic>
        <p:nvPicPr>
          <p:cNvPr id="11" name="Graphic 10" descr="Books on Shelf">
            <a:extLst>
              <a:ext uri="{FF2B5EF4-FFF2-40B4-BE49-F238E27FC236}">
                <a16:creationId xmlns:a16="http://schemas.microsoft.com/office/drawing/2014/main" id="{18A239E6-97C0-4A74-8E7A-C9FD39A8C92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13478" y="2708512"/>
            <a:ext cx="2442825" cy="2442825"/>
          </a:xfrm>
          <a:prstGeom prst="rect">
            <a:avLst/>
          </a:prstGeom>
        </p:spPr>
      </p:pic>
      <p:sp>
        <p:nvSpPr>
          <p:cNvPr id="58" name="Freeform: Shape 57">
            <a:extLst>
              <a:ext uri="{FF2B5EF4-FFF2-40B4-BE49-F238E27FC236}">
                <a16:creationId xmlns:a16="http://schemas.microsoft.com/office/drawing/2014/main" id="{9ED24E9E-3415-42C3-B58A-42D618995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2560" y="1208098"/>
            <a:ext cx="2426310" cy="2187196"/>
          </a:xfrm>
          <a:custGeom>
            <a:avLst/>
            <a:gdLst>
              <a:gd name="connsiteX0" fmla="*/ 638327 w 2237370"/>
              <a:gd name="connsiteY0" fmla="*/ 0 h 2016876"/>
              <a:gd name="connsiteX1" fmla="*/ 1601193 w 2237370"/>
              <a:gd name="connsiteY1" fmla="*/ 0 h 2016876"/>
              <a:gd name="connsiteX2" fmla="*/ 1738744 w 2237370"/>
              <a:gd name="connsiteY2" fmla="*/ 78694 h 2016876"/>
              <a:gd name="connsiteX3" fmla="*/ 2220176 w 2237370"/>
              <a:gd name="connsiteY3" fmla="*/ 926830 h 2016876"/>
              <a:gd name="connsiteX4" fmla="*/ 2220176 w 2237370"/>
              <a:gd name="connsiteY4" fmla="*/ 1090047 h 2016876"/>
              <a:gd name="connsiteX5" fmla="*/ 1738744 w 2237370"/>
              <a:gd name="connsiteY5" fmla="*/ 1938183 h 2016876"/>
              <a:gd name="connsiteX6" fmla="*/ 1601193 w 2237370"/>
              <a:gd name="connsiteY6" fmla="*/ 2016876 h 2016876"/>
              <a:gd name="connsiteX7" fmla="*/ 638327 w 2237370"/>
              <a:gd name="connsiteY7" fmla="*/ 2016876 h 2016876"/>
              <a:gd name="connsiteX8" fmla="*/ 500776 w 2237370"/>
              <a:gd name="connsiteY8" fmla="*/ 1938183 h 2016876"/>
              <a:gd name="connsiteX9" fmla="*/ 19344 w 2237370"/>
              <a:gd name="connsiteY9" fmla="*/ 1090047 h 2016876"/>
              <a:gd name="connsiteX10" fmla="*/ 19344 w 2237370"/>
              <a:gd name="connsiteY10" fmla="*/ 926830 h 2016876"/>
              <a:gd name="connsiteX11" fmla="*/ 500776 w 2237370"/>
              <a:gd name="connsiteY11" fmla="*/ 78694 h 2016876"/>
              <a:gd name="connsiteX12" fmla="*/ 638327 w 2237370"/>
              <a:gd name="connsiteY12" fmla="*/ 0 h 201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37370" h="2016876">
                <a:moveTo>
                  <a:pt x="638327" y="0"/>
                </a:moveTo>
                <a:cubicBezTo>
                  <a:pt x="1601193" y="0"/>
                  <a:pt x="1601193" y="0"/>
                  <a:pt x="1601193" y="0"/>
                </a:cubicBezTo>
                <a:cubicBezTo>
                  <a:pt x="1649909" y="0"/>
                  <a:pt x="1712954" y="34975"/>
                  <a:pt x="1738744" y="78694"/>
                </a:cubicBezTo>
                <a:cubicBezTo>
                  <a:pt x="2220176" y="926830"/>
                  <a:pt x="2220176" y="926830"/>
                  <a:pt x="2220176" y="926830"/>
                </a:cubicBezTo>
                <a:cubicBezTo>
                  <a:pt x="2243102" y="973464"/>
                  <a:pt x="2243102" y="1043413"/>
                  <a:pt x="2220176" y="1090047"/>
                </a:cubicBezTo>
                <a:cubicBezTo>
                  <a:pt x="1738744" y="1938183"/>
                  <a:pt x="1738744" y="1938183"/>
                  <a:pt x="1738744" y="1938183"/>
                </a:cubicBezTo>
                <a:cubicBezTo>
                  <a:pt x="1712954" y="1981902"/>
                  <a:pt x="1649909" y="2016876"/>
                  <a:pt x="1601193" y="2016876"/>
                </a:cubicBezTo>
                <a:lnTo>
                  <a:pt x="638327" y="2016876"/>
                </a:lnTo>
                <a:cubicBezTo>
                  <a:pt x="586746" y="2016876"/>
                  <a:pt x="523702" y="1981902"/>
                  <a:pt x="500776" y="1938183"/>
                </a:cubicBezTo>
                <a:cubicBezTo>
                  <a:pt x="19344" y="1090047"/>
                  <a:pt x="19344" y="1090047"/>
                  <a:pt x="19344" y="1090047"/>
                </a:cubicBezTo>
                <a:cubicBezTo>
                  <a:pt x="-6448" y="1043413"/>
                  <a:pt x="-6448" y="973464"/>
                  <a:pt x="19344" y="926830"/>
                </a:cubicBezTo>
                <a:cubicBezTo>
                  <a:pt x="500776" y="78694"/>
                  <a:pt x="500776" y="78694"/>
                  <a:pt x="500776" y="78694"/>
                </a:cubicBezTo>
                <a:cubicBezTo>
                  <a:pt x="523702" y="34975"/>
                  <a:pt x="586746" y="0"/>
                  <a:pt x="638327" y="0"/>
                </a:cubicBezTo>
                <a:close/>
              </a:path>
            </a:pathLst>
          </a:custGeom>
          <a:solidFill>
            <a:schemeClr val="bg1"/>
          </a:solidFill>
          <a:ln w="50800" cmpd="sng">
            <a:solidFill>
              <a:schemeClr val="tx1"/>
            </a:solid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pic>
        <p:nvPicPr>
          <p:cNvPr id="7" name="Graphic 6" descr="Blackboard">
            <a:extLst>
              <a:ext uri="{FF2B5EF4-FFF2-40B4-BE49-F238E27FC236}">
                <a16:creationId xmlns:a16="http://schemas.microsoft.com/office/drawing/2014/main" id="{2696A1A4-8E43-47F6-A6DC-A9ADAB053D8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881161" y="1637142"/>
            <a:ext cx="1329108" cy="1329108"/>
          </a:xfrm>
          <a:prstGeom prst="rect">
            <a:avLst/>
          </a:prstGeom>
        </p:spPr>
      </p:pic>
      <p:sp>
        <p:nvSpPr>
          <p:cNvPr id="60" name="Freeform: Shape 59">
            <a:extLst>
              <a:ext uri="{FF2B5EF4-FFF2-40B4-BE49-F238E27FC236}">
                <a16:creationId xmlns:a16="http://schemas.microsoft.com/office/drawing/2014/main" id="{15882B67-4A02-4BCD-AD70-1D2B5F5EF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2185" y="4925651"/>
            <a:ext cx="1839293" cy="1658029"/>
          </a:xfrm>
          <a:custGeom>
            <a:avLst/>
            <a:gdLst>
              <a:gd name="connsiteX0" fmla="*/ 485386 w 1701304"/>
              <a:gd name="connsiteY0" fmla="*/ 0 h 1533639"/>
              <a:gd name="connsiteX1" fmla="*/ 1217552 w 1701304"/>
              <a:gd name="connsiteY1" fmla="*/ 0 h 1533639"/>
              <a:gd name="connsiteX2" fmla="*/ 1322147 w 1701304"/>
              <a:gd name="connsiteY2" fmla="*/ 59839 h 1533639"/>
              <a:gd name="connsiteX3" fmla="*/ 1688230 w 1701304"/>
              <a:gd name="connsiteY3" fmla="*/ 704765 h 1533639"/>
              <a:gd name="connsiteX4" fmla="*/ 1688230 w 1701304"/>
              <a:gd name="connsiteY4" fmla="*/ 828876 h 1533639"/>
              <a:gd name="connsiteX5" fmla="*/ 1322147 w 1701304"/>
              <a:gd name="connsiteY5" fmla="*/ 1473800 h 1533639"/>
              <a:gd name="connsiteX6" fmla="*/ 1217552 w 1701304"/>
              <a:gd name="connsiteY6" fmla="*/ 1533639 h 1533639"/>
              <a:gd name="connsiteX7" fmla="*/ 485386 w 1701304"/>
              <a:gd name="connsiteY7" fmla="*/ 1533639 h 1533639"/>
              <a:gd name="connsiteX8" fmla="*/ 380793 w 1701304"/>
              <a:gd name="connsiteY8" fmla="*/ 1473800 h 1533639"/>
              <a:gd name="connsiteX9" fmla="*/ 14709 w 1701304"/>
              <a:gd name="connsiteY9" fmla="*/ 828876 h 1533639"/>
              <a:gd name="connsiteX10" fmla="*/ 14709 w 1701304"/>
              <a:gd name="connsiteY10" fmla="*/ 704765 h 1533639"/>
              <a:gd name="connsiteX11" fmla="*/ 380793 w 1701304"/>
              <a:gd name="connsiteY11" fmla="*/ 59839 h 1533639"/>
              <a:gd name="connsiteX12" fmla="*/ 485386 w 1701304"/>
              <a:gd name="connsiteY12" fmla="*/ 0 h 1533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304" h="1533639">
                <a:moveTo>
                  <a:pt x="485386" y="0"/>
                </a:moveTo>
                <a:cubicBezTo>
                  <a:pt x="1217552" y="0"/>
                  <a:pt x="1217552" y="0"/>
                  <a:pt x="1217552" y="0"/>
                </a:cubicBezTo>
                <a:cubicBezTo>
                  <a:pt x="1254597" y="0"/>
                  <a:pt x="1302536" y="26596"/>
                  <a:pt x="1322147" y="59839"/>
                </a:cubicBezTo>
                <a:cubicBezTo>
                  <a:pt x="1688230" y="704765"/>
                  <a:pt x="1688230" y="704765"/>
                  <a:pt x="1688230" y="704765"/>
                </a:cubicBezTo>
                <a:cubicBezTo>
                  <a:pt x="1705663" y="740225"/>
                  <a:pt x="1705663" y="793415"/>
                  <a:pt x="1688230" y="828876"/>
                </a:cubicBezTo>
                <a:cubicBezTo>
                  <a:pt x="1322147" y="1473800"/>
                  <a:pt x="1322147" y="1473800"/>
                  <a:pt x="1322147" y="1473800"/>
                </a:cubicBezTo>
                <a:cubicBezTo>
                  <a:pt x="1302536" y="1507046"/>
                  <a:pt x="1254597" y="1533639"/>
                  <a:pt x="1217552" y="1533639"/>
                </a:cubicBezTo>
                <a:lnTo>
                  <a:pt x="485386" y="1533639"/>
                </a:lnTo>
                <a:cubicBezTo>
                  <a:pt x="446164" y="1533639"/>
                  <a:pt x="398225" y="1507046"/>
                  <a:pt x="380793" y="1473800"/>
                </a:cubicBezTo>
                <a:cubicBezTo>
                  <a:pt x="14709" y="828876"/>
                  <a:pt x="14709" y="828876"/>
                  <a:pt x="14709" y="828876"/>
                </a:cubicBezTo>
                <a:cubicBezTo>
                  <a:pt x="-4903" y="793415"/>
                  <a:pt x="-4903" y="740225"/>
                  <a:pt x="14709" y="704765"/>
                </a:cubicBezTo>
                <a:cubicBezTo>
                  <a:pt x="380793" y="59839"/>
                  <a:pt x="380793" y="59839"/>
                  <a:pt x="380793" y="59839"/>
                </a:cubicBezTo>
                <a:cubicBezTo>
                  <a:pt x="398225" y="26596"/>
                  <a:pt x="446164" y="0"/>
                  <a:pt x="485386" y="0"/>
                </a:cubicBezTo>
                <a:close/>
              </a:path>
            </a:pathLst>
          </a:custGeom>
          <a:solidFill>
            <a:schemeClr val="bg1"/>
          </a:solidFill>
          <a:ln w="50800" cmpd="sng">
            <a:solidFill>
              <a:schemeClr val="tx1"/>
            </a:solid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2" name="Title 1">
            <a:extLst>
              <a:ext uri="{FF2B5EF4-FFF2-40B4-BE49-F238E27FC236}">
                <a16:creationId xmlns:a16="http://schemas.microsoft.com/office/drawing/2014/main" id="{E561AC0E-7195-4ACF-AA0A-5E2923A987F7}"/>
              </a:ext>
            </a:extLst>
          </p:cNvPr>
          <p:cNvSpPr>
            <a:spLocks noGrp="1"/>
          </p:cNvSpPr>
          <p:nvPr>
            <p:ph type="ctrTitle"/>
          </p:nvPr>
        </p:nvSpPr>
        <p:spPr>
          <a:xfrm>
            <a:off x="1190440" y="2945523"/>
            <a:ext cx="4905560" cy="3066471"/>
          </a:xfrm>
        </p:spPr>
        <p:txBody>
          <a:bodyPr anchor="t">
            <a:normAutofit/>
          </a:bodyPr>
          <a:lstStyle/>
          <a:p>
            <a:pPr algn="l" rtl="0">
              <a:spcBef>
                <a:spcPts val="500"/>
              </a:spcBef>
              <a:spcAft>
                <a:spcPts val="0"/>
              </a:spcAft>
            </a:pPr>
            <a:r>
              <a:rPr lang="en-GB" sz="3400" b="1" i="0" u="none" strike="noStrike" dirty="0">
                <a:effectLst/>
                <a:latin typeface="Segoe UI" panose="020B0502040204020203" pitchFamily="34" charset="0"/>
                <a:cs typeface="Segoe UI" panose="020B0502040204020203" pitchFamily="34" charset="0"/>
              </a:rPr>
              <a:t>Immediate debriefer feedback – use of timing data and conversational diagrams</a:t>
            </a:r>
            <a:endParaRPr lang="en-US" sz="3400" dirty="0">
              <a:latin typeface="Segoe UI" panose="020B0502040204020203" pitchFamily="34" charset="0"/>
              <a:cs typeface="Segoe UI" panose="020B0502040204020203" pitchFamily="34" charset="0"/>
            </a:endParaRPr>
          </a:p>
        </p:txBody>
      </p:sp>
      <p:sp>
        <p:nvSpPr>
          <p:cNvPr id="3" name="Subtitle 2">
            <a:extLst>
              <a:ext uri="{FF2B5EF4-FFF2-40B4-BE49-F238E27FC236}">
                <a16:creationId xmlns:a16="http://schemas.microsoft.com/office/drawing/2014/main" id="{814253EE-4FA2-4843-BE27-C7D5B08FFB81}"/>
              </a:ext>
            </a:extLst>
          </p:cNvPr>
          <p:cNvSpPr>
            <a:spLocks noGrp="1"/>
          </p:cNvSpPr>
          <p:nvPr>
            <p:ph type="subTitle" idx="1"/>
          </p:nvPr>
        </p:nvSpPr>
        <p:spPr>
          <a:xfrm>
            <a:off x="1190441" y="2011679"/>
            <a:ext cx="4432438" cy="905897"/>
          </a:xfrm>
        </p:spPr>
        <p:txBody>
          <a:bodyPr anchor="b">
            <a:normAutofit/>
          </a:bodyPr>
          <a:lstStyle/>
          <a:p>
            <a:pPr algn="l" rtl="0">
              <a:spcBef>
                <a:spcPts val="500"/>
              </a:spcBef>
              <a:spcAft>
                <a:spcPts val="0"/>
              </a:spcAft>
            </a:pPr>
            <a:r>
              <a:rPr lang="en-GB" sz="1500" b="1" i="0" u="none" strike="noStrike" dirty="0">
                <a:effectLst/>
                <a:latin typeface="Segoe UI" panose="020B0502040204020203" pitchFamily="34" charset="0"/>
                <a:cs typeface="Segoe UI" panose="020B0502040204020203" pitchFamily="34" charset="0"/>
              </a:rPr>
              <a:t>Brief Abstract Presentation - ASC</a:t>
            </a:r>
            <a:endParaRPr lang="en-GB" sz="1500" b="0" dirty="0">
              <a:effectLst/>
              <a:latin typeface="Segoe UI" panose="020B0502040204020203" pitchFamily="34" charset="0"/>
              <a:cs typeface="Segoe UI" panose="020B0502040204020203" pitchFamily="34" charset="0"/>
            </a:endParaRPr>
          </a:p>
          <a:p>
            <a:pPr algn="l"/>
            <a:br>
              <a:rPr lang="en-GB" sz="1500" dirty="0"/>
            </a:br>
            <a:endParaRPr lang="en-US" sz="1500" dirty="0">
              <a:latin typeface="Franklin Gothic Book" panose="020B0503020102020204" pitchFamily="34" charset="0"/>
            </a:endParaRPr>
          </a:p>
        </p:txBody>
      </p:sp>
      <p:pic>
        <p:nvPicPr>
          <p:cNvPr id="5" name="Graphic 4" descr="Chat">
            <a:extLst>
              <a:ext uri="{FF2B5EF4-FFF2-40B4-BE49-F238E27FC236}">
                <a16:creationId xmlns:a16="http://schemas.microsoft.com/office/drawing/2014/main" id="{EB71843F-0A0B-4317-B205-4B0A0B97C0F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301554" y="5254388"/>
            <a:ext cx="1000554" cy="1000554"/>
          </a:xfrm>
          <a:prstGeom prst="rect">
            <a:avLst/>
          </a:prstGeom>
        </p:spPr>
      </p:pic>
    </p:spTree>
    <p:extLst>
      <p:ext uri="{BB962C8B-B14F-4D97-AF65-F5344CB8AC3E}">
        <p14:creationId xmlns:p14="http://schemas.microsoft.com/office/powerpoint/2010/main" val="32239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1916C-FDEF-3E4D-96B5-DDE116782753}"/>
              </a:ext>
            </a:extLst>
          </p:cNvPr>
          <p:cNvSpPr>
            <a:spLocks noGrp="1"/>
          </p:cNvSpPr>
          <p:nvPr>
            <p:ph type="ctrTitle"/>
          </p:nvPr>
        </p:nvSpPr>
        <p:spPr>
          <a:xfrm>
            <a:off x="3971110" y="4522156"/>
            <a:ext cx="8220890" cy="1363215"/>
          </a:xfrm>
        </p:spPr>
        <p:txBody>
          <a:bodyPr anchor="t">
            <a:normAutofit fontScale="90000"/>
          </a:bodyPr>
          <a:lstStyle/>
          <a:p>
            <a:pPr algn="l"/>
            <a:r>
              <a:rPr lang="en-AU" sz="4400" dirty="0">
                <a:latin typeface="Segoe UI" panose="020B0502040204020203" pitchFamily="34" charset="0"/>
                <a:cs typeface="Segoe UI" panose="020B0502040204020203" pitchFamily="34" charset="0"/>
              </a:rPr>
              <a:t>Slides:    </a:t>
            </a:r>
            <a:br>
              <a:rPr lang="en-AU" sz="4400" dirty="0">
                <a:latin typeface="Segoe UI" panose="020B0502040204020203" pitchFamily="34" charset="0"/>
                <a:cs typeface="Segoe UI" panose="020B0502040204020203" pitchFamily="34" charset="0"/>
              </a:rPr>
            </a:br>
            <a:r>
              <a:rPr lang="en-AU" sz="4400" dirty="0">
                <a:latin typeface="Segoe UI" panose="020B0502040204020203" pitchFamily="34" charset="0"/>
                <a:cs typeface="Segoe UI" panose="020B0502040204020203" pitchFamily="34" charset="0"/>
              </a:rPr>
              <a:t> www.emergencypedia.com/debrief </a:t>
            </a:r>
            <a:br>
              <a:rPr lang="en-AU" sz="4400" dirty="0">
                <a:latin typeface="Segoe UI" panose="020B0502040204020203" pitchFamily="34" charset="0"/>
                <a:cs typeface="Segoe UI" panose="020B0502040204020203" pitchFamily="34" charset="0"/>
              </a:rPr>
            </a:br>
            <a:br>
              <a:rPr lang="en-AU" sz="4400" dirty="0">
                <a:latin typeface="Segoe UI" panose="020B0502040204020203" pitchFamily="34" charset="0"/>
                <a:cs typeface="Segoe UI" panose="020B0502040204020203" pitchFamily="34" charset="0"/>
              </a:rPr>
            </a:br>
            <a:br>
              <a:rPr lang="en-AU" sz="4400" dirty="0">
                <a:latin typeface="Segoe UI" panose="020B0502040204020203" pitchFamily="34" charset="0"/>
                <a:cs typeface="Segoe UI" panose="020B0502040204020203" pitchFamily="34" charset="0"/>
              </a:rPr>
            </a:br>
            <a:br>
              <a:rPr lang="en-AU" sz="1200" dirty="0">
                <a:latin typeface="Segoe UI" panose="020B0502040204020203" pitchFamily="34" charset="0"/>
                <a:cs typeface="Segoe UI" panose="020B0502040204020203" pitchFamily="34" charset="0"/>
              </a:rPr>
            </a:br>
            <a:br>
              <a:rPr lang="en-AU" sz="1200" dirty="0">
                <a:latin typeface="Segoe UI" panose="020B0502040204020203" pitchFamily="34" charset="0"/>
                <a:cs typeface="Segoe UI" panose="020B0502040204020203" pitchFamily="34" charset="0"/>
              </a:rPr>
            </a:br>
            <a:endParaRPr lang="en-US" sz="1200" dirty="0">
              <a:latin typeface="Segoe UI" panose="020B0502040204020203" pitchFamily="34" charset="0"/>
              <a:cs typeface="Segoe UI" panose="020B0502040204020203" pitchFamily="34" charset="0"/>
            </a:endParaRPr>
          </a:p>
        </p:txBody>
      </p:sp>
      <p:sp>
        <p:nvSpPr>
          <p:cNvPr id="3" name="Subtitle 2">
            <a:extLst>
              <a:ext uri="{FF2B5EF4-FFF2-40B4-BE49-F238E27FC236}">
                <a16:creationId xmlns:a16="http://schemas.microsoft.com/office/drawing/2014/main" id="{406F5EAB-F02D-1D4C-836A-334469A4B780}"/>
              </a:ext>
            </a:extLst>
          </p:cNvPr>
          <p:cNvSpPr>
            <a:spLocks noGrp="1"/>
          </p:cNvSpPr>
          <p:nvPr>
            <p:ph type="subTitle" idx="1"/>
          </p:nvPr>
        </p:nvSpPr>
        <p:spPr>
          <a:xfrm>
            <a:off x="4654296" y="3945418"/>
            <a:ext cx="5609219" cy="576738"/>
          </a:xfrm>
        </p:spPr>
        <p:txBody>
          <a:bodyPr anchor="b">
            <a:normAutofit/>
          </a:bodyPr>
          <a:lstStyle/>
          <a:p>
            <a:pPr algn="l">
              <a:spcAft>
                <a:spcPts val="600"/>
              </a:spcAft>
            </a:pPr>
            <a:r>
              <a:rPr lang="en-AU" sz="2000" dirty="0">
                <a:latin typeface="Segoe UI" panose="020B0502040204020203" pitchFamily="34" charset="0"/>
                <a:cs typeface="Segoe UI" panose="020B0502040204020203" pitchFamily="34" charset="0"/>
              </a:rPr>
              <a:t>A/Prof Andrew Coggins – Westmead, NSW</a:t>
            </a:r>
          </a:p>
        </p:txBody>
      </p:sp>
      <p:sp>
        <p:nvSpPr>
          <p:cNvPr id="71" name="Freeform: Shape 70">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22218"/>
            <a:ext cx="3730752" cy="4735782"/>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Freeform: Shape 72">
            <a:extLst>
              <a:ext uri="{FF2B5EF4-FFF2-40B4-BE49-F238E27FC236}">
                <a16:creationId xmlns:a16="http://schemas.microsoft.com/office/drawing/2014/main" id="{EBA87361-6D30-46E4-834B-719CF5905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8332"/>
            <a:ext cx="3564638" cy="4569668"/>
          </a:xfrm>
          <a:custGeom>
            <a:avLst/>
            <a:gdLst>
              <a:gd name="connsiteX0" fmla="*/ 640080 w 3564638"/>
              <a:gd name="connsiteY0" fmla="*/ 0 h 4569668"/>
              <a:gd name="connsiteX1" fmla="*/ 3564638 w 3564638"/>
              <a:gd name="connsiteY1" fmla="*/ 2924558 h 4569668"/>
              <a:gd name="connsiteX2" fmla="*/ 3065170 w 3564638"/>
              <a:gd name="connsiteY2" fmla="*/ 4559707 h 4569668"/>
              <a:gd name="connsiteX3" fmla="*/ 3057720 w 3564638"/>
              <a:gd name="connsiteY3" fmla="*/ 4569668 h 4569668"/>
              <a:gd name="connsiteX4" fmla="*/ 0 w 3564638"/>
              <a:gd name="connsiteY4" fmla="*/ 4569668 h 4569668"/>
              <a:gd name="connsiteX5" fmla="*/ 0 w 3564638"/>
              <a:gd name="connsiteY5" fmla="*/ 72448 h 4569668"/>
              <a:gd name="connsiteX6" fmla="*/ 50679 w 3564638"/>
              <a:gd name="connsiteY6" fmla="*/ 59417 h 4569668"/>
              <a:gd name="connsiteX7" fmla="*/ 640080 w 3564638"/>
              <a:gd name="connsiteY7" fmla="*/ 0 h 456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Freeform: Shape 74">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1982" y="-4332"/>
            <a:ext cx="4242816" cy="2454158"/>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Freeform: Shape 76">
            <a:extLst>
              <a:ext uri="{FF2B5EF4-FFF2-40B4-BE49-F238E27FC236}">
                <a16:creationId xmlns:a16="http://schemas.microsoft.com/office/drawing/2014/main" id="{D89DB1C0-FEEC-4CB6-88B2-F9C5562E09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574" y="0"/>
            <a:ext cx="3913632" cy="2285234"/>
          </a:xfrm>
          <a:custGeom>
            <a:avLst/>
            <a:gdLst>
              <a:gd name="connsiteX0" fmla="*/ 29691 w 3913632"/>
              <a:gd name="connsiteY0" fmla="*/ 0 h 2285234"/>
              <a:gd name="connsiteX1" fmla="*/ 3883942 w 3913632"/>
              <a:gd name="connsiteY1" fmla="*/ 0 h 2285234"/>
              <a:gd name="connsiteX2" fmla="*/ 3903529 w 3913632"/>
              <a:gd name="connsiteY2" fmla="*/ 128345 h 2285234"/>
              <a:gd name="connsiteX3" fmla="*/ 3913632 w 3913632"/>
              <a:gd name="connsiteY3" fmla="*/ 328418 h 2285234"/>
              <a:gd name="connsiteX4" fmla="*/ 1956816 w 3913632"/>
              <a:gd name="connsiteY4" fmla="*/ 2285234 h 2285234"/>
              <a:gd name="connsiteX5" fmla="*/ 0 w 3913632"/>
              <a:gd name="connsiteY5" fmla="*/ 328418 h 2285234"/>
              <a:gd name="connsiteX6" fmla="*/ 10103 w 3913632"/>
              <a:gd name="connsiteY6" fmla="*/ 128345 h 22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D72F1A6A-449E-D04F-8871-A2404CFB690C}"/>
              </a:ext>
            </a:extLst>
          </p:cNvPr>
          <p:cNvPicPr>
            <a:picLocks noChangeAspect="1"/>
          </p:cNvPicPr>
          <p:nvPr/>
        </p:nvPicPr>
        <p:blipFill>
          <a:blip r:embed="rId3"/>
          <a:stretch>
            <a:fillRect/>
          </a:stretch>
        </p:blipFill>
        <p:spPr>
          <a:xfrm>
            <a:off x="2031815" y="534585"/>
            <a:ext cx="2343150" cy="896254"/>
          </a:xfrm>
          <a:prstGeom prst="rect">
            <a:avLst/>
          </a:prstGeom>
        </p:spPr>
      </p:pic>
      <p:sp>
        <p:nvSpPr>
          <p:cNvPr id="79" name="Oval 78">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117" y="615908"/>
            <a:ext cx="3182112" cy="318211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Oval 80">
            <a:extLst>
              <a:ext uri="{FF2B5EF4-FFF2-40B4-BE49-F238E27FC236}">
                <a16:creationId xmlns:a16="http://schemas.microsoft.com/office/drawing/2014/main" id="{08163D1C-ED91-4D5F-A33B-CF1256B27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7709" y="780500"/>
            <a:ext cx="2852928" cy="285292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SiLECT - WSLHD">
            <a:extLst>
              <a:ext uri="{FF2B5EF4-FFF2-40B4-BE49-F238E27FC236}">
                <a16:creationId xmlns:a16="http://schemas.microsoft.com/office/drawing/2014/main" id="{DE886D5F-A5DA-46C0-8BA5-8F347F0D9F1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980302" y="1844104"/>
            <a:ext cx="1827742" cy="7257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Qr code&#10;&#10;Description automatically generated">
            <a:extLst>
              <a:ext uri="{FF2B5EF4-FFF2-40B4-BE49-F238E27FC236}">
                <a16:creationId xmlns:a16="http://schemas.microsoft.com/office/drawing/2014/main" id="{87DA93CB-EB8C-4804-8B58-EF8836573A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632781"/>
            <a:ext cx="3117669" cy="3117669"/>
          </a:xfrm>
          <a:prstGeom prst="rect">
            <a:avLst/>
          </a:prstGeom>
        </p:spPr>
      </p:pic>
      <p:sp>
        <p:nvSpPr>
          <p:cNvPr id="83" name="Freeform: Shape 82">
            <a:extLst>
              <a:ext uri="{FF2B5EF4-FFF2-40B4-BE49-F238E27FC236}">
                <a16:creationId xmlns:a16="http://schemas.microsoft.com/office/drawing/2014/main" id="{31103AB2-C090-458F-B752-294F23AFA8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2568" y="-4331"/>
            <a:ext cx="3439432" cy="3785157"/>
          </a:xfrm>
          <a:custGeom>
            <a:avLst/>
            <a:gdLst>
              <a:gd name="connsiteX0" fmla="*/ 198262 w 3439432"/>
              <a:gd name="connsiteY0" fmla="*/ 0 h 3785157"/>
              <a:gd name="connsiteX1" fmla="*/ 3439432 w 3439432"/>
              <a:gd name="connsiteY1" fmla="*/ 0 h 3785157"/>
              <a:gd name="connsiteX2" fmla="*/ 3439432 w 3439432"/>
              <a:gd name="connsiteY2" fmla="*/ 3697836 h 3785157"/>
              <a:gd name="connsiteX3" fmla="*/ 3318024 w 3439432"/>
              <a:gd name="connsiteY3" fmla="*/ 3729054 h 3785157"/>
              <a:gd name="connsiteX4" fmla="*/ 2761488 w 3439432"/>
              <a:gd name="connsiteY4" fmla="*/ 3785157 h 3785157"/>
              <a:gd name="connsiteX5" fmla="*/ 0 w 3439432"/>
              <a:gd name="connsiteY5" fmla="*/ 1023669 h 3785157"/>
              <a:gd name="connsiteX6" fmla="*/ 124151 w 3439432"/>
              <a:gd name="connsiteY6" fmla="*/ 202487 h 3785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785157">
                <a:moveTo>
                  <a:pt x="198262" y="0"/>
                </a:moveTo>
                <a:lnTo>
                  <a:pt x="3439432" y="0"/>
                </a:lnTo>
                <a:lnTo>
                  <a:pt x="3439432" y="3697836"/>
                </a:lnTo>
                <a:lnTo>
                  <a:pt x="3318024" y="3729054"/>
                </a:lnTo>
                <a:cubicBezTo>
                  <a:pt x="3138258" y="3765839"/>
                  <a:pt x="2952129" y="3785157"/>
                  <a:pt x="2761488" y="3785157"/>
                </a:cubicBezTo>
                <a:cubicBezTo>
                  <a:pt x="1236360" y="3785157"/>
                  <a:pt x="0" y="2548797"/>
                  <a:pt x="0" y="1023669"/>
                </a:cubicBezTo>
                <a:cubicBezTo>
                  <a:pt x="0" y="737708"/>
                  <a:pt x="43466" y="461898"/>
                  <a:pt x="124151" y="20248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5" name="Freeform: Shape 84">
            <a:extLst>
              <a:ext uri="{FF2B5EF4-FFF2-40B4-BE49-F238E27FC236}">
                <a16:creationId xmlns:a16="http://schemas.microsoft.com/office/drawing/2014/main" id="{83D471F3-782A-4BA1-9CAB-FF5CDF0A75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8761" y="-4332"/>
            <a:ext cx="3273238" cy="3618965"/>
          </a:xfrm>
          <a:custGeom>
            <a:avLst/>
            <a:gdLst>
              <a:gd name="connsiteX0" fmla="*/ 210437 w 3273238"/>
              <a:gd name="connsiteY0" fmla="*/ 0 h 3618965"/>
              <a:gd name="connsiteX1" fmla="*/ 3273238 w 3273238"/>
              <a:gd name="connsiteY1" fmla="*/ 0 h 3618965"/>
              <a:gd name="connsiteX2" fmla="*/ 3273238 w 3273238"/>
              <a:gd name="connsiteY2" fmla="*/ 3526409 h 3618965"/>
              <a:gd name="connsiteX3" fmla="*/ 3118338 w 3273238"/>
              <a:gd name="connsiteY3" fmla="*/ 3566238 h 3618965"/>
              <a:gd name="connsiteX4" fmla="*/ 2595295 w 3273238"/>
              <a:gd name="connsiteY4" fmla="*/ 3618965 h 3618965"/>
              <a:gd name="connsiteX5" fmla="*/ 0 w 3273238"/>
              <a:gd name="connsiteY5" fmla="*/ 1023670 h 3618965"/>
              <a:gd name="connsiteX6" fmla="*/ 203951 w 3273238"/>
              <a:gd name="connsiteY6" fmla="*/ 13464 h 3618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3238" h="3618965">
                <a:moveTo>
                  <a:pt x="210437" y="0"/>
                </a:moveTo>
                <a:lnTo>
                  <a:pt x="3273238" y="0"/>
                </a:lnTo>
                <a:lnTo>
                  <a:pt x="3273238" y="3526409"/>
                </a:lnTo>
                <a:lnTo>
                  <a:pt x="3118338" y="3566238"/>
                </a:lnTo>
                <a:cubicBezTo>
                  <a:pt x="2949390" y="3600810"/>
                  <a:pt x="2774463" y="3618965"/>
                  <a:pt x="2595295" y="3618965"/>
                </a:cubicBezTo>
                <a:cubicBezTo>
                  <a:pt x="1161953" y="3618965"/>
                  <a:pt x="0" y="2457012"/>
                  <a:pt x="0" y="1023670"/>
                </a:cubicBezTo>
                <a:cubicBezTo>
                  <a:pt x="0" y="665335"/>
                  <a:pt x="72622" y="323961"/>
                  <a:pt x="203951" y="1346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4" descr="Westmead Emergency">
            <a:extLst>
              <a:ext uri="{FF2B5EF4-FFF2-40B4-BE49-F238E27FC236}">
                <a16:creationId xmlns:a16="http://schemas.microsoft.com/office/drawing/2014/main" id="{A022CE0B-EA96-4FFE-8398-6AA361C72153}"/>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725024" y="802002"/>
            <a:ext cx="2260711" cy="1312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6718153"/>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AB422-118A-6A45-9320-D40A350E7348}"/>
              </a:ext>
            </a:extLst>
          </p:cNvPr>
          <p:cNvSpPr>
            <a:spLocks noGrp="1"/>
          </p:cNvSpPr>
          <p:nvPr>
            <p:ph type="title"/>
          </p:nvPr>
        </p:nvSpPr>
        <p:spPr>
          <a:xfrm>
            <a:off x="648929" y="629266"/>
            <a:ext cx="3667039" cy="5506358"/>
          </a:xfrm>
        </p:spPr>
        <p:txBody>
          <a:bodyPr>
            <a:normAutofit/>
          </a:bodyPr>
          <a:lstStyle/>
          <a:p>
            <a:r>
              <a:rPr lang="en-AU" sz="4000"/>
              <a:t>Content and Objectives</a:t>
            </a:r>
            <a:endParaRPr lang="en-US" sz="4000"/>
          </a:p>
        </p:txBody>
      </p:sp>
      <p:sp>
        <p:nvSpPr>
          <p:cNvPr id="10" name="Rectangle 9">
            <a:extLst>
              <a:ext uri="{FF2B5EF4-FFF2-40B4-BE49-F238E27FC236}">
                <a16:creationId xmlns:a16="http://schemas.microsoft.com/office/drawing/2014/main" id="{577D1452-F0B7-431E-9A24-D3F7103D8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0">
            <a:extLst>
              <a:ext uri="{FF2B5EF4-FFF2-40B4-BE49-F238E27FC236}">
                <a16:creationId xmlns:a16="http://schemas.microsoft.com/office/drawing/2014/main" id="{A660F4F9-5DF5-4F15-BE6A-CD8648BB1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8267" y="559407"/>
            <a:ext cx="6594522"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6AC22FC2-2BDF-4B5B-B291-ABC736B4083E}"/>
              </a:ext>
            </a:extLst>
          </p:cNvPr>
          <p:cNvGraphicFramePr>
            <a:graphicFrameLocks noGrp="1"/>
          </p:cNvGraphicFramePr>
          <p:nvPr>
            <p:ph sz="quarter" idx="13"/>
            <p:extLst>
              <p:ext uri="{D42A27DB-BD31-4B8C-83A1-F6EECF244321}">
                <p14:modId xmlns:p14="http://schemas.microsoft.com/office/powerpoint/2010/main" val="3664189613"/>
              </p:ext>
            </p:extLst>
          </p:nvPr>
        </p:nvGraphicFramePr>
        <p:xfrm>
          <a:off x="5285232" y="722376"/>
          <a:ext cx="6263640" cy="54132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00010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BGRectangle">
            <a:extLst>
              <a:ext uri="{FF2B5EF4-FFF2-40B4-BE49-F238E27FC236}">
                <a16:creationId xmlns:a16="http://schemas.microsoft.com/office/drawing/2014/main" id="{F1611BA9-268A-49A6-84F8-FC91536686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20EB187-900F-4AF5-813B-101456D9F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ED8C6D4-E565-8D4F-BDDC-7905D415DC5E}"/>
              </a:ext>
            </a:extLst>
          </p:cNvPr>
          <p:cNvPicPr>
            <a:picLocks noChangeAspect="1"/>
          </p:cNvPicPr>
          <p:nvPr/>
        </p:nvPicPr>
        <p:blipFill rotWithShape="1">
          <a:blip r:embed="rId3">
            <a:alphaModFix amt="50000"/>
          </a:blip>
          <a:srcRect/>
          <a:stretch/>
        </p:blipFill>
        <p:spPr>
          <a:xfrm>
            <a:off x="20" y="1"/>
            <a:ext cx="12191980" cy="6857999"/>
          </a:xfrm>
          <a:prstGeom prst="rect">
            <a:avLst/>
          </a:prstGeom>
          <a:scene3d>
            <a:camera prst="orthographicFront"/>
            <a:lightRig rig="threePt" dir="t">
              <a:rot lat="0" lon="0" rev="2700000"/>
            </a:lightRig>
          </a:scene3d>
          <a:sp3d contourW="6350">
            <a:bevelT h="38100"/>
            <a:contourClr>
              <a:srgbClr val="C0C0C0"/>
            </a:contourClr>
          </a:sp3d>
        </p:spPr>
      </p:pic>
      <p:sp>
        <p:nvSpPr>
          <p:cNvPr id="4" name="Title 3">
            <a:extLst>
              <a:ext uri="{FF2B5EF4-FFF2-40B4-BE49-F238E27FC236}">
                <a16:creationId xmlns:a16="http://schemas.microsoft.com/office/drawing/2014/main" id="{CB655D5C-57C6-004C-A8B5-7A9354309C37}"/>
              </a:ext>
            </a:extLst>
          </p:cNvPr>
          <p:cNvSpPr>
            <a:spLocks noGrp="1"/>
          </p:cNvSpPr>
          <p:nvPr>
            <p:ph type="title"/>
          </p:nvPr>
        </p:nvSpPr>
        <p:spPr>
          <a:xfrm>
            <a:off x="4387349" y="1200152"/>
            <a:ext cx="6897171" cy="4457696"/>
          </a:xfrm>
        </p:spPr>
        <p:txBody>
          <a:bodyPr vert="horz" lIns="91440" tIns="45720" rIns="91440" bIns="45720" rtlCol="0" anchor="ctr">
            <a:normAutofit/>
          </a:bodyPr>
          <a:lstStyle/>
          <a:p>
            <a:r>
              <a:rPr lang="en-US" sz="2600" b="0" i="0" u="none" strike="noStrike" dirty="0">
                <a:solidFill>
                  <a:srgbClr val="FFFFFF"/>
                </a:solidFill>
                <a:effectLst/>
              </a:rPr>
              <a:t>Debriefing is an essential skill for simulation and clinical educators </a:t>
            </a:r>
            <a:br>
              <a:rPr lang="en-US" sz="2600" b="0" i="0" u="none" strike="noStrike" dirty="0">
                <a:solidFill>
                  <a:srgbClr val="FFFFFF"/>
                </a:solidFill>
                <a:effectLst/>
              </a:rPr>
            </a:br>
            <a:br>
              <a:rPr lang="en-US" sz="2600" b="0" i="0" u="none" strike="noStrike" dirty="0">
                <a:solidFill>
                  <a:srgbClr val="FFFFFF"/>
                </a:solidFill>
                <a:effectLst/>
              </a:rPr>
            </a:br>
            <a:r>
              <a:rPr lang="en-US" sz="2600" b="0" i="0" u="none" strike="noStrike" dirty="0">
                <a:solidFill>
                  <a:srgbClr val="FFFFFF"/>
                </a:solidFill>
                <a:effectLst/>
              </a:rPr>
              <a:t>Feedback (aimed at improving facilitation) is recognised as important in progressing to mastery. </a:t>
            </a:r>
            <a:br>
              <a:rPr lang="en-US" sz="2600" b="0" i="0" u="none" strike="noStrike" dirty="0">
                <a:solidFill>
                  <a:srgbClr val="FFFFFF"/>
                </a:solidFill>
                <a:effectLst/>
              </a:rPr>
            </a:br>
            <a:br>
              <a:rPr lang="en-US" sz="2600" b="0" i="0" u="none" strike="noStrike" dirty="0">
                <a:solidFill>
                  <a:srgbClr val="FFFFFF"/>
                </a:solidFill>
                <a:effectLst/>
              </a:rPr>
            </a:br>
            <a:r>
              <a:rPr lang="en-US" sz="2600" b="0" i="0" u="none" strike="noStrike" dirty="0">
                <a:solidFill>
                  <a:srgbClr val="FFFFFF"/>
                </a:solidFill>
                <a:effectLst/>
              </a:rPr>
              <a:t>Various tools, such as the Debriefing Assessment for Simulation in Healthcare (DASH) may help “assess” but they have some limitations</a:t>
            </a:r>
            <a:br>
              <a:rPr lang="en-US" sz="2600" b="0" i="0" u="none" strike="noStrike" dirty="0">
                <a:solidFill>
                  <a:srgbClr val="FFFFFF"/>
                </a:solidFill>
                <a:effectLst/>
              </a:rPr>
            </a:br>
            <a:br>
              <a:rPr lang="en-US" sz="2600" b="0" i="0" u="none" strike="noStrike" dirty="0">
                <a:solidFill>
                  <a:srgbClr val="FFFFFF"/>
                </a:solidFill>
                <a:effectLst/>
              </a:rPr>
            </a:br>
            <a:endParaRPr lang="en-US" sz="2600" dirty="0">
              <a:solidFill>
                <a:srgbClr val="FFFFFF"/>
              </a:solidFill>
            </a:endParaRPr>
          </a:p>
        </p:txBody>
      </p:sp>
      <p:sp>
        <p:nvSpPr>
          <p:cNvPr id="16" name="!!Line">
            <a:extLst>
              <a:ext uri="{FF2B5EF4-FFF2-40B4-BE49-F238E27FC236}">
                <a16:creationId xmlns:a16="http://schemas.microsoft.com/office/drawing/2014/main" id="{1825D5AF-D278-4D9A-A4F5-A1A1D3507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6" y="2286000"/>
            <a:ext cx="27432"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B97A4B3-8DAC-401B-8769-514B68682DE4}"/>
              </a:ext>
            </a:extLst>
          </p:cNvPr>
          <p:cNvSpPr txBox="1"/>
          <p:nvPr/>
        </p:nvSpPr>
        <p:spPr>
          <a:xfrm>
            <a:off x="134983" y="6188983"/>
            <a:ext cx="11922034" cy="523220"/>
          </a:xfrm>
          <a:prstGeom prst="rect">
            <a:avLst/>
          </a:prstGeom>
          <a:noFill/>
        </p:spPr>
        <p:txBody>
          <a:bodyPr wrap="square">
            <a:spAutoFit/>
          </a:bodyPr>
          <a:lstStyle/>
          <a:p>
            <a:r>
              <a:rPr lang="en-GB" sz="1400" b="0" i="0" u="none" strike="noStrike" dirty="0">
                <a:effectLst/>
                <a:latin typeface="Segoe UI" panose="020B0502040204020203" pitchFamily="34" charset="0"/>
                <a:cs typeface="Segoe UI" panose="020B0502040204020203" pitchFamily="34" charset="0"/>
              </a:rPr>
              <a:t>Ref </a:t>
            </a:r>
            <a:r>
              <a:rPr lang="en-GB" sz="1400" dirty="0">
                <a:latin typeface="Segoe UI" panose="020B0502040204020203" pitchFamily="34" charset="0"/>
                <a:cs typeface="Segoe UI" panose="020B0502040204020203" pitchFamily="34" charset="0"/>
              </a:rPr>
              <a:t>- </a:t>
            </a:r>
            <a:r>
              <a:rPr lang="en-GB" sz="1400" b="0" i="0" u="none" strike="noStrike" dirty="0">
                <a:effectLst/>
                <a:latin typeface="Segoe UI" panose="020B0502040204020203" pitchFamily="34" charset="0"/>
                <a:cs typeface="Segoe UI" panose="020B0502040204020203" pitchFamily="34" charset="0"/>
              </a:rPr>
              <a:t>Cheng A, Grant V, Dieckmann P, Arora S, Robinson T, </a:t>
            </a:r>
            <a:r>
              <a:rPr lang="en-GB" sz="1400" b="0" i="0" u="none" strike="noStrike" dirty="0" err="1">
                <a:effectLst/>
                <a:latin typeface="Segoe UI" panose="020B0502040204020203" pitchFamily="34" charset="0"/>
                <a:cs typeface="Segoe UI" panose="020B0502040204020203" pitchFamily="34" charset="0"/>
              </a:rPr>
              <a:t>Eppich</a:t>
            </a:r>
            <a:r>
              <a:rPr lang="en-GB" sz="1400" b="0" i="0" u="none" strike="noStrike" dirty="0">
                <a:effectLst/>
                <a:latin typeface="Segoe UI" panose="020B0502040204020203" pitchFamily="34" charset="0"/>
                <a:cs typeface="Segoe UI" panose="020B0502040204020203" pitchFamily="34" charset="0"/>
              </a:rPr>
              <a:t> W. Faculty Development for Simulation Programs: Five Issues for the Future of Debriefing Training. Simul </a:t>
            </a:r>
            <a:r>
              <a:rPr lang="en-GB" sz="1400" b="0" i="0" u="none" strike="noStrike" dirty="0" err="1">
                <a:effectLst/>
                <a:latin typeface="Segoe UI" panose="020B0502040204020203" pitchFamily="34" charset="0"/>
                <a:cs typeface="Segoe UI" panose="020B0502040204020203" pitchFamily="34" charset="0"/>
              </a:rPr>
              <a:t>Healthc</a:t>
            </a:r>
            <a:r>
              <a:rPr lang="en-GB" sz="1400" b="0" i="0" u="none" strike="noStrike" dirty="0">
                <a:effectLst/>
                <a:latin typeface="Segoe UI" panose="020B0502040204020203" pitchFamily="34" charset="0"/>
                <a:cs typeface="Segoe UI" panose="020B0502040204020203" pitchFamily="34" charset="0"/>
              </a:rPr>
              <a:t>. 2015 Aug;10(4):217-22</a:t>
            </a:r>
            <a:endParaRPr lang="en-AU" sz="14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8435648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16390" name="Picture 6" descr="Sage on the Stage or Guide on the Side? The Changing Role of Teachers with  the Rise of Personalized Learning">
            <a:extLst>
              <a:ext uri="{FF2B5EF4-FFF2-40B4-BE49-F238E27FC236}">
                <a16:creationId xmlns:a16="http://schemas.microsoft.com/office/drawing/2014/main" id="{208B20FE-B1B1-4ECB-99E6-854E91F1CA1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17261" y="320040"/>
            <a:ext cx="9954430" cy="4305291"/>
          </a:xfrm>
          <a:prstGeom prst="rect">
            <a:avLst/>
          </a:prstGeom>
          <a:noFill/>
          <a:extLst>
            <a:ext uri="{909E8E84-426E-40DD-AFC4-6F175D3DCCD1}">
              <a14:hiddenFill xmlns:a14="http://schemas.microsoft.com/office/drawing/2010/main">
                <a:solidFill>
                  <a:srgbClr val="FFFFFF"/>
                </a:solidFill>
              </a14:hiddenFill>
            </a:ext>
          </a:extLst>
        </p:spPr>
      </p:pic>
      <p:sp>
        <p:nvSpPr>
          <p:cNvPr id="193" name="Rectangle 192">
            <a:extLst>
              <a:ext uri="{FF2B5EF4-FFF2-40B4-BE49-F238E27FC236}">
                <a16:creationId xmlns:a16="http://schemas.microsoft.com/office/drawing/2014/main" id="{FA3CD3A3-D3C1-4567-BEC0-3A50E9A3A6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4782312"/>
            <a:ext cx="11548872"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98F6D58-1A39-41ED-99F7-0CE9F03BD344}"/>
              </a:ext>
            </a:extLst>
          </p:cNvPr>
          <p:cNvSpPr>
            <a:spLocks noGrp="1"/>
          </p:cNvSpPr>
          <p:nvPr>
            <p:ph type="title"/>
          </p:nvPr>
        </p:nvSpPr>
        <p:spPr>
          <a:xfrm>
            <a:off x="841248" y="5010912"/>
            <a:ext cx="2889504" cy="1344168"/>
          </a:xfrm>
        </p:spPr>
        <p:txBody>
          <a:bodyPr anchor="ctr">
            <a:normAutofit/>
          </a:bodyPr>
          <a:lstStyle/>
          <a:p>
            <a:r>
              <a:rPr lang="en-US" sz="2600">
                <a:solidFill>
                  <a:schemeClr val="bg1"/>
                </a:solidFill>
                <a:latin typeface="Franklin Gothic Book" panose="020B0503020102020204" pitchFamily="34" charset="0"/>
                <a:cs typeface="Segoe UI" panose="020B0502040204020203" pitchFamily="34" charset="0"/>
              </a:rPr>
              <a:t>What </a:t>
            </a:r>
            <a:br>
              <a:rPr lang="en-US" sz="2600">
                <a:solidFill>
                  <a:schemeClr val="bg1"/>
                </a:solidFill>
                <a:latin typeface="Franklin Gothic Book" panose="020B0503020102020204" pitchFamily="34" charset="0"/>
                <a:cs typeface="Segoe UI" panose="020B0502040204020203" pitchFamily="34" charset="0"/>
              </a:rPr>
            </a:br>
            <a:r>
              <a:rPr lang="en-US" sz="2600">
                <a:solidFill>
                  <a:schemeClr val="bg1"/>
                </a:solidFill>
                <a:latin typeface="Franklin Gothic Book" panose="020B0503020102020204" pitchFamily="34" charset="0"/>
                <a:cs typeface="Segoe UI" panose="020B0502040204020203" pitchFamily="34" charset="0"/>
              </a:rPr>
              <a:t>debriefing is…</a:t>
            </a:r>
          </a:p>
        </p:txBody>
      </p:sp>
      <p:cxnSp>
        <p:nvCxnSpPr>
          <p:cNvPr id="194" name="Straight Connector 193">
            <a:extLst>
              <a:ext uri="{FF2B5EF4-FFF2-40B4-BE49-F238E27FC236}">
                <a16:creationId xmlns:a16="http://schemas.microsoft.com/office/drawing/2014/main" id="{B56D13EF-D431-4D0F-BFFC-1B5A686FF9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059936"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BF933A4-33C5-4102-BBB0-9B15EFF2F292}"/>
              </a:ext>
            </a:extLst>
          </p:cNvPr>
          <p:cNvSpPr>
            <a:spLocks noGrp="1"/>
          </p:cNvSpPr>
          <p:nvPr>
            <p:ph idx="1"/>
          </p:nvPr>
        </p:nvSpPr>
        <p:spPr>
          <a:xfrm>
            <a:off x="4379976" y="5010912"/>
            <a:ext cx="6976872" cy="1344168"/>
          </a:xfrm>
        </p:spPr>
        <p:txBody>
          <a:bodyPr vert="horz" lIns="91440" tIns="45720" rIns="91440" bIns="45720" rtlCol="0" anchor="ctr">
            <a:normAutofit/>
          </a:bodyPr>
          <a:lstStyle/>
          <a:p>
            <a:r>
              <a:rPr lang="en-GB" sz="1700">
                <a:solidFill>
                  <a:schemeClr val="bg1"/>
                </a:solidFill>
                <a:latin typeface="Segoe UI" panose="020B0502040204020203" pitchFamily="34" charset="0"/>
                <a:cs typeface="Segoe UI" panose="020B0502040204020203" pitchFamily="34" charset="0"/>
              </a:rPr>
              <a:t>Multiple Definitions – “guide” “facilitation”</a:t>
            </a:r>
          </a:p>
          <a:p>
            <a:r>
              <a:rPr lang="en-GB" sz="1700">
                <a:solidFill>
                  <a:schemeClr val="bg1"/>
                </a:solidFill>
                <a:latin typeface="Segoe UI" panose="020B0502040204020203" pitchFamily="34" charset="0"/>
                <a:cs typeface="Segoe UI" panose="020B0502040204020203" pitchFamily="34" charset="0"/>
              </a:rPr>
              <a:t>“SIC - A social practice’ during which people interact with each other…reflecting on the common experience they made during a scenario.” – Medical Teacher 2009</a:t>
            </a:r>
            <a:endParaRPr lang="en-US" sz="170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775662183"/>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Training with people icon on white Royalty Free Vector Image">
            <a:extLst>
              <a:ext uri="{FF2B5EF4-FFF2-40B4-BE49-F238E27FC236}">
                <a16:creationId xmlns:a16="http://schemas.microsoft.com/office/drawing/2014/main" id="{97B691B8-A32F-4723-8177-4AC3206472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487" b="24063"/>
          <a:stretch/>
        </p:blipFill>
        <p:spPr bwMode="auto">
          <a:xfrm>
            <a:off x="0" y="993955"/>
            <a:ext cx="6632170" cy="4544696"/>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67,451 BEST Group Discussion Icon IMAGES, STOCK PHOTOS &amp;amp; VECTORS | Adobe  Stock">
            <a:extLst>
              <a:ext uri="{FF2B5EF4-FFF2-40B4-BE49-F238E27FC236}">
                <a16:creationId xmlns:a16="http://schemas.microsoft.com/office/drawing/2014/main" id="{BA546CB9-8499-49D8-8071-0A4C138F0CF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531427" y="509157"/>
            <a:ext cx="5199017" cy="5199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055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nnual Lectures - STEPS Centre">
            <a:extLst>
              <a:ext uri="{FF2B5EF4-FFF2-40B4-BE49-F238E27FC236}">
                <a16:creationId xmlns:a16="http://schemas.microsoft.com/office/drawing/2014/main" id="{13C0165C-017E-4F20-A16B-AED2DF5883F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862" y="0"/>
            <a:ext cx="12235776" cy="6858000"/>
          </a:xfrm>
          <a:prstGeom prst="rect">
            <a:avLst/>
          </a:prstGeom>
          <a:noFill/>
          <a:effectLst>
            <a:outerShdw blurRad="406400" dist="317500" dir="5400000" sx="89000" sy="89000" rotWithShape="0">
              <a:prstClr val="black">
                <a:alpha val="15000"/>
              </a:prstClr>
            </a:outerShdw>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98F6D58-1A39-41ED-99F7-0CE9F03BD344}"/>
              </a:ext>
            </a:extLst>
          </p:cNvPr>
          <p:cNvSpPr>
            <a:spLocks noGrp="1"/>
          </p:cNvSpPr>
          <p:nvPr>
            <p:ph type="title"/>
          </p:nvPr>
        </p:nvSpPr>
        <p:spPr>
          <a:xfrm>
            <a:off x="4022595" y="1161184"/>
            <a:ext cx="9623404" cy="1257202"/>
          </a:xfrm>
        </p:spPr>
        <p:txBody>
          <a:bodyPr vert="horz" lIns="91440" tIns="45720" rIns="91440" bIns="45720" rtlCol="0" anchor="b">
            <a:normAutofit fontScale="90000"/>
          </a:bodyPr>
          <a:lstStyle/>
          <a:p>
            <a:r>
              <a:rPr lang="en-US" sz="6600" dirty="0">
                <a:solidFill>
                  <a:schemeClr val="bg1">
                    <a:lumMod val="95000"/>
                  </a:schemeClr>
                </a:solidFill>
              </a:rPr>
              <a:t>What debriefing is not intended to be…</a:t>
            </a:r>
          </a:p>
        </p:txBody>
      </p:sp>
    </p:spTree>
    <p:extLst>
      <p:ext uri="{BB962C8B-B14F-4D97-AF65-F5344CB8AC3E}">
        <p14:creationId xmlns:p14="http://schemas.microsoft.com/office/powerpoint/2010/main" val="3205220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6D58-1A39-41ED-99F7-0CE9F03BD344}"/>
              </a:ext>
            </a:extLst>
          </p:cNvPr>
          <p:cNvSpPr>
            <a:spLocks noGrp="1"/>
          </p:cNvSpPr>
          <p:nvPr>
            <p:ph type="title"/>
          </p:nvPr>
        </p:nvSpPr>
        <p:spPr>
          <a:xfrm>
            <a:off x="2257212" y="1663338"/>
            <a:ext cx="9203641" cy="2500646"/>
          </a:xfrm>
        </p:spPr>
        <p:txBody>
          <a:bodyPr anchor="ctr">
            <a:normAutofit/>
          </a:bodyPr>
          <a:lstStyle/>
          <a:p>
            <a:r>
              <a:rPr lang="en-US" sz="5400" dirty="0">
                <a:latin typeface="Franklin Gothic Book" panose="020B0503020102020204" pitchFamily="34" charset="0"/>
                <a:cs typeface="Segoe UI" panose="020B0502040204020203" pitchFamily="34" charset="0"/>
              </a:rPr>
              <a:t>Examples of Existing assessment “</a:t>
            </a:r>
            <a:r>
              <a:rPr lang="en-US" sz="5400" i="1" dirty="0">
                <a:latin typeface="Franklin Gothic Book" panose="020B0503020102020204" pitchFamily="34" charset="0"/>
                <a:cs typeface="Segoe UI" panose="020B0502040204020203" pitchFamily="34" charset="0"/>
              </a:rPr>
              <a:t>tools</a:t>
            </a:r>
            <a:r>
              <a:rPr lang="en-US" sz="5400" dirty="0">
                <a:latin typeface="Franklin Gothic Book" panose="020B0503020102020204" pitchFamily="34" charset="0"/>
                <a:cs typeface="Segoe UI" panose="020B0502040204020203" pitchFamily="34" charset="0"/>
              </a:rPr>
              <a:t>” available</a:t>
            </a:r>
          </a:p>
        </p:txBody>
      </p:sp>
      <p:sp>
        <p:nvSpPr>
          <p:cNvPr id="3" name="Content Placeholder 2">
            <a:extLst>
              <a:ext uri="{FF2B5EF4-FFF2-40B4-BE49-F238E27FC236}">
                <a16:creationId xmlns:a16="http://schemas.microsoft.com/office/drawing/2014/main" id="{3BF933A4-33C5-4102-BBB0-9B15EFF2F292}"/>
              </a:ext>
            </a:extLst>
          </p:cNvPr>
          <p:cNvSpPr>
            <a:spLocks noGrp="1"/>
          </p:cNvSpPr>
          <p:nvPr>
            <p:ph idx="1"/>
          </p:nvPr>
        </p:nvSpPr>
        <p:spPr>
          <a:xfrm>
            <a:off x="3215157" y="3819762"/>
            <a:ext cx="5406902" cy="1688746"/>
          </a:xfrm>
        </p:spPr>
        <p:txBody>
          <a:bodyPr vert="horz" lIns="91440" tIns="45720" rIns="91440" bIns="45720" rtlCol="0" anchor="t">
            <a:normAutofit/>
          </a:bodyPr>
          <a:lstStyle/>
          <a:p>
            <a:pPr marL="0" indent="0">
              <a:buNone/>
            </a:pPr>
            <a:r>
              <a:rPr lang="en-US" sz="2000" i="1" dirty="0">
                <a:latin typeface="Segoe UI" panose="020B0502040204020203" pitchFamily="34" charset="0"/>
                <a:cs typeface="Segoe UI" panose="020B0502040204020203" pitchFamily="34" charset="0"/>
              </a:rPr>
              <a:t>- DASH (1), SHORT (2), OSAD (3)</a:t>
            </a:r>
          </a:p>
          <a:p>
            <a:endParaRPr lang="en-US" sz="2000" dirty="0">
              <a:latin typeface="Franklin Gothic Book" panose="020B0503020102020204" pitchFamily="34" charset="0"/>
            </a:endParaRPr>
          </a:p>
        </p:txBody>
      </p:sp>
      <p:pic>
        <p:nvPicPr>
          <p:cNvPr id="4" name="Graphic 3" descr="Chat">
            <a:extLst>
              <a:ext uri="{FF2B5EF4-FFF2-40B4-BE49-F238E27FC236}">
                <a16:creationId xmlns:a16="http://schemas.microsoft.com/office/drawing/2014/main" id="{AEE98CC8-0F49-4433-9FD0-35E20C04B5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8200" y="2880360"/>
            <a:ext cx="1097280" cy="1097280"/>
          </a:xfrm>
          <a:prstGeom prst="rect">
            <a:avLst/>
          </a:prstGeom>
        </p:spPr>
      </p:pic>
      <p:sp>
        <p:nvSpPr>
          <p:cNvPr id="7" name="TextBox 6">
            <a:extLst>
              <a:ext uri="{FF2B5EF4-FFF2-40B4-BE49-F238E27FC236}">
                <a16:creationId xmlns:a16="http://schemas.microsoft.com/office/drawing/2014/main" id="{CBF7FDBA-611C-4615-8826-1EF43FF0851A}"/>
              </a:ext>
            </a:extLst>
          </p:cNvPr>
          <p:cNvSpPr txBox="1"/>
          <p:nvPr/>
        </p:nvSpPr>
        <p:spPr>
          <a:xfrm>
            <a:off x="161108" y="5396311"/>
            <a:ext cx="11869783" cy="1384995"/>
          </a:xfrm>
          <a:prstGeom prst="rect">
            <a:avLst/>
          </a:prstGeom>
          <a:noFill/>
        </p:spPr>
        <p:txBody>
          <a:bodyPr wrap="square">
            <a:spAutoFit/>
          </a:bodyPr>
          <a:lstStyle/>
          <a:p>
            <a:pPr rtl="0" fontAlgn="base">
              <a:spcBef>
                <a:spcPts val="0"/>
              </a:spcBef>
              <a:spcAft>
                <a:spcPts val="0"/>
              </a:spcAft>
            </a:pPr>
            <a:r>
              <a:rPr lang="en-AU" sz="1200" b="0" i="0" u="none" strike="noStrike" dirty="0">
                <a:solidFill>
                  <a:srgbClr val="000000"/>
                </a:solidFill>
                <a:effectLst/>
                <a:latin typeface="Segoe UI" panose="020B0502040204020203" pitchFamily="34" charset="0"/>
                <a:cs typeface="Segoe UI" panose="020B0502040204020203" pitchFamily="34" charset="0"/>
              </a:rPr>
              <a:t>References - </a:t>
            </a:r>
          </a:p>
          <a:p>
            <a:pPr rtl="0" fontAlgn="base">
              <a:spcBef>
                <a:spcPts val="0"/>
              </a:spcBef>
              <a:spcAft>
                <a:spcPts val="0"/>
              </a:spcAft>
              <a:buFont typeface="+mj-lt"/>
              <a:buAutoNum type="arabicPeriod"/>
            </a:pPr>
            <a:r>
              <a:rPr lang="en-AU" sz="1200" b="0" i="0" u="none" strike="noStrike" dirty="0">
                <a:solidFill>
                  <a:srgbClr val="000000"/>
                </a:solidFill>
                <a:effectLst/>
                <a:latin typeface="Segoe UI" panose="020B0502040204020203" pitchFamily="34" charset="0"/>
                <a:cs typeface="Segoe UI" panose="020B0502040204020203" pitchFamily="34" charset="0"/>
              </a:rPr>
              <a:t> Brett-</a:t>
            </a:r>
            <a:r>
              <a:rPr lang="en-AU" sz="1200" b="0" i="0" u="none" strike="noStrike" dirty="0" err="1">
                <a:solidFill>
                  <a:srgbClr val="000000"/>
                </a:solidFill>
                <a:effectLst/>
                <a:latin typeface="Segoe UI" panose="020B0502040204020203" pitchFamily="34" charset="0"/>
                <a:cs typeface="Segoe UI" panose="020B0502040204020203" pitchFamily="34" charset="0"/>
              </a:rPr>
              <a:t>Fleegler</a:t>
            </a:r>
            <a:r>
              <a:rPr lang="en-AU" sz="1200" b="0" i="0" u="none" strike="noStrike" dirty="0">
                <a:solidFill>
                  <a:srgbClr val="000000"/>
                </a:solidFill>
                <a:effectLst/>
                <a:latin typeface="Segoe UI" panose="020B0502040204020203" pitchFamily="34" charset="0"/>
                <a:cs typeface="Segoe UI" panose="020B0502040204020203" pitchFamily="34" charset="0"/>
              </a:rPr>
              <a:t> M, Rudolph J, </a:t>
            </a:r>
            <a:r>
              <a:rPr lang="en-AU" sz="1200" b="0" i="0" u="none" strike="noStrike" dirty="0" err="1">
                <a:solidFill>
                  <a:srgbClr val="000000"/>
                </a:solidFill>
                <a:effectLst/>
                <a:latin typeface="Segoe UI" panose="020B0502040204020203" pitchFamily="34" charset="0"/>
                <a:cs typeface="Segoe UI" panose="020B0502040204020203" pitchFamily="34" charset="0"/>
              </a:rPr>
              <a:t>Eppich</a:t>
            </a:r>
            <a:r>
              <a:rPr lang="en-AU" sz="1200" b="0" i="0" u="none" strike="noStrike" dirty="0">
                <a:solidFill>
                  <a:srgbClr val="000000"/>
                </a:solidFill>
                <a:effectLst/>
                <a:latin typeface="Segoe UI" panose="020B0502040204020203" pitchFamily="34" charset="0"/>
                <a:cs typeface="Segoe UI" panose="020B0502040204020203" pitchFamily="34" charset="0"/>
              </a:rPr>
              <a:t> W, </a:t>
            </a:r>
            <a:r>
              <a:rPr lang="en-AU" sz="1200" b="0" i="0" u="none" strike="noStrike" dirty="0" err="1">
                <a:solidFill>
                  <a:srgbClr val="000000"/>
                </a:solidFill>
                <a:effectLst/>
                <a:latin typeface="Segoe UI" panose="020B0502040204020203" pitchFamily="34" charset="0"/>
                <a:cs typeface="Segoe UI" panose="020B0502040204020203" pitchFamily="34" charset="0"/>
              </a:rPr>
              <a:t>Monuteaux</a:t>
            </a:r>
            <a:r>
              <a:rPr lang="en-AU" sz="1200" b="0" i="0" u="none" strike="noStrike" dirty="0">
                <a:solidFill>
                  <a:srgbClr val="000000"/>
                </a:solidFill>
                <a:effectLst/>
                <a:latin typeface="Segoe UI" panose="020B0502040204020203" pitchFamily="34" charset="0"/>
                <a:cs typeface="Segoe UI" panose="020B0502040204020203" pitchFamily="34" charset="0"/>
              </a:rPr>
              <a:t> M, </a:t>
            </a:r>
            <a:r>
              <a:rPr lang="en-AU" sz="1200" b="0" i="0" u="none" strike="noStrike" dirty="0" err="1">
                <a:solidFill>
                  <a:srgbClr val="000000"/>
                </a:solidFill>
                <a:effectLst/>
                <a:latin typeface="Segoe UI" panose="020B0502040204020203" pitchFamily="34" charset="0"/>
                <a:cs typeface="Segoe UI" panose="020B0502040204020203" pitchFamily="34" charset="0"/>
              </a:rPr>
              <a:t>Fleegler</a:t>
            </a:r>
            <a:r>
              <a:rPr lang="en-AU" sz="1200" b="0" i="0" u="none" strike="noStrike" dirty="0">
                <a:solidFill>
                  <a:srgbClr val="000000"/>
                </a:solidFill>
                <a:effectLst/>
                <a:latin typeface="Segoe UI" panose="020B0502040204020203" pitchFamily="34" charset="0"/>
                <a:cs typeface="Segoe UI" panose="020B0502040204020203" pitchFamily="34" charset="0"/>
              </a:rPr>
              <a:t> E, Cheng A, et al. Debriefing assessment for simulation in healthcare (DASH): development and psychometric proper-ties. Simul </a:t>
            </a:r>
            <a:r>
              <a:rPr lang="en-AU" sz="1200" b="0" i="0" u="none" strike="noStrike" dirty="0" err="1">
                <a:solidFill>
                  <a:srgbClr val="000000"/>
                </a:solidFill>
                <a:effectLst/>
                <a:latin typeface="Segoe UI" panose="020B0502040204020203" pitchFamily="34" charset="0"/>
                <a:cs typeface="Segoe UI" panose="020B0502040204020203" pitchFamily="34" charset="0"/>
              </a:rPr>
              <a:t>Healthc</a:t>
            </a:r>
            <a:r>
              <a:rPr lang="en-AU" sz="1200" b="0" i="0" u="none" strike="noStrike" dirty="0">
                <a:solidFill>
                  <a:srgbClr val="000000"/>
                </a:solidFill>
                <a:effectLst/>
                <a:latin typeface="Segoe UI" panose="020B0502040204020203" pitchFamily="34" charset="0"/>
                <a:cs typeface="Segoe UI" panose="020B0502040204020203" pitchFamily="34" charset="0"/>
              </a:rPr>
              <a:t>. 2012;7(5):288–94.</a:t>
            </a:r>
          </a:p>
          <a:p>
            <a:pPr rtl="0" fontAlgn="base">
              <a:spcBef>
                <a:spcPts val="0"/>
              </a:spcBef>
              <a:spcAft>
                <a:spcPts val="0"/>
              </a:spcAft>
              <a:buFont typeface="+mj-lt"/>
              <a:buAutoNum type="arabicPeriod"/>
            </a:pPr>
            <a:r>
              <a:rPr lang="en-AU" sz="1200" b="0" i="0" u="none" strike="noStrike" dirty="0">
                <a:solidFill>
                  <a:srgbClr val="000000"/>
                </a:solidFill>
                <a:effectLst/>
                <a:latin typeface="Segoe UI" panose="020B0502040204020203" pitchFamily="34" charset="0"/>
                <a:cs typeface="Segoe UI" panose="020B0502040204020203" pitchFamily="34" charset="0"/>
              </a:rPr>
              <a:t> Rivière E, Aubin E, Tremblay SL, </a:t>
            </a:r>
            <a:r>
              <a:rPr lang="en-AU" sz="1200" b="0" i="0" u="none" strike="noStrike" dirty="0" err="1">
                <a:solidFill>
                  <a:srgbClr val="000000"/>
                </a:solidFill>
                <a:effectLst/>
                <a:latin typeface="Segoe UI" panose="020B0502040204020203" pitchFamily="34" charset="0"/>
                <a:cs typeface="Segoe UI" panose="020B0502040204020203" pitchFamily="34" charset="0"/>
              </a:rPr>
              <a:t>Lortie</a:t>
            </a:r>
            <a:r>
              <a:rPr lang="en-AU" sz="1200" b="0" i="0" u="none" strike="noStrike" dirty="0">
                <a:solidFill>
                  <a:srgbClr val="000000"/>
                </a:solidFill>
                <a:effectLst/>
                <a:latin typeface="Segoe UI" panose="020B0502040204020203" pitchFamily="34" charset="0"/>
                <a:cs typeface="Segoe UI" panose="020B0502040204020203" pitchFamily="34" charset="0"/>
              </a:rPr>
              <a:t> G, </a:t>
            </a:r>
            <a:r>
              <a:rPr lang="en-AU" sz="1200" b="0" i="0" u="none" strike="noStrike" dirty="0" err="1">
                <a:solidFill>
                  <a:srgbClr val="000000"/>
                </a:solidFill>
                <a:effectLst/>
                <a:latin typeface="Segoe UI" panose="020B0502040204020203" pitchFamily="34" charset="0"/>
                <a:cs typeface="Segoe UI" panose="020B0502040204020203" pitchFamily="34" charset="0"/>
              </a:rPr>
              <a:t>Chiniara</a:t>
            </a:r>
            <a:r>
              <a:rPr lang="en-AU" sz="1200" b="0" i="0" u="none" strike="noStrike" dirty="0">
                <a:solidFill>
                  <a:srgbClr val="000000"/>
                </a:solidFill>
                <a:effectLst/>
                <a:latin typeface="Segoe UI" panose="020B0502040204020203" pitchFamily="34" charset="0"/>
                <a:cs typeface="Segoe UI" panose="020B0502040204020203" pitchFamily="34" charset="0"/>
              </a:rPr>
              <a:t> G. A new tool for assessing short debriefings after immersive simulation: validity of the SHORT scale. BMC Med Educ. 2019 Mar 12;19(1):82. </a:t>
            </a:r>
          </a:p>
          <a:p>
            <a:pPr rtl="0" fontAlgn="base">
              <a:spcBef>
                <a:spcPts val="0"/>
              </a:spcBef>
              <a:spcAft>
                <a:spcPts val="0"/>
              </a:spcAft>
              <a:buFont typeface="+mj-lt"/>
              <a:buAutoNum type="arabicPeriod"/>
            </a:pPr>
            <a:r>
              <a:rPr lang="en-AU" sz="1200" b="0" i="0" u="none" strike="noStrike" dirty="0">
                <a:solidFill>
                  <a:srgbClr val="000000"/>
                </a:solidFill>
                <a:effectLst/>
                <a:latin typeface="Segoe UI" panose="020B0502040204020203" pitchFamily="34" charset="0"/>
                <a:cs typeface="Segoe UI" panose="020B0502040204020203" pitchFamily="34" charset="0"/>
              </a:rPr>
              <a:t> Arora S, Ahmed M, Paige J, </a:t>
            </a:r>
            <a:r>
              <a:rPr lang="en-AU" sz="1200" b="0" i="0" u="none" strike="noStrike" dirty="0" err="1">
                <a:solidFill>
                  <a:srgbClr val="000000"/>
                </a:solidFill>
                <a:effectLst/>
                <a:latin typeface="Segoe UI" panose="020B0502040204020203" pitchFamily="34" charset="0"/>
                <a:cs typeface="Segoe UI" panose="020B0502040204020203" pitchFamily="34" charset="0"/>
              </a:rPr>
              <a:t>Nestel</a:t>
            </a:r>
            <a:r>
              <a:rPr lang="en-AU" sz="1200" b="0" i="0" u="none" strike="noStrike" dirty="0">
                <a:solidFill>
                  <a:srgbClr val="000000"/>
                </a:solidFill>
                <a:effectLst/>
                <a:latin typeface="Segoe UI" panose="020B0502040204020203" pitchFamily="34" charset="0"/>
                <a:cs typeface="Segoe UI" panose="020B0502040204020203" pitchFamily="34" charset="0"/>
              </a:rPr>
              <a:t> D, </a:t>
            </a:r>
            <a:r>
              <a:rPr lang="en-AU" sz="1200" b="0" i="0" u="none" strike="noStrike" dirty="0" err="1">
                <a:solidFill>
                  <a:srgbClr val="000000"/>
                </a:solidFill>
                <a:effectLst/>
                <a:latin typeface="Segoe UI" panose="020B0502040204020203" pitchFamily="34" charset="0"/>
                <a:cs typeface="Segoe UI" panose="020B0502040204020203" pitchFamily="34" charset="0"/>
              </a:rPr>
              <a:t>Runnacles</a:t>
            </a:r>
            <a:r>
              <a:rPr lang="en-AU" sz="1200" b="0" i="0" u="none" strike="noStrike" dirty="0">
                <a:solidFill>
                  <a:srgbClr val="000000"/>
                </a:solidFill>
                <a:effectLst/>
                <a:latin typeface="Segoe UI" panose="020B0502040204020203" pitchFamily="34" charset="0"/>
                <a:cs typeface="Segoe UI" panose="020B0502040204020203" pitchFamily="34" charset="0"/>
              </a:rPr>
              <a:t> J, Hull L, Darzi A, </a:t>
            </a:r>
            <a:r>
              <a:rPr lang="en-AU" sz="1200" b="0" i="0" u="none" strike="noStrike" dirty="0" err="1">
                <a:solidFill>
                  <a:srgbClr val="000000"/>
                </a:solidFill>
                <a:effectLst/>
                <a:latin typeface="Segoe UI" panose="020B0502040204020203" pitchFamily="34" charset="0"/>
                <a:cs typeface="Segoe UI" panose="020B0502040204020203" pitchFamily="34" charset="0"/>
              </a:rPr>
              <a:t>Sevdalis</a:t>
            </a:r>
            <a:r>
              <a:rPr lang="en-AU" sz="1200" b="0" i="0" u="none" strike="noStrike" dirty="0">
                <a:solidFill>
                  <a:srgbClr val="000000"/>
                </a:solidFill>
                <a:effectLst/>
                <a:latin typeface="Segoe UI" panose="020B0502040204020203" pitchFamily="34" charset="0"/>
                <a:cs typeface="Segoe UI" panose="020B0502040204020203" pitchFamily="34" charset="0"/>
              </a:rPr>
              <a:t> N. Objective structured assessment of debriefing: bringing science to the art of debriefing in surgery. Ann Surg. 2012 Dec;256(6):982-8.</a:t>
            </a:r>
          </a:p>
        </p:txBody>
      </p:sp>
    </p:spTree>
    <p:extLst>
      <p:ext uri="{BB962C8B-B14F-4D97-AF65-F5344CB8AC3E}">
        <p14:creationId xmlns:p14="http://schemas.microsoft.com/office/powerpoint/2010/main" val="1705012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Rectangle 76">
            <a:extLst>
              <a:ext uri="{FF2B5EF4-FFF2-40B4-BE49-F238E27FC236}">
                <a16:creationId xmlns:a16="http://schemas.microsoft.com/office/drawing/2014/main" id="{864DE13E-58EB-4475-B79C-0D4FC6512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pic>
        <p:nvPicPr>
          <p:cNvPr id="3074" name="Picture 2" descr="Essentials of Debriefing and Feedback | SpringerLink">
            <a:extLst>
              <a:ext uri="{FF2B5EF4-FFF2-40B4-BE49-F238E27FC236}">
                <a16:creationId xmlns:a16="http://schemas.microsoft.com/office/drawing/2014/main" id="{6EFCE34D-D4C8-4378-98EE-ABE1C84118F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27944" y="1132764"/>
            <a:ext cx="3442414" cy="4413350"/>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id="{02E9B2EE-76CA-47F3-9977-3F2FCB7FD2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739239"/>
            <a:ext cx="0" cy="32004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076" name="Picture 4" descr="EPOS&amp;trade;">
            <a:extLst>
              <a:ext uri="{FF2B5EF4-FFF2-40B4-BE49-F238E27FC236}">
                <a16:creationId xmlns:a16="http://schemas.microsoft.com/office/drawing/2014/main" id="{E498D7E9-867B-4025-ADFE-6B15ADFBD58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34633" y="1808091"/>
            <a:ext cx="4644528" cy="3062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9854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81B4A9CA-6928-440E-8C2E-FDDF61AC1B7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540" t="9091" r="8024"/>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6" name="Rectangle 75">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98F6D58-1A39-41ED-99F7-0CE9F03BD344}"/>
              </a:ext>
            </a:extLst>
          </p:cNvPr>
          <p:cNvSpPr>
            <a:spLocks noGrp="1"/>
          </p:cNvSpPr>
          <p:nvPr>
            <p:ph type="title"/>
          </p:nvPr>
        </p:nvSpPr>
        <p:spPr>
          <a:xfrm>
            <a:off x="371093" y="916687"/>
            <a:ext cx="3721935" cy="1369313"/>
          </a:xfrm>
        </p:spPr>
        <p:txBody>
          <a:bodyPr anchor="b">
            <a:normAutofit/>
          </a:bodyPr>
          <a:lstStyle/>
          <a:p>
            <a:r>
              <a:rPr lang="en-US" dirty="0">
                <a:latin typeface="Franklin Gothic Book" panose="020B0503020102020204" pitchFamily="34" charset="0"/>
                <a:cs typeface="Segoe UI" panose="020B0502040204020203" pitchFamily="34" charset="0"/>
              </a:rPr>
              <a:t>DASH, OSAD, SHORT</a:t>
            </a:r>
          </a:p>
        </p:txBody>
      </p:sp>
      <p:sp>
        <p:nvSpPr>
          <p:cNvPr id="78" name="Rectangle 77">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0" name="Rectangle 79">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BF933A4-33C5-4102-BBB0-9B15EFF2F292}"/>
              </a:ext>
            </a:extLst>
          </p:cNvPr>
          <p:cNvSpPr>
            <a:spLocks noGrp="1"/>
          </p:cNvSpPr>
          <p:nvPr>
            <p:ph idx="1"/>
          </p:nvPr>
        </p:nvSpPr>
        <p:spPr>
          <a:xfrm>
            <a:off x="371094" y="2718053"/>
            <a:ext cx="4566666" cy="4384547"/>
          </a:xfrm>
        </p:spPr>
        <p:txBody>
          <a:bodyPr vert="horz" lIns="91440" tIns="45720" rIns="91440" bIns="45720" rtlCol="0" anchor="t">
            <a:normAutofit/>
          </a:bodyPr>
          <a:lstStyle/>
          <a:p>
            <a:r>
              <a:rPr lang="en-US" dirty="0">
                <a:latin typeface="Segoe UI" panose="020B0502040204020203" pitchFamily="34" charset="0"/>
                <a:cs typeface="Segoe UI" panose="020B0502040204020203" pitchFamily="34" charset="0"/>
              </a:rPr>
              <a:t>Clearly Useful….  </a:t>
            </a:r>
          </a:p>
          <a:p>
            <a:pPr marL="0" indent="0">
              <a:buNone/>
            </a:pPr>
            <a:r>
              <a:rPr lang="en-US" dirty="0">
                <a:latin typeface="Segoe UI" panose="020B0502040204020203" pitchFamily="34" charset="0"/>
                <a:cs typeface="Segoe UI" panose="020B0502040204020203" pitchFamily="34" charset="0"/>
              </a:rPr>
              <a:t>	</a:t>
            </a:r>
            <a:r>
              <a:rPr lang="en-US" b="1" i="1" dirty="0">
                <a:latin typeface="Segoe UI" panose="020B0502040204020203" pitchFamily="34" charset="0"/>
                <a:cs typeface="Segoe UI" panose="020B0502040204020203" pitchFamily="34" charset="0"/>
              </a:rPr>
              <a:t>BUT</a:t>
            </a:r>
          </a:p>
          <a:p>
            <a:r>
              <a:rPr lang="en-US" dirty="0">
                <a:latin typeface="Segoe UI" panose="020B0502040204020203" pitchFamily="34" charset="0"/>
                <a:cs typeface="Segoe UI" panose="020B0502040204020203" pitchFamily="34" charset="0"/>
              </a:rPr>
              <a:t>Limitations are significant</a:t>
            </a:r>
          </a:p>
          <a:p>
            <a:pPr lvl="1"/>
            <a:r>
              <a:rPr lang="en-US" sz="2800" dirty="0">
                <a:latin typeface="Segoe UI" panose="020B0502040204020203" pitchFamily="34" charset="0"/>
                <a:cs typeface="Segoe UI" panose="020B0502040204020203" pitchFamily="34" charset="0"/>
              </a:rPr>
              <a:t>Scoring (‘tick </a:t>
            </a:r>
            <a:r>
              <a:rPr lang="en-US" sz="2800" dirty="0" err="1">
                <a:latin typeface="Segoe UI" panose="020B0502040204020203" pitchFamily="34" charset="0"/>
                <a:cs typeface="Segoe UI" panose="020B0502040204020203" pitchFamily="34" charset="0"/>
              </a:rPr>
              <a:t>tick</a:t>
            </a:r>
            <a:r>
              <a:rPr lang="en-US" sz="2800" dirty="0">
                <a:latin typeface="Segoe UI" panose="020B0502040204020203" pitchFamily="34" charset="0"/>
                <a:cs typeface="Segoe UI" panose="020B0502040204020203" pitchFamily="34" charset="0"/>
              </a:rPr>
              <a:t> tick’)</a:t>
            </a:r>
          </a:p>
          <a:p>
            <a:pPr lvl="1"/>
            <a:r>
              <a:rPr lang="en-US" sz="2800" dirty="0">
                <a:latin typeface="Segoe UI" panose="020B0502040204020203" pitchFamily="34" charset="0"/>
                <a:cs typeface="Segoe UI" panose="020B0502040204020203" pitchFamily="34" charset="0"/>
              </a:rPr>
              <a:t>What does a “5” mean to a learner?</a:t>
            </a:r>
          </a:p>
          <a:p>
            <a:pPr lvl="1"/>
            <a:r>
              <a:rPr lang="en-US" sz="2800" dirty="0">
                <a:latin typeface="Segoe UI" panose="020B0502040204020203" pitchFamily="34" charset="0"/>
                <a:cs typeface="Segoe UI" panose="020B0502040204020203" pitchFamily="34" charset="0"/>
              </a:rPr>
              <a:t>How can you improve based on a score?</a:t>
            </a:r>
          </a:p>
          <a:p>
            <a:pPr lvl="1"/>
            <a:r>
              <a:rPr lang="en-US" sz="2800" dirty="0">
                <a:latin typeface="Segoe UI" panose="020B0502040204020203" pitchFamily="34" charset="0"/>
                <a:cs typeface="Segoe UI" panose="020B0502040204020203" pitchFamily="34" charset="0"/>
              </a:rPr>
              <a:t>Limited validation?</a:t>
            </a:r>
          </a:p>
        </p:txBody>
      </p:sp>
    </p:spTree>
    <p:extLst>
      <p:ext uri="{BB962C8B-B14F-4D97-AF65-F5344CB8AC3E}">
        <p14:creationId xmlns:p14="http://schemas.microsoft.com/office/powerpoint/2010/main" val="1494741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8F6D58-1A39-41ED-99F7-0CE9F03BD344}"/>
              </a:ext>
            </a:extLst>
          </p:cNvPr>
          <p:cNvSpPr>
            <a:spLocks noGrp="1"/>
          </p:cNvSpPr>
          <p:nvPr>
            <p:ph type="title"/>
          </p:nvPr>
        </p:nvSpPr>
        <p:spPr>
          <a:xfrm>
            <a:off x="838200" y="1641752"/>
            <a:ext cx="4391024" cy="1323439"/>
          </a:xfrm>
        </p:spPr>
        <p:txBody>
          <a:bodyPr anchor="t">
            <a:normAutofit/>
          </a:bodyPr>
          <a:lstStyle/>
          <a:p>
            <a:r>
              <a:rPr lang="en-US" sz="4000" dirty="0">
                <a:solidFill>
                  <a:schemeClr val="bg1"/>
                </a:solidFill>
                <a:latin typeface="Franklin Gothic Book" panose="020B0503020102020204" pitchFamily="34" charset="0"/>
                <a:cs typeface="Segoe UI" panose="020B0502040204020203" pitchFamily="34" charset="0"/>
              </a:rPr>
              <a:t>Are there alternatives?</a:t>
            </a:r>
          </a:p>
        </p:txBody>
      </p:sp>
      <p:grpSp>
        <p:nvGrpSpPr>
          <p:cNvPr id="30" name="Group 29">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31" name="Group 30">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35" name="Freeform: Shape 34">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32" name="Group 31">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33" name="Freeform: Shape 32">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4" name="Graphic 3" descr="Chat">
            <a:extLst>
              <a:ext uri="{FF2B5EF4-FFF2-40B4-BE49-F238E27FC236}">
                <a16:creationId xmlns:a16="http://schemas.microsoft.com/office/drawing/2014/main" id="{AEE98CC8-0F49-4433-9FD0-35E20C04B5D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194814" y="1350833"/>
            <a:ext cx="3063347" cy="3063347"/>
          </a:xfrm>
          <a:prstGeom prst="rect">
            <a:avLst/>
          </a:prstGeom>
        </p:spPr>
      </p:pic>
    </p:spTree>
    <p:extLst>
      <p:ext uri="{BB962C8B-B14F-4D97-AF65-F5344CB8AC3E}">
        <p14:creationId xmlns:p14="http://schemas.microsoft.com/office/powerpoint/2010/main" val="877712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61CFE707-F252-40E1-B188-EE49592979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4" y="1583856"/>
            <a:ext cx="4320924" cy="3240693"/>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a:extLst>
              <a:ext uri="{FF2B5EF4-FFF2-40B4-BE49-F238E27FC236}">
                <a16:creationId xmlns:a16="http://schemas.microsoft.com/office/drawing/2014/main" id="{C3F841D1-5109-4929-8B3B-F862E9F1B9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31630" y="1522892"/>
            <a:ext cx="4092840" cy="345333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13B2A3FE-DBD6-41B7-9114-57ACD742CF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3094" y="1627401"/>
            <a:ext cx="3908474" cy="314489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3935C70F-A02A-4505-96FB-327DF7587BD0}"/>
              </a:ext>
            </a:extLst>
          </p:cNvPr>
          <p:cNvSpPr txBox="1"/>
          <p:nvPr/>
        </p:nvSpPr>
        <p:spPr>
          <a:xfrm>
            <a:off x="8560526" y="189710"/>
            <a:ext cx="3561806" cy="4847481"/>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Interaction Pattern 3 - Triangle Shape </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(only a few people talk in the debrief)</a:t>
            </a:r>
            <a:endParaRPr lang="en-US" altLang="en-US" sz="800" dirty="0"/>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37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endParaRPr kumimoji="0" lang="en-US" altLang="en-US" sz="800" b="0" i="0" u="none" strike="noStrike" cap="none" normalizeH="0" baseline="0" dirty="0">
              <a:ln>
                <a:noFill/>
              </a:ln>
              <a:solidFill>
                <a:schemeClr val="tx1"/>
              </a:solidFill>
              <a:effectLst/>
            </a:endParaRPr>
          </a:p>
        </p:txBody>
      </p:sp>
      <p:sp>
        <p:nvSpPr>
          <p:cNvPr id="14" name="TextBox 13">
            <a:extLst>
              <a:ext uri="{FF2B5EF4-FFF2-40B4-BE49-F238E27FC236}">
                <a16:creationId xmlns:a16="http://schemas.microsoft.com/office/drawing/2014/main" id="{47B27375-8195-4E63-804E-FC4617679424}"/>
              </a:ext>
            </a:extLst>
          </p:cNvPr>
          <p:cNvSpPr txBox="1"/>
          <p:nvPr/>
        </p:nvSpPr>
        <p:spPr>
          <a:xfrm>
            <a:off x="4457333" y="-225398"/>
            <a:ext cx="4016109" cy="141577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Interaction Pattern 2 - Fan Shape </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(debriefer led or “High Power” culture)</a:t>
            </a:r>
            <a:endParaRPr kumimoji="0" lang="en-US" altLang="en-US" sz="800" b="0" i="0" u="none" strike="noStrike" cap="none" normalizeH="0" baseline="0" dirty="0">
              <a:ln>
                <a:noFill/>
              </a:ln>
              <a:solidFill>
                <a:schemeClr val="tx1"/>
              </a:solidFill>
              <a:effectLst/>
            </a:endParaRPr>
          </a:p>
        </p:txBody>
      </p:sp>
      <p:sp>
        <p:nvSpPr>
          <p:cNvPr id="16" name="TextBox 15">
            <a:extLst>
              <a:ext uri="{FF2B5EF4-FFF2-40B4-BE49-F238E27FC236}">
                <a16:creationId xmlns:a16="http://schemas.microsoft.com/office/drawing/2014/main" id="{D29BC87E-CF8C-4A57-90DF-A3A224F74EA2}"/>
              </a:ext>
            </a:extLst>
          </p:cNvPr>
          <p:cNvSpPr txBox="1"/>
          <p:nvPr/>
        </p:nvSpPr>
        <p:spPr>
          <a:xfrm>
            <a:off x="287382" y="267044"/>
            <a:ext cx="3857897" cy="92333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Interaction Pattern 1 - Star Shape </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(inclusive or “Low Power” culture) </a:t>
            </a:r>
            <a:endParaRPr kumimoji="0" lang="en-US" altLang="en-US" sz="800" b="0" i="0" u="none" strike="noStrike" cap="none" normalizeH="0" baseline="0" dirty="0">
              <a:ln>
                <a:noFill/>
              </a:ln>
              <a:solidFill>
                <a:schemeClr val="tx1"/>
              </a:solidFill>
              <a:effectLst/>
            </a:endParaRPr>
          </a:p>
        </p:txBody>
      </p:sp>
      <p:sp>
        <p:nvSpPr>
          <p:cNvPr id="20" name="TextBox 19">
            <a:extLst>
              <a:ext uri="{FF2B5EF4-FFF2-40B4-BE49-F238E27FC236}">
                <a16:creationId xmlns:a16="http://schemas.microsoft.com/office/drawing/2014/main" id="{7C90CC08-2BCA-4FD8-A544-651DE9DC5646}"/>
              </a:ext>
            </a:extLst>
          </p:cNvPr>
          <p:cNvSpPr txBox="1"/>
          <p:nvPr/>
        </p:nvSpPr>
        <p:spPr>
          <a:xfrm>
            <a:off x="65722" y="6031819"/>
            <a:ext cx="12060555" cy="677108"/>
          </a:xfrm>
          <a:prstGeom prst="rect">
            <a:avLst/>
          </a:prstGeom>
          <a:noFill/>
        </p:spPr>
        <p:txBody>
          <a:bodyPr wrap="square">
            <a:spAutoFit/>
          </a:bodyPr>
          <a:lstStyle/>
          <a:p>
            <a:r>
              <a:rPr lang="en-AU" sz="1400" b="0" i="0" u="none" strike="noStrike" dirty="0">
                <a:solidFill>
                  <a:srgbClr val="000000"/>
                </a:solidFill>
                <a:effectLst/>
                <a:latin typeface="Segoe UI" panose="020B0502040204020203" pitchFamily="34" charset="0"/>
                <a:cs typeface="Segoe UI" panose="020B0502040204020203" pitchFamily="34" charset="0"/>
              </a:rPr>
              <a:t>Refs – </a:t>
            </a:r>
          </a:p>
          <a:p>
            <a:pPr marL="171450" indent="-171450">
              <a:buFont typeface="Arial" panose="020B0604020202020204" pitchFamily="34" charset="0"/>
              <a:buChar char="•"/>
            </a:pPr>
            <a:r>
              <a:rPr lang="en-GB" sz="1200" b="0" i="0" u="none" strike="noStrike" dirty="0">
                <a:solidFill>
                  <a:srgbClr val="000000"/>
                </a:solidFill>
                <a:effectLst/>
                <a:latin typeface="Segoe UI" panose="020B0502040204020203" pitchFamily="34" charset="0"/>
                <a:cs typeface="Segoe UI" panose="020B0502040204020203" pitchFamily="34" charset="0"/>
              </a:rPr>
              <a:t>Dieckmann P, Molin </a:t>
            </a:r>
            <a:r>
              <a:rPr lang="en-GB" sz="1200" b="0" i="0" u="none" strike="noStrike" dirty="0" err="1">
                <a:solidFill>
                  <a:srgbClr val="000000"/>
                </a:solidFill>
                <a:effectLst/>
                <a:latin typeface="Segoe UI" panose="020B0502040204020203" pitchFamily="34" charset="0"/>
                <a:cs typeface="Segoe UI" panose="020B0502040204020203" pitchFamily="34" charset="0"/>
              </a:rPr>
              <a:t>Friis</a:t>
            </a:r>
            <a:r>
              <a:rPr lang="en-GB" sz="1200" b="0" i="0" u="none" strike="noStrike" dirty="0">
                <a:solidFill>
                  <a:srgbClr val="000000"/>
                </a:solidFill>
                <a:effectLst/>
                <a:latin typeface="Segoe UI" panose="020B0502040204020203" pitchFamily="34" charset="0"/>
                <a:cs typeface="Segoe UI" panose="020B0502040204020203" pitchFamily="34" charset="0"/>
              </a:rPr>
              <a:t> S, Lippert A, </a:t>
            </a:r>
            <a:r>
              <a:rPr lang="en-GB" sz="1200" b="0" i="0" u="none" strike="noStrike" dirty="0" err="1">
                <a:solidFill>
                  <a:srgbClr val="000000"/>
                </a:solidFill>
                <a:effectLst/>
                <a:latin typeface="Segoe UI" panose="020B0502040204020203" pitchFamily="34" charset="0"/>
                <a:cs typeface="Segoe UI" panose="020B0502040204020203" pitchFamily="34" charset="0"/>
              </a:rPr>
              <a:t>Ostergaard</a:t>
            </a:r>
            <a:r>
              <a:rPr lang="en-GB" sz="1200" b="0" i="0" u="none" strike="noStrike" dirty="0">
                <a:solidFill>
                  <a:srgbClr val="000000"/>
                </a:solidFill>
                <a:effectLst/>
                <a:latin typeface="Segoe UI" panose="020B0502040204020203" pitchFamily="34" charset="0"/>
                <a:cs typeface="Segoe UI" panose="020B0502040204020203" pitchFamily="34" charset="0"/>
              </a:rPr>
              <a:t> D. The art and science of debriefing in simulation: Ideal and practice. Med Teach. 2009 Jul;31(7):e287-94.</a:t>
            </a:r>
            <a:endParaRPr lang="en-AU" sz="1200" dirty="0">
              <a:solidFill>
                <a:srgbClr val="000000"/>
              </a:solidFill>
              <a:latin typeface="Segoe UI" panose="020B0502040204020203" pitchFamily="34" charset="0"/>
              <a:cs typeface="Segoe UI" panose="020B0502040204020203" pitchFamily="34" charset="0"/>
            </a:endParaRPr>
          </a:p>
          <a:p>
            <a:pPr marL="171450" indent="-171450">
              <a:buFont typeface="Arial" panose="020B0604020202020204" pitchFamily="34" charset="0"/>
              <a:buChar char="•"/>
            </a:pPr>
            <a:r>
              <a:rPr lang="en-AU" sz="1200" b="0" i="0" u="none" strike="noStrike" dirty="0">
                <a:solidFill>
                  <a:srgbClr val="000000"/>
                </a:solidFill>
                <a:effectLst/>
                <a:latin typeface="Segoe UI" panose="020B0502040204020203" pitchFamily="34" charset="0"/>
                <a:cs typeface="Segoe UI" panose="020B0502040204020203" pitchFamily="34" charset="0"/>
              </a:rPr>
              <a:t>Ulmer FF, </a:t>
            </a:r>
            <a:r>
              <a:rPr lang="en-AU" sz="1200" b="0" i="0" u="none" strike="noStrike" dirty="0" err="1">
                <a:solidFill>
                  <a:srgbClr val="000000"/>
                </a:solidFill>
                <a:effectLst/>
                <a:latin typeface="Segoe UI" panose="020B0502040204020203" pitchFamily="34" charset="0"/>
                <a:cs typeface="Segoe UI" panose="020B0502040204020203" pitchFamily="34" charset="0"/>
              </a:rPr>
              <a:t>Sharara-Chami</a:t>
            </a:r>
            <a:r>
              <a:rPr lang="en-AU" sz="1200" b="0" i="0" u="none" strike="noStrike" dirty="0">
                <a:solidFill>
                  <a:srgbClr val="000000"/>
                </a:solidFill>
                <a:effectLst/>
                <a:latin typeface="Segoe UI" panose="020B0502040204020203" pitchFamily="34" charset="0"/>
                <a:cs typeface="Segoe UI" panose="020B0502040204020203" pitchFamily="34" charset="0"/>
              </a:rPr>
              <a:t> R, </a:t>
            </a:r>
            <a:r>
              <a:rPr lang="en-AU" sz="1200" b="0" i="0" u="none" strike="noStrike" dirty="0" err="1">
                <a:solidFill>
                  <a:srgbClr val="000000"/>
                </a:solidFill>
                <a:effectLst/>
                <a:latin typeface="Segoe UI" panose="020B0502040204020203" pitchFamily="34" charset="0"/>
                <a:cs typeface="Segoe UI" panose="020B0502040204020203" pitchFamily="34" charset="0"/>
              </a:rPr>
              <a:t>Lakissian</a:t>
            </a:r>
            <a:r>
              <a:rPr lang="en-AU" sz="1200" b="0" i="0" u="none" strike="noStrike" dirty="0">
                <a:solidFill>
                  <a:srgbClr val="000000"/>
                </a:solidFill>
                <a:effectLst/>
                <a:latin typeface="Segoe UI" panose="020B0502040204020203" pitchFamily="34" charset="0"/>
                <a:cs typeface="Segoe UI" panose="020B0502040204020203" pitchFamily="34" charset="0"/>
              </a:rPr>
              <a:t> Z, Stocker M, Scott E, </a:t>
            </a:r>
            <a:r>
              <a:rPr lang="en-AU" sz="1200" b="0" i="0" u="none" strike="noStrike" dirty="0" err="1">
                <a:solidFill>
                  <a:srgbClr val="000000"/>
                </a:solidFill>
                <a:effectLst/>
                <a:latin typeface="Segoe UI" panose="020B0502040204020203" pitchFamily="34" charset="0"/>
                <a:cs typeface="Segoe UI" panose="020B0502040204020203" pitchFamily="34" charset="0"/>
              </a:rPr>
              <a:t>Dieckmann</a:t>
            </a:r>
            <a:r>
              <a:rPr lang="en-AU" sz="1200" b="0" i="0" u="none" strike="noStrike" dirty="0">
                <a:solidFill>
                  <a:srgbClr val="000000"/>
                </a:solidFill>
                <a:effectLst/>
                <a:latin typeface="Segoe UI" panose="020B0502040204020203" pitchFamily="34" charset="0"/>
                <a:cs typeface="Segoe UI" panose="020B0502040204020203" pitchFamily="34" charset="0"/>
              </a:rPr>
              <a:t> P. Cultural Prototypes and Differences in Simulation Debriefing. Simul </a:t>
            </a:r>
            <a:r>
              <a:rPr lang="en-AU" sz="1200" b="0" i="0" u="none" strike="noStrike" dirty="0" err="1">
                <a:solidFill>
                  <a:srgbClr val="000000"/>
                </a:solidFill>
                <a:effectLst/>
                <a:latin typeface="Segoe UI" panose="020B0502040204020203" pitchFamily="34" charset="0"/>
                <a:cs typeface="Segoe UI" panose="020B0502040204020203" pitchFamily="34" charset="0"/>
              </a:rPr>
              <a:t>Healthc</a:t>
            </a:r>
            <a:r>
              <a:rPr lang="en-AU" sz="1200" b="0" i="0" u="none" strike="noStrike" dirty="0">
                <a:solidFill>
                  <a:srgbClr val="000000"/>
                </a:solidFill>
                <a:effectLst/>
                <a:latin typeface="Segoe UI" panose="020B0502040204020203" pitchFamily="34" charset="0"/>
                <a:cs typeface="Segoe UI" panose="020B0502040204020203" pitchFamily="34" charset="0"/>
              </a:rPr>
              <a:t>. 2018 Aug;13(4):239-246.</a:t>
            </a:r>
            <a:endParaRPr lang="en-AU" sz="12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307021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 application&#10;&#10;Description automatically generated">
            <a:extLst>
              <a:ext uri="{FF2B5EF4-FFF2-40B4-BE49-F238E27FC236}">
                <a16:creationId xmlns:a16="http://schemas.microsoft.com/office/drawing/2014/main" id="{4530AC95-2C75-441E-8F8F-4CA96537F9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0364" y="0"/>
            <a:ext cx="9291271" cy="6858000"/>
          </a:xfrm>
          <a:prstGeom prst="rect">
            <a:avLst/>
          </a:prstGeom>
        </p:spPr>
      </p:pic>
    </p:spTree>
    <p:extLst>
      <p:ext uri="{BB962C8B-B14F-4D97-AF65-F5344CB8AC3E}">
        <p14:creationId xmlns:p14="http://schemas.microsoft.com/office/powerpoint/2010/main" val="551834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0448FE5-EBB9-4146-8EF8-59B565404B29}"/>
              </a:ext>
            </a:extLst>
          </p:cNvPr>
          <p:cNvSpPr>
            <a:spLocks noGrp="1"/>
          </p:cNvSpPr>
          <p:nvPr>
            <p:ph idx="1"/>
          </p:nvPr>
        </p:nvSpPr>
        <p:spPr>
          <a:xfrm>
            <a:off x="4447308" y="591344"/>
            <a:ext cx="6906491" cy="5585619"/>
          </a:xfrm>
        </p:spPr>
        <p:txBody>
          <a:bodyPr anchor="ctr">
            <a:normAutofit/>
          </a:bodyPr>
          <a:lstStyle/>
          <a:p>
            <a:pPr marL="0" indent="0">
              <a:buNone/>
            </a:pPr>
            <a:r>
              <a:rPr lang="en-GB" b="0" i="0" dirty="0">
                <a:effectLst/>
                <a:latin typeface="Times New Roman" panose="02020603050405020304" pitchFamily="18" charset="0"/>
              </a:rPr>
              <a:t>Implementation of an interdisciplinary, post event quantitative debriefing program was significantly associated with improved cardiopulmonary resuscitation quality and survival with favourable neurologic outcome</a:t>
            </a:r>
            <a:endParaRPr lang="en-AU" dirty="0"/>
          </a:p>
        </p:txBody>
      </p:sp>
    </p:spTree>
    <p:extLst>
      <p:ext uri="{BB962C8B-B14F-4D97-AF65-F5344CB8AC3E}">
        <p14:creationId xmlns:p14="http://schemas.microsoft.com/office/powerpoint/2010/main" val="2444042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C824B-4279-4D47-92DD-71F5353FAA23}"/>
              </a:ext>
            </a:extLst>
          </p:cNvPr>
          <p:cNvSpPr>
            <a:spLocks noGrp="1"/>
          </p:cNvSpPr>
          <p:nvPr>
            <p:ph type="title"/>
          </p:nvPr>
        </p:nvSpPr>
        <p:spPr>
          <a:xfrm>
            <a:off x="283308" y="169573"/>
            <a:ext cx="10515600" cy="1325563"/>
          </a:xfrm>
        </p:spPr>
        <p:txBody>
          <a:bodyPr/>
          <a:lstStyle/>
          <a:p>
            <a:r>
              <a:rPr lang="en-US" b="1" dirty="0">
                <a:latin typeface="Franklin Gothic Book" panose="020B0503020102020204" pitchFamily="34" charset="0"/>
                <a:cs typeface="Segoe UI" panose="020B0502040204020203" pitchFamily="34" charset="0"/>
              </a:rPr>
              <a:t>Study Background</a:t>
            </a:r>
          </a:p>
        </p:txBody>
      </p:sp>
      <p:sp>
        <p:nvSpPr>
          <p:cNvPr id="5" name="TextBox 4">
            <a:extLst>
              <a:ext uri="{FF2B5EF4-FFF2-40B4-BE49-F238E27FC236}">
                <a16:creationId xmlns:a16="http://schemas.microsoft.com/office/drawing/2014/main" id="{25AD4F61-E023-4530-BF03-8BC2D825D0BF}"/>
              </a:ext>
            </a:extLst>
          </p:cNvPr>
          <p:cNvSpPr txBox="1"/>
          <p:nvPr/>
        </p:nvSpPr>
        <p:spPr>
          <a:xfrm>
            <a:off x="283308" y="4397884"/>
            <a:ext cx="4680577" cy="1815882"/>
          </a:xfrm>
          <a:prstGeom prst="rect">
            <a:avLst/>
          </a:prstGeom>
          <a:noFill/>
        </p:spPr>
        <p:txBody>
          <a:bodyPr wrap="square" rtlCol="0">
            <a:spAutoFit/>
          </a:bodyPr>
          <a:lstStyle/>
          <a:p>
            <a:r>
              <a:rPr lang="en-US" sz="2800" b="0" i="0" u="none" strike="noStrike" dirty="0">
                <a:effectLst/>
                <a:latin typeface="Segoe UI" panose="020B0502040204020203" pitchFamily="34" charset="0"/>
                <a:cs typeface="Segoe UI" panose="020B0502040204020203" pitchFamily="34" charset="0"/>
              </a:rPr>
              <a:t>Using quantitative data as a feedback tool has been shown to improve performance of learners (1)</a:t>
            </a:r>
            <a:endParaRPr lang="en-US" sz="2800" dirty="0">
              <a:latin typeface="Segoe UI" panose="020B0502040204020203" pitchFamily="34" charset="0"/>
              <a:cs typeface="Segoe UI" panose="020B0502040204020203" pitchFamily="34" charset="0"/>
            </a:endParaRPr>
          </a:p>
        </p:txBody>
      </p:sp>
      <p:sp>
        <p:nvSpPr>
          <p:cNvPr id="7" name="TextBox 6">
            <a:extLst>
              <a:ext uri="{FF2B5EF4-FFF2-40B4-BE49-F238E27FC236}">
                <a16:creationId xmlns:a16="http://schemas.microsoft.com/office/drawing/2014/main" id="{E5564556-59F0-4D0A-A6CD-ADF8F4D7428B}"/>
              </a:ext>
            </a:extLst>
          </p:cNvPr>
          <p:cNvSpPr txBox="1"/>
          <p:nvPr/>
        </p:nvSpPr>
        <p:spPr>
          <a:xfrm>
            <a:off x="5680908" y="4397884"/>
            <a:ext cx="5413811" cy="1815882"/>
          </a:xfrm>
          <a:prstGeom prst="rect">
            <a:avLst/>
          </a:prstGeom>
          <a:noFill/>
        </p:spPr>
        <p:txBody>
          <a:bodyPr wrap="square" rtlCol="0">
            <a:spAutoFit/>
          </a:bodyPr>
          <a:lstStyle/>
          <a:p>
            <a:r>
              <a:rPr lang="en-US" sz="2800" b="0" i="0" u="none" strike="noStrike" dirty="0">
                <a:effectLst/>
                <a:latin typeface="Segoe UI" panose="020B0502040204020203" pitchFamily="34" charset="0"/>
                <a:cs typeface="Segoe UI" panose="020B0502040204020203" pitchFamily="34" charset="0"/>
              </a:rPr>
              <a:t> “Quantitative” data feedback tools are not widely studied for debriefer feedback of faculty Development.</a:t>
            </a:r>
            <a:endParaRPr lang="en-US" sz="2800" dirty="0">
              <a:latin typeface="Segoe UI" panose="020B0502040204020203" pitchFamily="34" charset="0"/>
              <a:cs typeface="Segoe UI" panose="020B0502040204020203" pitchFamily="34" charset="0"/>
            </a:endParaRPr>
          </a:p>
        </p:txBody>
      </p:sp>
      <p:sp>
        <p:nvSpPr>
          <p:cNvPr id="8" name="Oval 7">
            <a:extLst>
              <a:ext uri="{FF2B5EF4-FFF2-40B4-BE49-F238E27FC236}">
                <a16:creationId xmlns:a16="http://schemas.microsoft.com/office/drawing/2014/main" id="{E5585411-DE61-42EC-8DAB-BA853F129791}"/>
              </a:ext>
            </a:extLst>
          </p:cNvPr>
          <p:cNvSpPr/>
          <p:nvPr/>
        </p:nvSpPr>
        <p:spPr>
          <a:xfrm>
            <a:off x="363331" y="1495136"/>
            <a:ext cx="586154" cy="5759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latin typeface="Segoe UI" panose="020B0502040204020203" pitchFamily="34" charset="0"/>
              <a:cs typeface="Segoe UI" panose="020B0502040204020203" pitchFamily="34" charset="0"/>
            </a:endParaRPr>
          </a:p>
        </p:txBody>
      </p:sp>
      <p:sp>
        <p:nvSpPr>
          <p:cNvPr id="9" name="Oval 8">
            <a:extLst>
              <a:ext uri="{FF2B5EF4-FFF2-40B4-BE49-F238E27FC236}">
                <a16:creationId xmlns:a16="http://schemas.microsoft.com/office/drawing/2014/main" id="{6D1E12A6-FA7A-477F-8C87-308C5B84B139}"/>
              </a:ext>
            </a:extLst>
          </p:cNvPr>
          <p:cNvSpPr/>
          <p:nvPr/>
        </p:nvSpPr>
        <p:spPr>
          <a:xfrm>
            <a:off x="4454685" y="1497701"/>
            <a:ext cx="586154" cy="5759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latin typeface="Segoe UI" panose="020B0502040204020203" pitchFamily="34" charset="0"/>
              <a:cs typeface="Segoe UI" panose="020B0502040204020203" pitchFamily="34" charset="0"/>
            </a:endParaRPr>
          </a:p>
        </p:txBody>
      </p:sp>
      <p:pic>
        <p:nvPicPr>
          <p:cNvPr id="10" name="Content Placeholder 4" descr="Scales of Justice">
            <a:extLst>
              <a:ext uri="{FF2B5EF4-FFF2-40B4-BE49-F238E27FC236}">
                <a16:creationId xmlns:a16="http://schemas.microsoft.com/office/drawing/2014/main" id="{F143F45F-CA3A-41E9-93FE-2BF59CF8B5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41108" y="832354"/>
            <a:ext cx="3106040" cy="3106040"/>
          </a:xfrm>
          <a:prstGeom prst="rect">
            <a:avLst/>
          </a:prstGeom>
        </p:spPr>
      </p:pic>
      <p:pic>
        <p:nvPicPr>
          <p:cNvPr id="1026" name="Picture 2" descr="person doing cpr to pacient icon over white background. pictogram design.  vector illustration Stock Vector | Adobe Stock">
            <a:extLst>
              <a:ext uri="{FF2B5EF4-FFF2-40B4-BE49-F238E27FC236}">
                <a16:creationId xmlns:a16="http://schemas.microsoft.com/office/drawing/2014/main" id="{B5EDD17D-AAB6-4B45-963A-118793C3D6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6377" y="1615697"/>
            <a:ext cx="2583471" cy="258347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5E961C3-5F4C-46E1-ADD6-D4857E3A9285}"/>
              </a:ext>
            </a:extLst>
          </p:cNvPr>
          <p:cNvSpPr txBox="1"/>
          <p:nvPr/>
        </p:nvSpPr>
        <p:spPr>
          <a:xfrm>
            <a:off x="148045" y="6379477"/>
            <a:ext cx="11730446" cy="461665"/>
          </a:xfrm>
          <a:prstGeom prst="rect">
            <a:avLst/>
          </a:prstGeom>
          <a:noFill/>
        </p:spPr>
        <p:txBody>
          <a:bodyPr wrap="square">
            <a:spAutoFit/>
          </a:bodyPr>
          <a:lstStyle/>
          <a:p>
            <a:r>
              <a:rPr lang="en-AU" sz="1200" b="0" i="0" u="none" strike="noStrike" dirty="0">
                <a:solidFill>
                  <a:srgbClr val="000000"/>
                </a:solidFill>
                <a:effectLst/>
                <a:latin typeface="Segoe UI" panose="020B0502040204020203" pitchFamily="34" charset="0"/>
                <a:cs typeface="Segoe UI" panose="020B0502040204020203" pitchFamily="34" charset="0"/>
              </a:rPr>
              <a:t>Ref - Wolfe H, </a:t>
            </a:r>
            <a:r>
              <a:rPr lang="en-AU" sz="1200" b="0" i="0" u="none" strike="noStrike" dirty="0" err="1">
                <a:solidFill>
                  <a:srgbClr val="000000"/>
                </a:solidFill>
                <a:effectLst/>
                <a:latin typeface="Segoe UI" panose="020B0502040204020203" pitchFamily="34" charset="0"/>
                <a:cs typeface="Segoe UI" panose="020B0502040204020203" pitchFamily="34" charset="0"/>
              </a:rPr>
              <a:t>Zebuhr</a:t>
            </a:r>
            <a:r>
              <a:rPr lang="en-AU" sz="1200" b="0" i="0" u="none" strike="noStrike" dirty="0">
                <a:solidFill>
                  <a:srgbClr val="000000"/>
                </a:solidFill>
                <a:effectLst/>
                <a:latin typeface="Segoe UI" panose="020B0502040204020203" pitchFamily="34" charset="0"/>
                <a:cs typeface="Segoe UI" panose="020B0502040204020203" pitchFamily="34" charset="0"/>
              </a:rPr>
              <a:t> C, </a:t>
            </a:r>
            <a:r>
              <a:rPr lang="en-AU" sz="1200" b="0" i="0" u="none" strike="noStrike" dirty="0" err="1">
                <a:solidFill>
                  <a:srgbClr val="000000"/>
                </a:solidFill>
                <a:effectLst/>
                <a:latin typeface="Segoe UI" panose="020B0502040204020203" pitchFamily="34" charset="0"/>
                <a:cs typeface="Segoe UI" panose="020B0502040204020203" pitchFamily="34" charset="0"/>
              </a:rPr>
              <a:t>Topjian</a:t>
            </a:r>
            <a:r>
              <a:rPr lang="en-AU" sz="1200" b="0" i="0" u="none" strike="noStrike" dirty="0">
                <a:solidFill>
                  <a:srgbClr val="000000"/>
                </a:solidFill>
                <a:effectLst/>
                <a:latin typeface="Segoe UI" panose="020B0502040204020203" pitchFamily="34" charset="0"/>
                <a:cs typeface="Segoe UI" panose="020B0502040204020203" pitchFamily="34" charset="0"/>
              </a:rPr>
              <a:t> AA, </a:t>
            </a:r>
            <a:r>
              <a:rPr lang="en-AU" sz="1200" b="0" i="0" u="none" strike="noStrike" dirty="0" err="1">
                <a:solidFill>
                  <a:srgbClr val="000000"/>
                </a:solidFill>
                <a:effectLst/>
                <a:latin typeface="Segoe UI" panose="020B0502040204020203" pitchFamily="34" charset="0"/>
                <a:cs typeface="Segoe UI" panose="020B0502040204020203" pitchFamily="34" charset="0"/>
              </a:rPr>
              <a:t>Nishisaki</a:t>
            </a:r>
            <a:r>
              <a:rPr lang="en-AU" sz="1200" b="0" i="0" u="none" strike="noStrike" dirty="0">
                <a:solidFill>
                  <a:srgbClr val="000000"/>
                </a:solidFill>
                <a:effectLst/>
                <a:latin typeface="Segoe UI" panose="020B0502040204020203" pitchFamily="34" charset="0"/>
                <a:cs typeface="Segoe UI" panose="020B0502040204020203" pitchFamily="34" charset="0"/>
              </a:rPr>
              <a:t> A, Niles DE, Meaney PA, Boyle L, Giordano RT, Davis D, Priestley M, </a:t>
            </a:r>
            <a:r>
              <a:rPr lang="en-AU" sz="1200" b="0" i="0" u="none" strike="noStrike" dirty="0" err="1">
                <a:solidFill>
                  <a:srgbClr val="000000"/>
                </a:solidFill>
                <a:effectLst/>
                <a:latin typeface="Segoe UI" panose="020B0502040204020203" pitchFamily="34" charset="0"/>
                <a:cs typeface="Segoe UI" panose="020B0502040204020203" pitchFamily="34" charset="0"/>
              </a:rPr>
              <a:t>Apkon</a:t>
            </a:r>
            <a:r>
              <a:rPr lang="en-AU" sz="1200" b="0" i="0" u="none" strike="noStrike" dirty="0">
                <a:solidFill>
                  <a:srgbClr val="000000"/>
                </a:solidFill>
                <a:effectLst/>
                <a:latin typeface="Segoe UI" panose="020B0502040204020203" pitchFamily="34" charset="0"/>
                <a:cs typeface="Segoe UI" panose="020B0502040204020203" pitchFamily="34" charset="0"/>
              </a:rPr>
              <a:t> M, Berg RA, Nadkarni VM, Sutton RM. Interdisciplinary ICU cardiac arrest debriefing improves survival outcomes*. Crit Care Med. 2014 Jul;42(7):1688-95.</a:t>
            </a:r>
            <a:endParaRPr lang="en-AU" sz="12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53491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6D58-1A39-41ED-99F7-0CE9F03BD344}"/>
              </a:ext>
            </a:extLst>
          </p:cNvPr>
          <p:cNvSpPr>
            <a:spLocks noGrp="1"/>
          </p:cNvSpPr>
          <p:nvPr>
            <p:ph type="title"/>
          </p:nvPr>
        </p:nvSpPr>
        <p:spPr>
          <a:xfrm>
            <a:off x="4965430" y="629268"/>
            <a:ext cx="6586491" cy="1286160"/>
          </a:xfrm>
        </p:spPr>
        <p:txBody>
          <a:bodyPr anchor="b">
            <a:normAutofit/>
          </a:bodyPr>
          <a:lstStyle/>
          <a:p>
            <a:r>
              <a:rPr lang="en-US" b="1" dirty="0">
                <a:latin typeface="Franklin Gothic Book" panose="020B0503020102020204" pitchFamily="34" charset="0"/>
                <a:cs typeface="Segoe UI" panose="020B0502040204020203" pitchFamily="34" charset="0"/>
              </a:rPr>
              <a:t>Methods</a:t>
            </a:r>
            <a:r>
              <a:rPr lang="en-US" dirty="0">
                <a:latin typeface="Franklin Gothic Book" panose="020B0503020102020204" pitchFamily="34" charset="0"/>
                <a:cs typeface="Segoe UI" panose="020B0502040204020203" pitchFamily="34" charset="0"/>
              </a:rPr>
              <a:t> </a:t>
            </a:r>
          </a:p>
        </p:txBody>
      </p:sp>
      <p:sp>
        <p:nvSpPr>
          <p:cNvPr id="3" name="Content Placeholder 2">
            <a:extLst>
              <a:ext uri="{FF2B5EF4-FFF2-40B4-BE49-F238E27FC236}">
                <a16:creationId xmlns:a16="http://schemas.microsoft.com/office/drawing/2014/main" id="{3BF933A4-33C5-4102-BBB0-9B15EFF2F292}"/>
              </a:ext>
            </a:extLst>
          </p:cNvPr>
          <p:cNvSpPr>
            <a:spLocks noGrp="1"/>
          </p:cNvSpPr>
          <p:nvPr>
            <p:ph idx="1"/>
          </p:nvPr>
        </p:nvSpPr>
        <p:spPr>
          <a:xfrm>
            <a:off x="4965431" y="2438400"/>
            <a:ext cx="6586489" cy="3785419"/>
          </a:xfrm>
        </p:spPr>
        <p:txBody>
          <a:bodyPr vert="horz" lIns="91440" tIns="45720" rIns="91440" bIns="45720" rtlCol="0">
            <a:normAutofit/>
          </a:bodyPr>
          <a:lstStyle/>
          <a:p>
            <a:r>
              <a:rPr lang="en-GB" sz="2000" b="0" i="0" u="none" strike="noStrike" dirty="0">
                <a:effectLst/>
                <a:latin typeface="Arial" panose="020B0604020202020204" pitchFamily="34" charset="0"/>
              </a:rPr>
              <a:t>Small observational study (2019)</a:t>
            </a:r>
          </a:p>
          <a:p>
            <a:r>
              <a:rPr lang="en-GB" sz="2000" dirty="0">
                <a:latin typeface="Arial" panose="020B0604020202020204" pitchFamily="34" charset="0"/>
              </a:rPr>
              <a:t>M</a:t>
            </a:r>
            <a:r>
              <a:rPr lang="en-GB" sz="2000" b="0" i="0" u="none" strike="noStrike" dirty="0">
                <a:effectLst/>
                <a:latin typeface="Arial" panose="020B0604020202020204" pitchFamily="34" charset="0"/>
              </a:rPr>
              <a:t>ulti-centre sample of interdisciplinary debriefings were observed</a:t>
            </a:r>
          </a:p>
          <a:p>
            <a:r>
              <a:rPr lang="en-GB" sz="2000" b="0" i="0" u="none" strike="noStrike" dirty="0">
                <a:effectLst/>
                <a:latin typeface="Arial" panose="020B0604020202020204" pitchFamily="34" charset="0"/>
              </a:rPr>
              <a:t>Convenience sample (cut by COVID-19)</a:t>
            </a:r>
          </a:p>
        </p:txBody>
      </p:sp>
      <p:pic>
        <p:nvPicPr>
          <p:cNvPr id="9" name="Picture 2" descr="Debrief | mobilesim">
            <a:extLst>
              <a:ext uri="{FF2B5EF4-FFF2-40B4-BE49-F238E27FC236}">
                <a16:creationId xmlns:a16="http://schemas.microsoft.com/office/drawing/2014/main" id="{138A8818-EB81-4493-AA97-6E4CF1AC314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473" r="34463" b="-1"/>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80" name="Straight Connector 7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AC7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7069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E7FF6-BA86-43A7-9460-4BE0731E64FF}"/>
              </a:ext>
            </a:extLst>
          </p:cNvPr>
          <p:cNvSpPr>
            <a:spLocks noGrp="1"/>
          </p:cNvSpPr>
          <p:nvPr>
            <p:ph type="title"/>
          </p:nvPr>
        </p:nvSpPr>
        <p:spPr>
          <a:xfrm>
            <a:off x="4965430" y="629268"/>
            <a:ext cx="6586491" cy="1286160"/>
          </a:xfrm>
        </p:spPr>
        <p:txBody>
          <a:bodyPr anchor="b">
            <a:normAutofit/>
          </a:bodyPr>
          <a:lstStyle/>
          <a:p>
            <a:r>
              <a:rPr lang="en-AU" b="1" dirty="0"/>
              <a:t>Methods</a:t>
            </a:r>
            <a:r>
              <a:rPr lang="en-AU" dirty="0"/>
              <a:t>…</a:t>
            </a:r>
          </a:p>
        </p:txBody>
      </p:sp>
      <p:sp>
        <p:nvSpPr>
          <p:cNvPr id="3" name="Content Placeholder 2">
            <a:extLst>
              <a:ext uri="{FF2B5EF4-FFF2-40B4-BE49-F238E27FC236}">
                <a16:creationId xmlns:a16="http://schemas.microsoft.com/office/drawing/2014/main" id="{EDA30925-3ED7-4E78-9323-DDCE3316B6EF}"/>
              </a:ext>
            </a:extLst>
          </p:cNvPr>
          <p:cNvSpPr>
            <a:spLocks noGrp="1"/>
          </p:cNvSpPr>
          <p:nvPr>
            <p:ph idx="1"/>
          </p:nvPr>
        </p:nvSpPr>
        <p:spPr>
          <a:xfrm>
            <a:off x="4965431" y="2438400"/>
            <a:ext cx="6586489" cy="3785419"/>
          </a:xfrm>
        </p:spPr>
        <p:txBody>
          <a:bodyPr>
            <a:normAutofit/>
          </a:bodyPr>
          <a:lstStyle/>
          <a:p>
            <a:r>
              <a:rPr lang="en-GB" sz="2000" b="0" i="0" u="none" strike="noStrike" dirty="0">
                <a:effectLst/>
                <a:latin typeface="Arial" panose="020B0604020202020204" pitchFamily="34" charset="0"/>
              </a:rPr>
              <a:t>We recorded the times (APP) and length of individual study subject contributions and demographics. </a:t>
            </a:r>
          </a:p>
          <a:p>
            <a:r>
              <a:rPr lang="en-GB" sz="2000" dirty="0">
                <a:latin typeface="Arial" panose="020B0604020202020204" pitchFamily="34" charset="0"/>
              </a:rPr>
              <a:t>Real time, direct observation (2 faculty)</a:t>
            </a:r>
            <a:endParaRPr lang="en-GB" sz="2000" b="0" i="0" u="none" strike="noStrike" dirty="0">
              <a:effectLst/>
              <a:latin typeface="Arial" panose="020B0604020202020204" pitchFamily="34" charset="0"/>
            </a:endParaRPr>
          </a:p>
          <a:p>
            <a:r>
              <a:rPr lang="en-GB" sz="2000" b="0" i="0" u="none" strike="noStrike" dirty="0">
                <a:effectLst/>
                <a:latin typeface="Arial" panose="020B0604020202020204" pitchFamily="34" charset="0"/>
              </a:rPr>
              <a:t>DASH scores from all study subjects and faculty were collated. </a:t>
            </a:r>
          </a:p>
          <a:p>
            <a:endParaRPr lang="en-AU" sz="2000" dirty="0"/>
          </a:p>
        </p:txBody>
      </p:sp>
      <p:pic>
        <p:nvPicPr>
          <p:cNvPr id="4" name="Picture 2" descr="Ultimate Stopwatch">
            <a:extLst>
              <a:ext uri="{FF2B5EF4-FFF2-40B4-BE49-F238E27FC236}">
                <a16:creationId xmlns:a16="http://schemas.microsoft.com/office/drawing/2014/main" id="{B24BF8DA-871F-46D7-9536-1C69907FB1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967" r="2" b="11818"/>
          <a:stretch/>
        </p:blipFill>
        <p:spPr bwMode="auto">
          <a:xfrm>
            <a:off x="1131644" y="302217"/>
            <a:ext cx="3430390" cy="5075013"/>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10"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36FF19"/>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B8F88B8-B674-4F8B-8BB7-FDE0A5A147F6}"/>
              </a:ext>
            </a:extLst>
          </p:cNvPr>
          <p:cNvSpPr txBox="1"/>
          <p:nvPr/>
        </p:nvSpPr>
        <p:spPr>
          <a:xfrm>
            <a:off x="1715733" y="5515846"/>
            <a:ext cx="6096000" cy="369332"/>
          </a:xfrm>
          <a:prstGeom prst="rect">
            <a:avLst/>
          </a:prstGeom>
          <a:noFill/>
        </p:spPr>
        <p:txBody>
          <a:bodyPr wrap="square">
            <a:spAutoFit/>
          </a:bodyPr>
          <a:lstStyle/>
          <a:p>
            <a:pPr>
              <a:spcAft>
                <a:spcPts val="600"/>
              </a:spcAft>
            </a:pPr>
            <a:r>
              <a:rPr lang="en-AU" b="0" i="0" u="none" strike="noStrike" dirty="0">
                <a:solidFill>
                  <a:srgbClr val="000000"/>
                </a:solidFill>
                <a:effectLst/>
                <a:latin typeface="Arial" panose="020B0604020202020204" pitchFamily="34" charset="0"/>
              </a:rPr>
              <a:t>Pine-Tree Watches™ </a:t>
            </a:r>
            <a:endParaRPr lang="en-AU" dirty="0"/>
          </a:p>
        </p:txBody>
      </p:sp>
    </p:spTree>
    <p:extLst>
      <p:ext uri="{BB962C8B-B14F-4D97-AF65-F5344CB8AC3E}">
        <p14:creationId xmlns:p14="http://schemas.microsoft.com/office/powerpoint/2010/main" val="2808780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134">
            <a:extLst>
              <a:ext uri="{FF2B5EF4-FFF2-40B4-BE49-F238E27FC236}">
                <a16:creationId xmlns:a16="http://schemas.microsoft.com/office/drawing/2014/main" id="{33CD251C-A887-4D2F-925B-FC0971985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 name="Freeform: Shape 136">
            <a:extLst>
              <a:ext uri="{FF2B5EF4-FFF2-40B4-BE49-F238E27FC236}">
                <a16:creationId xmlns:a16="http://schemas.microsoft.com/office/drawing/2014/main" id="{3B2069EE-A08E-44F0-B3F9-3CF8CC2DCA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26740" cy="6857542"/>
          </a:xfrm>
          <a:custGeom>
            <a:avLst/>
            <a:gdLst>
              <a:gd name="connsiteX0" fmla="*/ 0 w 6126740"/>
              <a:gd name="connsiteY0" fmla="*/ 0 h 6857542"/>
              <a:gd name="connsiteX1" fmla="*/ 4980067 w 6126740"/>
              <a:gd name="connsiteY1" fmla="*/ 0 h 6857542"/>
              <a:gd name="connsiteX2" fmla="*/ 4992714 w 6126740"/>
              <a:gd name="connsiteY2" fmla="*/ 31774 h 6857542"/>
              <a:gd name="connsiteX3" fmla="*/ 6047722 w 6126740"/>
              <a:gd name="connsiteY3" fmla="*/ 2682457 h 6857542"/>
              <a:gd name="connsiteX4" fmla="*/ 6047722 w 6126740"/>
              <a:gd name="connsiteY4" fmla="*/ 3752208 h 6857542"/>
              <a:gd name="connsiteX5" fmla="*/ 4890218 w 6126740"/>
              <a:gd name="connsiteY5" fmla="*/ 6660411 h 6857542"/>
              <a:gd name="connsiteX6" fmla="*/ 4811756 w 6126740"/>
              <a:gd name="connsiteY6" fmla="*/ 6857542 h 6857542"/>
              <a:gd name="connsiteX7" fmla="*/ 0 w 6126740"/>
              <a:gd name="connsiteY7" fmla="*/ 6857542 h 6857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26740" h="6857542">
                <a:moveTo>
                  <a:pt x="0" y="0"/>
                </a:moveTo>
                <a:lnTo>
                  <a:pt x="4980067" y="0"/>
                </a:lnTo>
                <a:lnTo>
                  <a:pt x="4992714" y="31774"/>
                </a:lnTo>
                <a:cubicBezTo>
                  <a:pt x="6047722" y="2682457"/>
                  <a:pt x="6047722" y="2682457"/>
                  <a:pt x="6047722" y="2682457"/>
                </a:cubicBezTo>
                <a:cubicBezTo>
                  <a:pt x="6153080" y="2988100"/>
                  <a:pt x="6153080" y="3446565"/>
                  <a:pt x="6047722" y="3752208"/>
                </a:cubicBezTo>
                <a:cubicBezTo>
                  <a:pt x="5563735" y="4968215"/>
                  <a:pt x="5185620" y="5918220"/>
                  <a:pt x="4890218" y="6660411"/>
                </a:cubicBezTo>
                <a:lnTo>
                  <a:pt x="4811756" y="6857542"/>
                </a:lnTo>
                <a:lnTo>
                  <a:pt x="0" y="685754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98F6D58-1A39-41ED-99F7-0CE9F03BD344}"/>
              </a:ext>
            </a:extLst>
          </p:cNvPr>
          <p:cNvSpPr>
            <a:spLocks noGrp="1"/>
          </p:cNvSpPr>
          <p:nvPr>
            <p:ph type="title"/>
          </p:nvPr>
        </p:nvSpPr>
        <p:spPr>
          <a:xfrm>
            <a:off x="767289" y="1296537"/>
            <a:ext cx="4220967" cy="1907840"/>
          </a:xfrm>
        </p:spPr>
        <p:txBody>
          <a:bodyPr anchor="b">
            <a:normAutofit/>
          </a:bodyPr>
          <a:lstStyle/>
          <a:p>
            <a:r>
              <a:rPr lang="en-US" sz="4800" b="1">
                <a:solidFill>
                  <a:schemeClr val="bg1"/>
                </a:solidFill>
                <a:latin typeface="Franklin Gothic Book" panose="020B0503020102020204" pitchFamily="34" charset="0"/>
                <a:cs typeface="Segoe UI" panose="020B0502040204020203" pitchFamily="34" charset="0"/>
              </a:rPr>
              <a:t>Methods</a:t>
            </a:r>
            <a:r>
              <a:rPr lang="en-US" sz="4800">
                <a:solidFill>
                  <a:schemeClr val="bg1"/>
                </a:solidFill>
                <a:latin typeface="Franklin Gothic Book" panose="020B0503020102020204" pitchFamily="34" charset="0"/>
                <a:cs typeface="Segoe UI" panose="020B0502040204020203" pitchFamily="34" charset="0"/>
              </a:rPr>
              <a:t> </a:t>
            </a:r>
          </a:p>
        </p:txBody>
      </p:sp>
      <p:grpSp>
        <p:nvGrpSpPr>
          <p:cNvPr id="1030" name="Group 138">
            <a:extLst>
              <a:ext uri="{FF2B5EF4-FFF2-40B4-BE49-F238E27FC236}">
                <a16:creationId xmlns:a16="http://schemas.microsoft.com/office/drawing/2014/main" id="{9C6E8597-0CCE-4A8A-9326-AA52691A1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0080" y="640080"/>
            <a:ext cx="1128382" cy="847206"/>
            <a:chOff x="5307830" y="325570"/>
            <a:chExt cx="1128382" cy="847206"/>
          </a:xfrm>
        </p:grpSpPr>
        <p:sp>
          <p:nvSpPr>
            <p:cNvPr id="140" name="Freeform 5">
              <a:extLst>
                <a:ext uri="{FF2B5EF4-FFF2-40B4-BE49-F238E27FC236}">
                  <a16:creationId xmlns:a16="http://schemas.microsoft.com/office/drawing/2014/main" id="{E78FE76E-DF1D-420B-957F-8ECE93C02B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031" name="Freeform 5">
              <a:extLst>
                <a:ext uri="{FF2B5EF4-FFF2-40B4-BE49-F238E27FC236}">
                  <a16:creationId xmlns:a16="http://schemas.microsoft.com/office/drawing/2014/main" id="{CF2F61F0-9758-4DEF-AC08-7B00F04A46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pic>
        <p:nvPicPr>
          <p:cNvPr id="1026" name="Picture 2">
            <a:extLst>
              <a:ext uri="{FF2B5EF4-FFF2-40B4-BE49-F238E27FC236}">
                <a16:creationId xmlns:a16="http://schemas.microsoft.com/office/drawing/2014/main" id="{15A21C1C-6A6B-4172-9069-E14A02B8CFD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768765" y="891906"/>
            <a:ext cx="4462401" cy="237622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BF933A4-33C5-4102-BBB0-9B15EFF2F292}"/>
              </a:ext>
            </a:extLst>
          </p:cNvPr>
          <p:cNvSpPr>
            <a:spLocks noGrp="1"/>
          </p:cNvSpPr>
          <p:nvPr>
            <p:ph idx="1"/>
          </p:nvPr>
        </p:nvSpPr>
        <p:spPr>
          <a:xfrm>
            <a:off x="767290" y="3428999"/>
            <a:ext cx="4075054" cy="2741213"/>
          </a:xfrm>
        </p:spPr>
        <p:txBody>
          <a:bodyPr vert="horz" lIns="91440" tIns="45720" rIns="91440" bIns="45720" rtlCol="0" anchor="t">
            <a:normAutofit/>
          </a:bodyPr>
          <a:lstStyle/>
          <a:p>
            <a:r>
              <a:rPr lang="en-GB" sz="1700" b="0" i="0" u="none" strike="noStrike">
                <a:solidFill>
                  <a:schemeClr val="bg1"/>
                </a:solidFill>
                <a:effectLst/>
                <a:latin typeface="Arial" panose="020B0604020202020204" pitchFamily="34" charset="0"/>
              </a:rPr>
              <a:t>Conversational diagrams were drawn using an approach described by Dieckmann et al. </a:t>
            </a:r>
          </a:p>
          <a:p>
            <a:r>
              <a:rPr lang="en-GB" sz="1700" b="0" i="0" u="none" strike="noStrike">
                <a:solidFill>
                  <a:schemeClr val="bg1"/>
                </a:solidFill>
                <a:effectLst/>
                <a:latin typeface="Arial" panose="020B0604020202020204" pitchFamily="34" charset="0"/>
              </a:rPr>
              <a:t>For each debriefing, data forms were used as a discussion focus for immediate debriefer feedback. </a:t>
            </a:r>
          </a:p>
          <a:p>
            <a:r>
              <a:rPr lang="en-GB" sz="1700" b="0" i="0" u="none" strike="noStrike">
                <a:solidFill>
                  <a:schemeClr val="bg1"/>
                </a:solidFill>
                <a:effectLst/>
                <a:latin typeface="Arial" panose="020B0604020202020204" pitchFamily="34" charset="0"/>
              </a:rPr>
              <a:t>Likert ratings of each debriefer’s view of the relative ‘</a:t>
            </a:r>
            <a:r>
              <a:rPr lang="en-GB" sz="1700" b="0" i="1" u="none" strike="noStrike">
                <a:solidFill>
                  <a:schemeClr val="bg1"/>
                </a:solidFill>
                <a:effectLst/>
                <a:latin typeface="Arial" panose="020B0604020202020204" pitchFamily="34" charset="0"/>
              </a:rPr>
              <a:t>usefulness’ </a:t>
            </a:r>
            <a:r>
              <a:rPr lang="en-GB" sz="1700" b="0" i="0" u="none" strike="noStrike">
                <a:solidFill>
                  <a:schemeClr val="bg1"/>
                </a:solidFill>
                <a:effectLst/>
                <a:latin typeface="Arial" panose="020B0604020202020204" pitchFamily="34" charset="0"/>
              </a:rPr>
              <a:t>of data-driven feedback were recorded.</a:t>
            </a:r>
            <a:endParaRPr lang="en-US" sz="1700">
              <a:solidFill>
                <a:schemeClr val="bg1"/>
              </a:solidFill>
              <a:latin typeface="Segoe UI" panose="020B0502040204020203" pitchFamily="34" charset="0"/>
              <a:cs typeface="Segoe UI" panose="020B0502040204020203" pitchFamily="34" charset="0"/>
            </a:endParaRPr>
          </a:p>
        </p:txBody>
      </p:sp>
      <p:pic>
        <p:nvPicPr>
          <p:cNvPr id="5" name="Picture 4" descr="The 4,5, and 7 Point Likert Scale + [Questionnaire Examples]">
            <a:extLst>
              <a:ext uri="{FF2B5EF4-FFF2-40B4-BE49-F238E27FC236}">
                <a16:creationId xmlns:a16="http://schemas.microsoft.com/office/drawing/2014/main" id="{5241B18C-2381-4588-B54F-452F6E79907F}"/>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585046" y="3751949"/>
            <a:ext cx="4837061" cy="1971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99101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6D58-1A39-41ED-99F7-0CE9F03BD344}"/>
              </a:ext>
            </a:extLst>
          </p:cNvPr>
          <p:cNvSpPr>
            <a:spLocks noGrp="1"/>
          </p:cNvSpPr>
          <p:nvPr>
            <p:ph type="title"/>
          </p:nvPr>
        </p:nvSpPr>
        <p:spPr>
          <a:xfrm>
            <a:off x="834571" y="555623"/>
            <a:ext cx="5130795" cy="1461778"/>
          </a:xfrm>
        </p:spPr>
        <p:txBody>
          <a:bodyPr>
            <a:normAutofit/>
          </a:bodyPr>
          <a:lstStyle/>
          <a:p>
            <a:r>
              <a:rPr lang="en-US" sz="4000" b="1" dirty="0">
                <a:latin typeface="Franklin Gothic Book" panose="020B0503020102020204" pitchFamily="34" charset="0"/>
                <a:cs typeface="Segoe UI" panose="020B0502040204020203" pitchFamily="34" charset="0"/>
              </a:rPr>
              <a:t>Results</a:t>
            </a:r>
          </a:p>
        </p:txBody>
      </p:sp>
      <p:sp>
        <p:nvSpPr>
          <p:cNvPr id="3" name="Content Placeholder 2">
            <a:extLst>
              <a:ext uri="{FF2B5EF4-FFF2-40B4-BE49-F238E27FC236}">
                <a16:creationId xmlns:a16="http://schemas.microsoft.com/office/drawing/2014/main" id="{3BF933A4-33C5-4102-BBB0-9B15EFF2F292}"/>
              </a:ext>
            </a:extLst>
          </p:cNvPr>
          <p:cNvSpPr>
            <a:spLocks noGrp="1"/>
          </p:cNvSpPr>
          <p:nvPr>
            <p:ph idx="1"/>
          </p:nvPr>
        </p:nvSpPr>
        <p:spPr>
          <a:xfrm>
            <a:off x="618307" y="2017401"/>
            <a:ext cx="10833464" cy="4392107"/>
          </a:xfrm>
        </p:spPr>
        <p:txBody>
          <a:bodyPr vert="horz" lIns="91440" tIns="45720" rIns="91440" bIns="45720" rtlCol="0">
            <a:normAutofit/>
          </a:bodyPr>
          <a:lstStyle/>
          <a:p>
            <a:r>
              <a:rPr lang="en-GB" sz="3200" b="0" i="0" u="none" strike="noStrike" dirty="0">
                <a:solidFill>
                  <a:srgbClr val="000000"/>
                </a:solidFill>
                <a:effectLst/>
                <a:latin typeface="Segoe UI" panose="020B0502040204020203" pitchFamily="34" charset="0"/>
                <a:cs typeface="Segoe UI" panose="020B0502040204020203" pitchFamily="34" charset="0"/>
              </a:rPr>
              <a:t>12 debriefings were included </a:t>
            </a:r>
          </a:p>
          <a:p>
            <a:pPr lvl="1"/>
            <a:r>
              <a:rPr lang="en-GB" sz="2800" b="0" i="0" u="none" strike="noStrike" dirty="0">
                <a:solidFill>
                  <a:srgbClr val="000000"/>
                </a:solidFill>
                <a:effectLst/>
                <a:latin typeface="Segoe UI" panose="020B0502040204020203" pitchFamily="34" charset="0"/>
                <a:cs typeface="Segoe UI" panose="020B0502040204020203" pitchFamily="34" charset="0"/>
              </a:rPr>
              <a:t>ᘈ=6.5 learners per event. </a:t>
            </a:r>
          </a:p>
          <a:p>
            <a:r>
              <a:rPr lang="en-GB" sz="3200" b="0" i="0" u="none" strike="noStrike" dirty="0">
                <a:solidFill>
                  <a:srgbClr val="000000"/>
                </a:solidFill>
                <a:effectLst/>
                <a:latin typeface="Segoe UI" panose="020B0502040204020203" pitchFamily="34" charset="0"/>
                <a:cs typeface="Segoe UI" panose="020B0502040204020203" pitchFamily="34" charset="0"/>
              </a:rPr>
              <a:t>A high proportion of inexperienced physician learners enrolled (48.7%) with a predominance of females (53.8%). </a:t>
            </a:r>
          </a:p>
          <a:p>
            <a:r>
              <a:rPr lang="en-GB" sz="3200" b="0" i="0" u="none" strike="noStrike" dirty="0">
                <a:solidFill>
                  <a:srgbClr val="000000"/>
                </a:solidFill>
                <a:effectLst/>
                <a:latin typeface="Segoe UI" panose="020B0502040204020203" pitchFamily="34" charset="0"/>
                <a:cs typeface="Segoe UI" panose="020B0502040204020203" pitchFamily="34" charset="0"/>
              </a:rPr>
              <a:t>The 7 debriefers were physicians and nurses with baseline expertise in debriefing and a range of experience. </a:t>
            </a:r>
          </a:p>
        </p:txBody>
      </p:sp>
    </p:spTree>
    <p:extLst>
      <p:ext uri="{BB962C8B-B14F-4D97-AF65-F5344CB8AC3E}">
        <p14:creationId xmlns:p14="http://schemas.microsoft.com/office/powerpoint/2010/main" val="34038407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6D58-1A39-41ED-99F7-0CE9F03BD344}"/>
              </a:ext>
            </a:extLst>
          </p:cNvPr>
          <p:cNvSpPr>
            <a:spLocks noGrp="1"/>
          </p:cNvSpPr>
          <p:nvPr>
            <p:ph type="title"/>
          </p:nvPr>
        </p:nvSpPr>
        <p:spPr>
          <a:xfrm>
            <a:off x="477519" y="302642"/>
            <a:ext cx="5130795" cy="1461778"/>
          </a:xfrm>
        </p:spPr>
        <p:txBody>
          <a:bodyPr>
            <a:normAutofit/>
          </a:bodyPr>
          <a:lstStyle/>
          <a:p>
            <a:r>
              <a:rPr lang="en-US" sz="4000" b="1" dirty="0">
                <a:latin typeface="Franklin Gothic Book" panose="020B0503020102020204" pitchFamily="34" charset="0"/>
                <a:cs typeface="Segoe UI" panose="020B0502040204020203" pitchFamily="34" charset="0"/>
              </a:rPr>
              <a:t>Key Findings</a:t>
            </a:r>
          </a:p>
        </p:txBody>
      </p:sp>
      <p:sp>
        <p:nvSpPr>
          <p:cNvPr id="3" name="Content Placeholder 2">
            <a:extLst>
              <a:ext uri="{FF2B5EF4-FFF2-40B4-BE49-F238E27FC236}">
                <a16:creationId xmlns:a16="http://schemas.microsoft.com/office/drawing/2014/main" id="{3BF933A4-33C5-4102-BBB0-9B15EFF2F292}"/>
              </a:ext>
            </a:extLst>
          </p:cNvPr>
          <p:cNvSpPr>
            <a:spLocks noGrp="1"/>
          </p:cNvSpPr>
          <p:nvPr>
            <p:ph idx="1"/>
          </p:nvPr>
        </p:nvSpPr>
        <p:spPr>
          <a:xfrm>
            <a:off x="284453" y="1764420"/>
            <a:ext cx="5611250" cy="4026346"/>
          </a:xfrm>
        </p:spPr>
        <p:txBody>
          <a:bodyPr vert="horz" lIns="91440" tIns="45720" rIns="91440" bIns="45720" rtlCol="0">
            <a:normAutofit/>
          </a:bodyPr>
          <a:lstStyle/>
          <a:p>
            <a:r>
              <a:rPr lang="en-GB" sz="3000" b="0" i="0" u="none" strike="noStrike" dirty="0">
                <a:solidFill>
                  <a:srgbClr val="000000"/>
                </a:solidFill>
                <a:effectLst/>
                <a:latin typeface="Segoe UI" panose="020B0502040204020203" pitchFamily="34" charset="0"/>
                <a:cs typeface="Segoe UI" panose="020B0502040204020203" pitchFamily="34" charset="0"/>
              </a:rPr>
              <a:t>In 9/12 cases debriefers talked for a ratio of ≧1:1versus learner contributions</a:t>
            </a:r>
            <a:endParaRPr lang="en-US" sz="3500" dirty="0">
              <a:latin typeface="Segoe UI" panose="020B0502040204020203" pitchFamily="34" charset="0"/>
              <a:cs typeface="Segoe UI" panose="020B0502040204020203" pitchFamily="34" charset="0"/>
            </a:endParaRPr>
          </a:p>
          <a:p>
            <a:r>
              <a:rPr lang="en-GB" sz="3000" b="0" i="0" u="none" strike="noStrike" dirty="0">
                <a:solidFill>
                  <a:srgbClr val="000000"/>
                </a:solidFill>
                <a:effectLst/>
                <a:latin typeface="Arial" panose="020B0604020202020204" pitchFamily="34" charset="0"/>
              </a:rPr>
              <a:t>The conversational diagrams for these debriefings typically resembled a ‘fan-shape’. </a:t>
            </a:r>
          </a:p>
        </p:txBody>
      </p:sp>
      <p:pic>
        <p:nvPicPr>
          <p:cNvPr id="10242" name="Picture 2">
            <a:extLst>
              <a:ext uri="{FF2B5EF4-FFF2-40B4-BE49-F238E27FC236}">
                <a16:creationId xmlns:a16="http://schemas.microsoft.com/office/drawing/2014/main" id="{4FFE59E8-6406-4604-950A-CEF7C35DF5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1380" y="873054"/>
            <a:ext cx="6209392" cy="5458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1615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6D58-1A39-41ED-99F7-0CE9F03BD344}"/>
              </a:ext>
            </a:extLst>
          </p:cNvPr>
          <p:cNvSpPr>
            <a:spLocks noGrp="1"/>
          </p:cNvSpPr>
          <p:nvPr>
            <p:ph type="title"/>
          </p:nvPr>
        </p:nvSpPr>
        <p:spPr>
          <a:xfrm>
            <a:off x="712651" y="0"/>
            <a:ext cx="5130795" cy="1461778"/>
          </a:xfrm>
        </p:spPr>
        <p:txBody>
          <a:bodyPr>
            <a:normAutofit/>
          </a:bodyPr>
          <a:lstStyle/>
          <a:p>
            <a:r>
              <a:rPr lang="en-US" sz="4000" b="1" dirty="0">
                <a:latin typeface="Franklin Gothic Book" panose="020B0503020102020204" pitchFamily="34" charset="0"/>
                <a:cs typeface="Segoe UI" panose="020B0502040204020203" pitchFamily="34" charset="0"/>
              </a:rPr>
              <a:t>Key Findings</a:t>
            </a:r>
          </a:p>
        </p:txBody>
      </p:sp>
      <p:sp>
        <p:nvSpPr>
          <p:cNvPr id="3" name="Content Placeholder 2">
            <a:extLst>
              <a:ext uri="{FF2B5EF4-FFF2-40B4-BE49-F238E27FC236}">
                <a16:creationId xmlns:a16="http://schemas.microsoft.com/office/drawing/2014/main" id="{3BF933A4-33C5-4102-BBB0-9B15EFF2F292}"/>
              </a:ext>
            </a:extLst>
          </p:cNvPr>
          <p:cNvSpPr>
            <a:spLocks noGrp="1"/>
          </p:cNvSpPr>
          <p:nvPr>
            <p:ph idx="1"/>
          </p:nvPr>
        </p:nvSpPr>
        <p:spPr>
          <a:xfrm>
            <a:off x="618308" y="1540614"/>
            <a:ext cx="4580710" cy="4026346"/>
          </a:xfrm>
        </p:spPr>
        <p:txBody>
          <a:bodyPr vert="horz" lIns="91440" tIns="45720" rIns="91440" bIns="45720" rtlCol="0">
            <a:noAutofit/>
          </a:bodyPr>
          <a:lstStyle/>
          <a:p>
            <a:r>
              <a:rPr lang="en-AU" b="0" i="0" u="none" strike="noStrike" dirty="0">
                <a:solidFill>
                  <a:srgbClr val="000000"/>
                </a:solidFill>
                <a:effectLst/>
                <a:latin typeface="Segoe UI" panose="020B0502040204020203" pitchFamily="34" charset="0"/>
                <a:cs typeface="Segoe UI" panose="020B0502040204020203" pitchFamily="34" charset="0"/>
              </a:rPr>
              <a:t>3 debriefings had a ratio of &lt;1:1) – these resembled a star shape</a:t>
            </a:r>
          </a:p>
          <a:p>
            <a:r>
              <a:rPr lang="en-AU" dirty="0">
                <a:solidFill>
                  <a:srgbClr val="000000"/>
                </a:solidFill>
                <a:latin typeface="Segoe UI" panose="020B0502040204020203" pitchFamily="34" charset="0"/>
                <a:cs typeface="Segoe UI" panose="020B0502040204020203" pitchFamily="34" charset="0"/>
              </a:rPr>
              <a:t>We compared &lt;1:1 and &gt;1:1 using an </a:t>
            </a:r>
            <a:r>
              <a:rPr lang="en-AU" dirty="0" err="1">
                <a:solidFill>
                  <a:srgbClr val="000000"/>
                </a:solidFill>
                <a:latin typeface="Segoe UI" panose="020B0502040204020203" pitchFamily="34" charset="0"/>
                <a:cs typeface="Segoe UI" panose="020B0502040204020203" pitchFamily="34" charset="0"/>
              </a:rPr>
              <a:t>an</a:t>
            </a:r>
            <a:r>
              <a:rPr lang="en-AU" dirty="0">
                <a:solidFill>
                  <a:srgbClr val="000000"/>
                </a:solidFill>
                <a:latin typeface="Segoe UI" panose="020B0502040204020203" pitchFamily="34" charset="0"/>
                <a:cs typeface="Segoe UI" panose="020B0502040204020203" pitchFamily="34" charset="0"/>
              </a:rPr>
              <a:t> a priori plan</a:t>
            </a:r>
          </a:p>
          <a:p>
            <a:r>
              <a:rPr lang="en-GB" b="0" i="0" u="none" strike="noStrike" dirty="0">
                <a:solidFill>
                  <a:srgbClr val="000000"/>
                </a:solidFill>
                <a:effectLst/>
                <a:latin typeface="Arial" panose="020B0604020202020204" pitchFamily="34" charset="0"/>
              </a:rPr>
              <a:t>Debriefers with a ratio of &lt;1:1 generated ‘star-shaped’ diagrams and achieved higher DASH ratings compared with the ≧1:1 group (p=0.038). </a:t>
            </a:r>
            <a:endParaRPr lang="en-US" dirty="0">
              <a:latin typeface="Segoe UI" panose="020B0502040204020203" pitchFamily="34" charset="0"/>
              <a:cs typeface="Segoe UI" panose="020B0502040204020203" pitchFamily="34" charset="0"/>
            </a:endParaRPr>
          </a:p>
        </p:txBody>
      </p:sp>
      <p:pic>
        <p:nvPicPr>
          <p:cNvPr id="12290" name="Picture 2">
            <a:extLst>
              <a:ext uri="{FF2B5EF4-FFF2-40B4-BE49-F238E27FC236}">
                <a16:creationId xmlns:a16="http://schemas.microsoft.com/office/drawing/2014/main" id="{54DA22FA-7ECE-43E4-A177-F99C9A3B0B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2718" y="478971"/>
            <a:ext cx="6420939" cy="6149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57578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8DD1A-7F88-44F5-9BDE-E720D862D8E7}"/>
              </a:ext>
            </a:extLst>
          </p:cNvPr>
          <p:cNvSpPr>
            <a:spLocks noGrp="1"/>
          </p:cNvSpPr>
          <p:nvPr>
            <p:ph type="title"/>
          </p:nvPr>
        </p:nvSpPr>
        <p:spPr/>
        <p:txBody>
          <a:bodyPr/>
          <a:lstStyle/>
          <a:p>
            <a:r>
              <a:rPr lang="en-AU" b="1" dirty="0">
                <a:latin typeface="Franklin Gothic Book" panose="020B0503020102020204" pitchFamily="34" charset="0"/>
              </a:rPr>
              <a:t>Secondary Outcomes</a:t>
            </a:r>
          </a:p>
        </p:txBody>
      </p:sp>
      <p:sp>
        <p:nvSpPr>
          <p:cNvPr id="3" name="Content Placeholder 2">
            <a:extLst>
              <a:ext uri="{FF2B5EF4-FFF2-40B4-BE49-F238E27FC236}">
                <a16:creationId xmlns:a16="http://schemas.microsoft.com/office/drawing/2014/main" id="{D49984AC-0D1E-4E11-858F-789FD4B75A90}"/>
              </a:ext>
            </a:extLst>
          </p:cNvPr>
          <p:cNvSpPr>
            <a:spLocks noGrp="1"/>
          </p:cNvSpPr>
          <p:nvPr>
            <p:ph idx="1"/>
          </p:nvPr>
        </p:nvSpPr>
        <p:spPr/>
        <p:txBody>
          <a:bodyPr/>
          <a:lstStyle/>
          <a:p>
            <a:r>
              <a:rPr lang="en-GB" sz="2800" b="0" i="0" u="none" strike="noStrike" dirty="0">
                <a:solidFill>
                  <a:srgbClr val="000000"/>
                </a:solidFill>
                <a:effectLst/>
                <a:latin typeface="Segoe UI" panose="020B0502040204020203" pitchFamily="34" charset="0"/>
                <a:cs typeface="Segoe UI" panose="020B0502040204020203" pitchFamily="34" charset="0"/>
              </a:rPr>
              <a:t>Debriefer self-rated DASH scores (ᘈ=5.08/7.0) were significantly lower than study subject ratings (ᘈ=6.50/7.0). </a:t>
            </a:r>
          </a:p>
          <a:p>
            <a:pPr lvl="1"/>
            <a:r>
              <a:rPr lang="en-GB" b="0" i="0" u="none" strike="noStrike" dirty="0">
                <a:solidFill>
                  <a:srgbClr val="000000"/>
                </a:solidFill>
                <a:effectLst/>
                <a:latin typeface="Segoe UI" panose="020B0502040204020203" pitchFamily="34" charset="0"/>
                <a:cs typeface="Segoe UI" panose="020B0502040204020203" pitchFamily="34" charset="0"/>
              </a:rPr>
              <a:t>These differences reached statistical significance for all DASH elements. </a:t>
            </a:r>
          </a:p>
          <a:p>
            <a:endParaRPr lang="en-GB" sz="2800" b="0" i="0" u="none" strike="noStrike" dirty="0">
              <a:solidFill>
                <a:srgbClr val="000000"/>
              </a:solidFill>
              <a:effectLst/>
              <a:latin typeface="Segoe UI" panose="020B0502040204020203" pitchFamily="34" charset="0"/>
              <a:cs typeface="Segoe UI" panose="020B0502040204020203" pitchFamily="34" charset="0"/>
            </a:endParaRPr>
          </a:p>
          <a:p>
            <a:r>
              <a:rPr lang="en-GB" sz="2800" b="0" i="0" u="none" strike="noStrike" dirty="0">
                <a:solidFill>
                  <a:srgbClr val="000000"/>
                </a:solidFill>
                <a:effectLst/>
                <a:latin typeface="Segoe UI" panose="020B0502040204020203" pitchFamily="34" charset="0"/>
                <a:cs typeface="Segoe UI" panose="020B0502040204020203" pitchFamily="34" charset="0"/>
              </a:rPr>
              <a:t>Debriefers evaluated the </a:t>
            </a:r>
            <a:r>
              <a:rPr lang="en-GB" sz="2800" b="0" i="1" u="none" strike="noStrike" dirty="0">
                <a:solidFill>
                  <a:srgbClr val="000000"/>
                </a:solidFill>
                <a:effectLst/>
                <a:latin typeface="Segoe UI" panose="020B0502040204020203" pitchFamily="34" charset="0"/>
                <a:cs typeface="Segoe UI" panose="020B0502040204020203" pitchFamily="34" charset="0"/>
              </a:rPr>
              <a:t>‘usefulness’ </a:t>
            </a:r>
            <a:r>
              <a:rPr lang="en-GB" sz="2800" b="0" i="0" u="none" strike="noStrike" dirty="0">
                <a:solidFill>
                  <a:srgbClr val="000000"/>
                </a:solidFill>
                <a:effectLst/>
                <a:latin typeface="Segoe UI" panose="020B0502040204020203" pitchFamily="34" charset="0"/>
                <a:cs typeface="Segoe UI" panose="020B0502040204020203" pitchFamily="34" charset="0"/>
              </a:rPr>
              <a:t>of data and feedback provided and found it high (ᘈ=4.6/5).</a:t>
            </a:r>
            <a:endParaRPr lang="en-AU"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399272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2691BBC-93C4-4ABE-BC9E-D3ADA8F7153F}"/>
              </a:ext>
            </a:extLst>
          </p:cNvPr>
          <p:cNvGraphicFramePr>
            <a:graphicFrameLocks noGrp="1"/>
          </p:cNvGraphicFramePr>
          <p:nvPr>
            <p:extLst>
              <p:ext uri="{D42A27DB-BD31-4B8C-83A1-F6EECF244321}">
                <p14:modId xmlns:p14="http://schemas.microsoft.com/office/powerpoint/2010/main" val="3966782530"/>
              </p:ext>
            </p:extLst>
          </p:nvPr>
        </p:nvGraphicFramePr>
        <p:xfrm>
          <a:off x="131948" y="1151341"/>
          <a:ext cx="11928104" cy="4966793"/>
        </p:xfrm>
        <a:graphic>
          <a:graphicData uri="http://schemas.openxmlformats.org/drawingml/2006/table">
            <a:tbl>
              <a:tblPr/>
              <a:tblGrid>
                <a:gridCol w="1451089">
                  <a:extLst>
                    <a:ext uri="{9D8B030D-6E8A-4147-A177-3AD203B41FA5}">
                      <a16:colId xmlns:a16="http://schemas.microsoft.com/office/drawing/2014/main" val="3931933427"/>
                    </a:ext>
                  </a:extLst>
                </a:gridCol>
                <a:gridCol w="118068">
                  <a:extLst>
                    <a:ext uri="{9D8B030D-6E8A-4147-A177-3AD203B41FA5}">
                      <a16:colId xmlns:a16="http://schemas.microsoft.com/office/drawing/2014/main" val="2079391902"/>
                    </a:ext>
                  </a:extLst>
                </a:gridCol>
                <a:gridCol w="77104">
                  <a:extLst>
                    <a:ext uri="{9D8B030D-6E8A-4147-A177-3AD203B41FA5}">
                      <a16:colId xmlns:a16="http://schemas.microsoft.com/office/drawing/2014/main" val="4147175658"/>
                    </a:ext>
                  </a:extLst>
                </a:gridCol>
                <a:gridCol w="5043412">
                  <a:extLst>
                    <a:ext uri="{9D8B030D-6E8A-4147-A177-3AD203B41FA5}">
                      <a16:colId xmlns:a16="http://schemas.microsoft.com/office/drawing/2014/main" val="394872064"/>
                    </a:ext>
                  </a:extLst>
                </a:gridCol>
                <a:gridCol w="1059296">
                  <a:extLst>
                    <a:ext uri="{9D8B030D-6E8A-4147-A177-3AD203B41FA5}">
                      <a16:colId xmlns:a16="http://schemas.microsoft.com/office/drawing/2014/main" val="3692084191"/>
                    </a:ext>
                  </a:extLst>
                </a:gridCol>
                <a:gridCol w="870652">
                  <a:extLst>
                    <a:ext uri="{9D8B030D-6E8A-4147-A177-3AD203B41FA5}">
                      <a16:colId xmlns:a16="http://schemas.microsoft.com/office/drawing/2014/main" val="1067205821"/>
                    </a:ext>
                  </a:extLst>
                </a:gridCol>
                <a:gridCol w="841631">
                  <a:extLst>
                    <a:ext uri="{9D8B030D-6E8A-4147-A177-3AD203B41FA5}">
                      <a16:colId xmlns:a16="http://schemas.microsoft.com/office/drawing/2014/main" val="2812917245"/>
                    </a:ext>
                  </a:extLst>
                </a:gridCol>
                <a:gridCol w="798100">
                  <a:extLst>
                    <a:ext uri="{9D8B030D-6E8A-4147-A177-3AD203B41FA5}">
                      <a16:colId xmlns:a16="http://schemas.microsoft.com/office/drawing/2014/main" val="3399840298"/>
                    </a:ext>
                  </a:extLst>
                </a:gridCol>
                <a:gridCol w="856142">
                  <a:extLst>
                    <a:ext uri="{9D8B030D-6E8A-4147-A177-3AD203B41FA5}">
                      <a16:colId xmlns:a16="http://schemas.microsoft.com/office/drawing/2014/main" val="4290562623"/>
                    </a:ext>
                  </a:extLst>
                </a:gridCol>
                <a:gridCol w="812610">
                  <a:extLst>
                    <a:ext uri="{9D8B030D-6E8A-4147-A177-3AD203B41FA5}">
                      <a16:colId xmlns:a16="http://schemas.microsoft.com/office/drawing/2014/main" val="1109697795"/>
                    </a:ext>
                  </a:extLst>
                </a:gridCol>
              </a:tblGrid>
              <a:tr h="539449">
                <a:tc rowSpan="2">
                  <a:txBody>
                    <a:bodyPr/>
                    <a:lstStyle/>
                    <a:p>
                      <a:pPr algn="ctr" rtl="0" fontAlgn="ctr">
                        <a:spcBef>
                          <a:spcPts val="0"/>
                        </a:spcBef>
                        <a:spcAft>
                          <a:spcPts val="100"/>
                        </a:spcAft>
                      </a:pPr>
                      <a:r>
                        <a:rPr lang="en-AU" sz="1800" b="0" i="0" u="none" strike="noStrike">
                          <a:solidFill>
                            <a:srgbClr val="000000"/>
                          </a:solidFill>
                          <a:effectLst/>
                          <a:latin typeface="Arial" panose="020B0604020202020204" pitchFamily="34" charset="0"/>
                        </a:rPr>
                        <a:t>EXAMPLE CASES</a:t>
                      </a:r>
                      <a:endParaRPr lang="en-AU" sz="1800" dirty="0">
                        <a:effectLst/>
                      </a:endParaRPr>
                    </a:p>
                  </a:txBody>
                  <a:tcPr marL="28791" marR="28791" marT="28791" marB="2879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gridSpan="3">
                  <a:txBody>
                    <a:bodyPr/>
                    <a:lstStyle/>
                    <a:p>
                      <a:pPr algn="ctr" rtl="0" fontAlgn="ctr">
                        <a:spcBef>
                          <a:spcPts val="500"/>
                        </a:spcBef>
                        <a:spcAft>
                          <a:spcPts val="0"/>
                        </a:spcAft>
                      </a:pPr>
                      <a:r>
                        <a:rPr lang="en-AU" sz="2400" b="0" i="0" u="none" strike="noStrike">
                          <a:solidFill>
                            <a:srgbClr val="000000"/>
                          </a:solidFill>
                          <a:effectLst/>
                          <a:latin typeface="Arial" panose="020B0604020202020204" pitchFamily="34" charset="0"/>
                        </a:rPr>
                        <a:t>Study Subject Characteristics**</a:t>
                      </a:r>
                      <a:endParaRPr lang="en-AU" sz="2400" dirty="0">
                        <a:effectLst/>
                      </a:endParaRPr>
                    </a:p>
                  </a:txBody>
                  <a:tcPr marL="28791" marR="28791" marT="28791" marB="2879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rowSpan="2" hMerge="1">
                  <a:txBody>
                    <a:bodyPr/>
                    <a:lstStyle/>
                    <a:p>
                      <a:endParaRPr lang="en-AU"/>
                    </a:p>
                  </a:txBody>
                  <a:tcPr/>
                </a:tc>
                <a:tc rowSpan="2" hMerge="1">
                  <a:txBody>
                    <a:bodyPr/>
                    <a:lstStyle/>
                    <a:p>
                      <a:pPr algn="ctr" rtl="0" fontAlgn="ctr">
                        <a:spcBef>
                          <a:spcPts val="500"/>
                        </a:spcBef>
                        <a:spcAft>
                          <a:spcPts val="0"/>
                        </a:spcAft>
                      </a:pPr>
                      <a:r>
                        <a:rPr lang="en-AU" sz="1200" b="0" i="0" u="none" strike="noStrike" dirty="0">
                          <a:solidFill>
                            <a:srgbClr val="000000"/>
                          </a:solidFill>
                          <a:effectLst/>
                          <a:latin typeface="Arial" panose="020B0604020202020204" pitchFamily="34" charset="0"/>
                        </a:rPr>
                        <a:t>Study Subject Characteristics**</a:t>
                      </a:r>
                      <a:endParaRPr lang="en-AU" sz="1200" dirty="0">
                        <a:effectLst/>
                      </a:endParaRPr>
                    </a:p>
                  </a:txBody>
                  <a:tcPr marL="28791" marR="28791" marT="28791" marB="2879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pPr algn="ctr" rtl="0" fontAlgn="ctr">
                        <a:spcBef>
                          <a:spcPts val="0"/>
                        </a:spcBef>
                        <a:spcAft>
                          <a:spcPts val="100"/>
                        </a:spcAft>
                      </a:pPr>
                      <a:r>
                        <a:rPr lang="en-AU" sz="3200" b="0" i="0" u="none" strike="noStrike">
                          <a:solidFill>
                            <a:srgbClr val="000000"/>
                          </a:solidFill>
                          <a:effectLst/>
                          <a:latin typeface="Arial" panose="020B0604020202020204" pitchFamily="34" charset="0"/>
                        </a:rPr>
                        <a:t>DASH Scores </a:t>
                      </a:r>
                      <a:endParaRPr lang="en-AU" sz="3200" dirty="0">
                        <a:effectLst/>
                      </a:endParaRPr>
                    </a:p>
                  </a:txBody>
                  <a:tcPr marL="28791" marR="28791" marT="28791" marB="2879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1076140470"/>
                  </a:ext>
                </a:extLst>
              </a:tr>
              <a:tr h="913874">
                <a:tc vMerge="1">
                  <a:txBody>
                    <a:bodyPr/>
                    <a:lstStyle/>
                    <a:p>
                      <a:endParaRPr lang="en-AU"/>
                    </a:p>
                  </a:txBody>
                  <a:tcPr/>
                </a:tc>
                <a:tc gridSpan="3" vMerge="1">
                  <a:txBody>
                    <a:bodyPr/>
                    <a:lstStyle/>
                    <a:p>
                      <a:endParaRPr lang="en-AU"/>
                    </a:p>
                  </a:txBody>
                  <a:tcPr/>
                </a:tc>
                <a:tc hMerge="1" vMerge="1">
                  <a:txBody>
                    <a:bodyPr/>
                    <a:lstStyle/>
                    <a:p>
                      <a:endParaRPr lang="en-AU"/>
                    </a:p>
                  </a:txBody>
                  <a:tcPr/>
                </a:tc>
                <a:tc hMerge="1" vMerge="1">
                  <a:txBody>
                    <a:bodyPr/>
                    <a:lstStyle/>
                    <a:p>
                      <a:endParaRPr lang="en-AU"/>
                    </a:p>
                  </a:txBody>
                  <a:tcPr/>
                </a:tc>
                <a:tc>
                  <a:txBody>
                    <a:bodyPr/>
                    <a:lstStyle/>
                    <a:p>
                      <a:pPr algn="ctr" rtl="0" fontAlgn="ctr">
                        <a:spcBef>
                          <a:spcPts val="0"/>
                        </a:spcBef>
                        <a:spcAft>
                          <a:spcPts val="100"/>
                        </a:spcAft>
                      </a:pPr>
                      <a:r>
                        <a:rPr lang="en-GB" sz="1400" b="0" i="0" u="none" strike="noStrike">
                          <a:solidFill>
                            <a:srgbClr val="000000"/>
                          </a:solidFill>
                          <a:effectLst/>
                          <a:latin typeface="Arial" panose="020B0604020202020204" pitchFamily="34" charset="0"/>
                        </a:rPr>
                        <a:t>DASH Element 1 Mean (SD)</a:t>
                      </a:r>
                      <a:endParaRPr lang="en-GB" sz="1400" dirty="0">
                        <a:effectLst/>
                      </a:endParaRPr>
                    </a:p>
                  </a:txBody>
                  <a:tcPr marL="28791" marR="28791" marT="28791" marB="2879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GB" sz="1400" b="0" i="0" u="none" strike="noStrike">
                          <a:solidFill>
                            <a:srgbClr val="000000"/>
                          </a:solidFill>
                          <a:effectLst/>
                          <a:latin typeface="Arial" panose="020B0604020202020204" pitchFamily="34" charset="0"/>
                        </a:rPr>
                        <a:t>DASH Element 2</a:t>
                      </a:r>
                      <a:endParaRPr lang="en-GB" sz="1400">
                        <a:effectLst/>
                      </a:endParaRPr>
                    </a:p>
                    <a:p>
                      <a:pPr algn="ctr" rtl="0" fontAlgn="ctr">
                        <a:spcBef>
                          <a:spcPts val="0"/>
                        </a:spcBef>
                        <a:spcAft>
                          <a:spcPts val="100"/>
                        </a:spcAft>
                      </a:pPr>
                      <a:r>
                        <a:rPr lang="en-GB" sz="1400" b="0" i="0" u="none" strike="noStrike">
                          <a:solidFill>
                            <a:srgbClr val="000000"/>
                          </a:solidFill>
                          <a:effectLst/>
                          <a:latin typeface="Arial" panose="020B0604020202020204" pitchFamily="34" charset="0"/>
                        </a:rPr>
                        <a:t>Mean (SD)</a:t>
                      </a:r>
                      <a:endParaRPr lang="en-GB" sz="1400">
                        <a:effectLst/>
                      </a:endParaRPr>
                    </a:p>
                  </a:txBody>
                  <a:tcPr marL="28791" marR="28791" marT="28791" marB="2879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GB" sz="1400" b="0" i="0" u="none" strike="noStrike">
                          <a:solidFill>
                            <a:srgbClr val="000000"/>
                          </a:solidFill>
                          <a:effectLst/>
                          <a:latin typeface="Arial" panose="020B0604020202020204" pitchFamily="34" charset="0"/>
                        </a:rPr>
                        <a:t>DASH Element 3 Mean (SD)</a:t>
                      </a:r>
                      <a:endParaRPr lang="en-GB" sz="1400">
                        <a:effectLst/>
                      </a:endParaRPr>
                    </a:p>
                  </a:txBody>
                  <a:tcPr marL="28791" marR="28791" marT="28791" marB="2879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GB" sz="1400" b="0" i="0" u="none" strike="noStrike">
                          <a:solidFill>
                            <a:srgbClr val="000000"/>
                          </a:solidFill>
                          <a:effectLst/>
                          <a:latin typeface="Arial" panose="020B0604020202020204" pitchFamily="34" charset="0"/>
                        </a:rPr>
                        <a:t>DASH Element 4 Mean (SD)</a:t>
                      </a:r>
                      <a:endParaRPr lang="en-GB" sz="1400">
                        <a:effectLst/>
                      </a:endParaRPr>
                    </a:p>
                  </a:txBody>
                  <a:tcPr marL="28791" marR="28791" marT="28791" marB="2879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GB" sz="1400" b="0" i="0" u="none" strike="noStrike">
                          <a:solidFill>
                            <a:srgbClr val="000000"/>
                          </a:solidFill>
                          <a:effectLst/>
                          <a:latin typeface="Arial" panose="020B0604020202020204" pitchFamily="34" charset="0"/>
                        </a:rPr>
                        <a:t>DASH Element 5 Mean (SD)</a:t>
                      </a:r>
                      <a:endParaRPr lang="en-GB" sz="1400">
                        <a:effectLst/>
                      </a:endParaRPr>
                    </a:p>
                  </a:txBody>
                  <a:tcPr marL="28791" marR="28791" marT="28791" marB="2879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GB" sz="1400" b="0" i="0" u="none" strike="noStrike">
                          <a:solidFill>
                            <a:srgbClr val="000000"/>
                          </a:solidFill>
                          <a:effectLst/>
                          <a:latin typeface="Arial" panose="020B0604020202020204" pitchFamily="34" charset="0"/>
                        </a:rPr>
                        <a:t>DASH Element 6 Mean (SD)</a:t>
                      </a:r>
                      <a:endParaRPr lang="en-GB" sz="1400">
                        <a:effectLst/>
                      </a:endParaRPr>
                    </a:p>
                  </a:txBody>
                  <a:tcPr marL="28791" marR="28791" marT="28791" marB="2879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0458444"/>
                  </a:ext>
                </a:extLst>
              </a:tr>
              <a:tr h="415323">
                <a:tc rowSpan="3">
                  <a:txBody>
                    <a:bodyPr/>
                    <a:lstStyle/>
                    <a:p>
                      <a:pPr algn="ctr" rtl="0" fontAlgn="ctr">
                        <a:spcBef>
                          <a:spcPts val="0"/>
                        </a:spcBef>
                        <a:spcAft>
                          <a:spcPts val="100"/>
                        </a:spcAft>
                      </a:pPr>
                      <a:r>
                        <a:rPr lang="en-GB" sz="1200" b="0" i="0" u="none" strike="noStrike">
                          <a:solidFill>
                            <a:srgbClr val="000000"/>
                          </a:solidFill>
                          <a:effectLst/>
                          <a:latin typeface="Arial" panose="020B0604020202020204" pitchFamily="34" charset="0"/>
                        </a:rPr>
                        <a:t>Case </a:t>
                      </a:r>
                      <a:endParaRPr lang="en-GB" sz="1200">
                        <a:effectLst/>
                      </a:endParaRPr>
                    </a:p>
                    <a:p>
                      <a:pPr algn="ctr" rtl="0" fontAlgn="ctr">
                        <a:spcBef>
                          <a:spcPts val="0"/>
                        </a:spcBef>
                        <a:spcAft>
                          <a:spcPts val="100"/>
                        </a:spcAft>
                      </a:pPr>
                      <a:r>
                        <a:rPr lang="en-GB" sz="1200" b="0" i="0" u="none" strike="noStrike">
                          <a:solidFill>
                            <a:srgbClr val="000000"/>
                          </a:solidFill>
                          <a:effectLst/>
                          <a:latin typeface="Arial" panose="020B0604020202020204" pitchFamily="34" charset="0"/>
                        </a:rPr>
                        <a:t>Adult Cardiac Arrest</a:t>
                      </a:r>
                      <a:endParaRPr lang="en-GB" sz="1200" dirty="0">
                        <a:effectLst/>
                      </a:endParaRPr>
                    </a:p>
                  </a:txBody>
                  <a:tcPr marL="28791" marR="28791" marT="28791" marB="2879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rtl="0" fontAlgn="ctr">
                        <a:spcBef>
                          <a:spcPts val="0"/>
                        </a:spcBef>
                        <a:spcAft>
                          <a:spcPts val="100"/>
                        </a:spcAft>
                      </a:pPr>
                      <a:endParaRPr lang="en-GB" sz="1400" dirty="0">
                        <a:effectLst/>
                      </a:endParaRPr>
                    </a:p>
                  </a:txBody>
                  <a:tcPr marL="28791" marR="28791" marT="28791" marB="2879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gridSpan="2">
                  <a:txBody>
                    <a:bodyPr/>
                    <a:lstStyle/>
                    <a:p>
                      <a:pPr algn="ctr" rtl="0" fontAlgn="ctr">
                        <a:spcBef>
                          <a:spcPts val="0"/>
                        </a:spcBef>
                        <a:spcAft>
                          <a:spcPts val="100"/>
                        </a:spcAft>
                      </a:pPr>
                      <a:r>
                        <a:rPr lang="en-GB" sz="1400" b="0" i="0" u="none" strike="noStrike">
                          <a:solidFill>
                            <a:srgbClr val="000000"/>
                          </a:solidFill>
                          <a:effectLst/>
                          <a:latin typeface="Arial" panose="020B0604020202020204" pitchFamily="34" charset="0"/>
                        </a:rPr>
                        <a:t>5 Study Subjects: 5 Junior Doctors (4 male; 1 female)</a:t>
                      </a:r>
                      <a:endParaRPr lang="en-GB"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rtl="0" fontAlgn="ctr">
                        <a:spcBef>
                          <a:spcPts val="0"/>
                        </a:spcBef>
                        <a:spcAft>
                          <a:spcPts val="100"/>
                        </a:spcAft>
                      </a:pPr>
                      <a:r>
                        <a:rPr lang="en-GB" sz="1200" b="0" i="0" u="none" strike="noStrike" dirty="0">
                          <a:solidFill>
                            <a:srgbClr val="000000"/>
                          </a:solidFill>
                          <a:effectLst/>
                          <a:latin typeface="Arial" panose="020B0604020202020204" pitchFamily="34" charset="0"/>
                        </a:rPr>
                        <a:t>5 Study Subjects: 5 Junior Doctors (4 male; 1 female)</a:t>
                      </a:r>
                      <a:endParaRPr lang="en-GB" sz="12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6.6 (0.49)</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6.6 (0.49)</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7 (0)</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6.8 (0.4)</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 (0.63)</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6.4 (0.49)</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0175416"/>
                  </a:ext>
                </a:extLst>
              </a:tr>
              <a:tr h="415323">
                <a:tc vMerge="1">
                  <a:txBody>
                    <a:bodyPr/>
                    <a:lstStyle/>
                    <a:p>
                      <a:endParaRPr lang="en-AU"/>
                    </a:p>
                  </a:txBody>
                  <a:tcPr/>
                </a:tc>
                <a:tc vMerge="1">
                  <a:txBody>
                    <a:bodyPr/>
                    <a:lstStyle/>
                    <a:p>
                      <a:endParaRPr lang="en-AU"/>
                    </a:p>
                  </a:txBody>
                  <a:tcPr/>
                </a:tc>
                <a:tc gridSpan="2">
                  <a:txBody>
                    <a:bodyPr/>
                    <a:lstStyle/>
                    <a:p>
                      <a:pPr algn="ctr"/>
                      <a:r>
                        <a:rPr lang="en-AU" sz="1400" b="0" i="0" u="none" strike="noStrike">
                          <a:solidFill>
                            <a:srgbClr val="000000"/>
                          </a:solidFill>
                          <a:effectLst/>
                          <a:latin typeface="Arial" panose="020B0604020202020204" pitchFamily="34" charset="0"/>
                        </a:rPr>
                        <a:t>1 Debriefer: Emergency Registrar A, (Male - Novice*)</a:t>
                      </a:r>
                      <a:endParaRPr lang="en-AU" sz="2000"/>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rtl="0" fontAlgn="ctr">
                        <a:spcBef>
                          <a:spcPts val="0"/>
                        </a:spcBef>
                        <a:spcAft>
                          <a:spcPts val="100"/>
                        </a:spcAft>
                      </a:pPr>
                      <a:r>
                        <a:rPr lang="en-AU" sz="1200" b="0" i="0" u="none" strike="noStrike" dirty="0">
                          <a:solidFill>
                            <a:srgbClr val="000000"/>
                          </a:solidFill>
                          <a:effectLst/>
                          <a:latin typeface="Arial" panose="020B0604020202020204" pitchFamily="34" charset="0"/>
                        </a:rPr>
                        <a:t>1 Debriefer: Emergency Registrar A, (Male - Novice*)</a:t>
                      </a:r>
                      <a:endParaRPr lang="en-AU" sz="12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5</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4</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5</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4</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4</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5</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1381851"/>
                  </a:ext>
                </a:extLst>
              </a:tr>
              <a:tr h="253805">
                <a:tc vMerge="1">
                  <a:txBody>
                    <a:bodyPr/>
                    <a:lstStyle/>
                    <a:p>
                      <a:endParaRPr lang="en-AU"/>
                    </a:p>
                  </a:txBody>
                  <a:tcPr/>
                </a:tc>
                <a:tc vMerge="1">
                  <a:txBody>
                    <a:bodyPr/>
                    <a:lstStyle/>
                    <a:p>
                      <a:endParaRPr lang="en-AU"/>
                    </a:p>
                  </a:txBody>
                  <a:tcPr/>
                </a:tc>
                <a:tc gridSpan="2">
                  <a:txBody>
                    <a:bodyPr/>
                    <a:lstStyle/>
                    <a:p>
                      <a:pPr algn="ctr"/>
                      <a:r>
                        <a:rPr lang="en-GB" sz="1400" b="0" i="0" u="none" strike="noStrike">
                          <a:solidFill>
                            <a:srgbClr val="000000"/>
                          </a:solidFill>
                          <a:effectLst/>
                          <a:latin typeface="Arial" panose="020B0604020202020204" pitchFamily="34" charset="0"/>
                        </a:rPr>
                        <a:t>1 Supervisor: ICU Nurse A (Female - Experienced*)</a:t>
                      </a:r>
                      <a:endParaRPr lang="en-AU" sz="2000" dirty="0"/>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rtl="0" fontAlgn="ctr">
                        <a:spcBef>
                          <a:spcPts val="0"/>
                        </a:spcBef>
                        <a:spcAft>
                          <a:spcPts val="100"/>
                        </a:spcAft>
                      </a:pPr>
                      <a:r>
                        <a:rPr lang="en-GB" sz="1200" b="0" i="0" u="none" strike="noStrike" dirty="0">
                          <a:solidFill>
                            <a:srgbClr val="000000"/>
                          </a:solidFill>
                          <a:effectLst/>
                          <a:latin typeface="Arial" panose="020B0604020202020204" pitchFamily="34" charset="0"/>
                        </a:rPr>
                        <a:t>1 Supervisor: ICU Nurse A (Female - Experienced*)</a:t>
                      </a:r>
                      <a:endParaRPr lang="en-GB" sz="12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4</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4</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4</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6407600"/>
                  </a:ext>
                </a:extLst>
              </a:tr>
              <a:tr h="89436">
                <a:tc gridSpan="10">
                  <a:txBody>
                    <a:bodyPr/>
                    <a:lstStyle/>
                    <a:p>
                      <a:pPr algn="ctr" fontAlgn="ctr"/>
                      <a:br>
                        <a:rPr lang="en-AU" sz="100" dirty="0">
                          <a:effectLst/>
                        </a:rPr>
                      </a:br>
                      <a:endParaRPr lang="en-AU" sz="100" dirty="0">
                        <a:effectLst/>
                      </a:endParaRPr>
                    </a:p>
                  </a:txBody>
                  <a:tcPr marL="28791" marR="28791" marT="28791" marB="2879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2149561781"/>
                  </a:ext>
                </a:extLst>
              </a:tr>
              <a:tr h="464891">
                <a:tc rowSpan="3">
                  <a:txBody>
                    <a:bodyPr/>
                    <a:lstStyle/>
                    <a:p>
                      <a:pPr algn="ctr" rtl="0" fontAlgn="ctr">
                        <a:spcBef>
                          <a:spcPts val="0"/>
                        </a:spcBef>
                        <a:spcAft>
                          <a:spcPts val="100"/>
                        </a:spcAft>
                      </a:pPr>
                      <a:r>
                        <a:rPr lang="en-AU" sz="1200" b="0" i="0" u="none" strike="noStrike">
                          <a:solidFill>
                            <a:srgbClr val="000000"/>
                          </a:solidFill>
                          <a:effectLst/>
                          <a:latin typeface="Arial" panose="020B0604020202020204" pitchFamily="34" charset="0"/>
                        </a:rPr>
                        <a:t>Case </a:t>
                      </a:r>
                      <a:endParaRPr lang="en-AU" sz="1200">
                        <a:effectLst/>
                      </a:endParaRPr>
                    </a:p>
                    <a:p>
                      <a:pPr algn="ctr" rtl="0" fontAlgn="ctr">
                        <a:spcBef>
                          <a:spcPts val="0"/>
                        </a:spcBef>
                        <a:spcAft>
                          <a:spcPts val="100"/>
                        </a:spcAft>
                      </a:pPr>
                      <a:r>
                        <a:rPr lang="en-AU" sz="1200" b="0" i="0" u="none" strike="noStrike">
                          <a:solidFill>
                            <a:srgbClr val="000000"/>
                          </a:solidFill>
                          <a:effectLst/>
                          <a:latin typeface="Arial" panose="020B0604020202020204" pitchFamily="34" charset="0"/>
                        </a:rPr>
                        <a:t>Airway</a:t>
                      </a:r>
                      <a:endParaRPr lang="en-AU" sz="1200" dirty="0">
                        <a:effectLst/>
                      </a:endParaRPr>
                    </a:p>
                  </a:txBody>
                  <a:tcPr marL="28791" marR="28791" marT="28791" marB="2879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gridSpan="2">
                  <a:txBody>
                    <a:bodyPr/>
                    <a:lstStyle/>
                    <a:p>
                      <a:pPr algn="ctr" rtl="0" fontAlgn="ctr">
                        <a:spcBef>
                          <a:spcPts val="0"/>
                        </a:spcBef>
                        <a:spcAft>
                          <a:spcPts val="100"/>
                        </a:spcAft>
                      </a:pPr>
                      <a:endParaRPr lang="en-AU" sz="1400" dirty="0">
                        <a:effectLst/>
                      </a:endParaRPr>
                    </a:p>
                  </a:txBody>
                  <a:tcPr marL="28791" marR="28791" marT="28791" marB="2879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pPr algn="ctr" rtl="0" fontAlgn="ctr">
                        <a:spcBef>
                          <a:spcPts val="0"/>
                        </a:spcBef>
                        <a:spcAft>
                          <a:spcPts val="100"/>
                        </a:spcAft>
                      </a:pPr>
                      <a:endParaRPr lang="en-AU" sz="1200" dirty="0">
                        <a:effectLst/>
                      </a:endParaRPr>
                    </a:p>
                  </a:txBody>
                  <a:tcPr marL="28791" marR="28791" marT="28791" marB="2879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GB" sz="1400" b="0" i="0" u="none" strike="noStrike">
                          <a:solidFill>
                            <a:srgbClr val="000000"/>
                          </a:solidFill>
                          <a:effectLst/>
                          <a:latin typeface="Arial" panose="020B0604020202020204" pitchFamily="34" charset="0"/>
                        </a:rPr>
                        <a:t>7 Study Subjects:                                                                                        (5 Junior Doctors (3M; 2F), RN (F) Student (F))</a:t>
                      </a:r>
                      <a:endParaRPr lang="en-GB"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6.71 </a:t>
                      </a:r>
                    </a:p>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(0.45)</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6.86 (0.35)</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6.71 (0.45</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6.57 (0.49)</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6.43 (1.05)</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6.57 (0.49)</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6711333"/>
                  </a:ext>
                </a:extLst>
              </a:tr>
              <a:tr h="415323">
                <a:tc vMerge="1">
                  <a:txBody>
                    <a:bodyPr/>
                    <a:lstStyle/>
                    <a:p>
                      <a:endParaRPr lang="en-AU"/>
                    </a:p>
                  </a:txBody>
                  <a:tcPr/>
                </a:tc>
                <a:tc gridSpan="2" vMerge="1">
                  <a:txBody>
                    <a:bodyPr/>
                    <a:lstStyle/>
                    <a:p>
                      <a:endParaRPr lang="en-AU"/>
                    </a:p>
                  </a:txBody>
                  <a:tcPr/>
                </a:tc>
                <a:tc hMerge="1" vMerge="1">
                  <a:txBody>
                    <a:bodyPr/>
                    <a:lstStyle/>
                    <a:p>
                      <a:endParaRPr lang="en-AU"/>
                    </a:p>
                  </a:txBody>
                  <a:tcPr/>
                </a:tc>
                <a:tc>
                  <a:txBody>
                    <a:bodyPr/>
                    <a:lstStyle/>
                    <a:p>
                      <a:pPr algn="ctr" rtl="0" fontAlgn="ctr">
                        <a:spcBef>
                          <a:spcPts val="0"/>
                        </a:spcBef>
                        <a:spcAft>
                          <a:spcPts val="100"/>
                        </a:spcAft>
                      </a:pPr>
                      <a:r>
                        <a:rPr lang="en-GB" sz="1400" b="0" i="0" u="none" strike="noStrike">
                          <a:solidFill>
                            <a:srgbClr val="000000"/>
                          </a:solidFill>
                          <a:effectLst/>
                          <a:latin typeface="Arial" panose="020B0604020202020204" pitchFamily="34" charset="0"/>
                        </a:rPr>
                        <a:t>1 Debriefer: Emergency Registrar B (Female - Novice*)</a:t>
                      </a:r>
                      <a:endParaRPr lang="en-GB"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5</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4</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5</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3827200"/>
                  </a:ext>
                </a:extLst>
              </a:tr>
              <a:tr h="253805">
                <a:tc vMerge="1">
                  <a:txBody>
                    <a:bodyPr/>
                    <a:lstStyle/>
                    <a:p>
                      <a:endParaRPr lang="en-AU"/>
                    </a:p>
                  </a:txBody>
                  <a:tcPr/>
                </a:tc>
                <a:tc gridSpan="2" vMerge="1">
                  <a:txBody>
                    <a:bodyPr/>
                    <a:lstStyle/>
                    <a:p>
                      <a:endParaRPr lang="en-AU"/>
                    </a:p>
                  </a:txBody>
                  <a:tcPr/>
                </a:tc>
                <a:tc hMerge="1" vMerge="1">
                  <a:txBody>
                    <a:bodyPr/>
                    <a:lstStyle/>
                    <a:p>
                      <a:endParaRPr lang="en-AU"/>
                    </a:p>
                  </a:txBody>
                  <a:tcPr/>
                </a:tc>
                <a:tc>
                  <a:txBody>
                    <a:bodyPr/>
                    <a:lstStyle/>
                    <a:p>
                      <a:pPr algn="ctr" rtl="0" fontAlgn="ctr">
                        <a:spcBef>
                          <a:spcPts val="0"/>
                        </a:spcBef>
                        <a:spcAft>
                          <a:spcPts val="100"/>
                        </a:spcAft>
                      </a:pPr>
                      <a:r>
                        <a:rPr lang="en-GB" sz="1400" b="0" i="0" u="none" strike="noStrike">
                          <a:solidFill>
                            <a:srgbClr val="000000"/>
                          </a:solidFill>
                          <a:effectLst/>
                          <a:latin typeface="Arial" panose="020B0604020202020204" pitchFamily="34" charset="0"/>
                        </a:rPr>
                        <a:t>1 Supervisor: ICU Nurse B (Male - Experienced*)</a:t>
                      </a:r>
                      <a:endParaRPr lang="en-GB"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5</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5</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5</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5</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4699386"/>
                  </a:ext>
                </a:extLst>
              </a:tr>
              <a:tr h="0">
                <a:tc gridSpan="10">
                  <a:txBody>
                    <a:bodyPr/>
                    <a:lstStyle/>
                    <a:p>
                      <a:pPr algn="ctr" fontAlgn="ctr"/>
                      <a:endParaRPr lang="en-AU" sz="100" dirty="0">
                        <a:effectLst/>
                      </a:endParaRPr>
                    </a:p>
                  </a:txBody>
                  <a:tcPr marL="28791" marR="28791" marT="28791" marB="2879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tc h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AU"/>
                    </a:p>
                  </a:txBody>
                  <a:tcPr/>
                </a:tc>
                <a:tc h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9469379"/>
                  </a:ext>
                </a:extLst>
              </a:tr>
              <a:tr h="464891">
                <a:tc rowSpan="3">
                  <a:txBody>
                    <a:bodyPr/>
                    <a:lstStyle/>
                    <a:p>
                      <a:pPr algn="ctr" rtl="0" fontAlgn="ctr">
                        <a:spcBef>
                          <a:spcPts val="0"/>
                        </a:spcBef>
                        <a:spcAft>
                          <a:spcPts val="100"/>
                        </a:spcAft>
                      </a:pPr>
                      <a:r>
                        <a:rPr lang="en-AU" sz="1200" b="0" i="0" u="none" strike="noStrike">
                          <a:solidFill>
                            <a:srgbClr val="000000"/>
                          </a:solidFill>
                          <a:effectLst/>
                          <a:latin typeface="Arial" panose="020B0604020202020204" pitchFamily="34" charset="0"/>
                        </a:rPr>
                        <a:t>Case  </a:t>
                      </a:r>
                      <a:endParaRPr lang="en-AU" sz="1200">
                        <a:effectLst/>
                      </a:endParaRPr>
                    </a:p>
                    <a:p>
                      <a:pPr algn="ctr" rtl="0" fontAlgn="ctr">
                        <a:spcBef>
                          <a:spcPts val="0"/>
                        </a:spcBef>
                        <a:spcAft>
                          <a:spcPts val="100"/>
                        </a:spcAft>
                      </a:pPr>
                      <a:r>
                        <a:rPr lang="en-AU" sz="1200" b="0" i="0" u="none" strike="noStrike">
                          <a:solidFill>
                            <a:srgbClr val="000000"/>
                          </a:solidFill>
                          <a:effectLst/>
                          <a:latin typeface="Arial" panose="020B0604020202020204" pitchFamily="34" charset="0"/>
                        </a:rPr>
                        <a:t>Trauma</a:t>
                      </a:r>
                      <a:endParaRPr lang="en-AU" sz="1200" dirty="0">
                        <a:effectLst/>
                      </a:endParaRPr>
                    </a:p>
                  </a:txBody>
                  <a:tcPr marL="28791" marR="28791" marT="28791" marB="2879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rtl="0" fontAlgn="ctr">
                        <a:spcBef>
                          <a:spcPts val="0"/>
                        </a:spcBef>
                        <a:spcAft>
                          <a:spcPts val="100"/>
                        </a:spcAft>
                      </a:pPr>
                      <a:r>
                        <a:rPr lang="en-GB" sz="1400" b="0" i="0" u="none" strike="noStrike">
                          <a:solidFill>
                            <a:srgbClr val="000000"/>
                          </a:solidFill>
                          <a:effectLst/>
                          <a:latin typeface="Arial" panose="020B0604020202020204" pitchFamily="34" charset="0"/>
                        </a:rPr>
                        <a:t>8 Study Subjects: 5 Doctor (3M; 2F), 3 RN (3F)</a:t>
                      </a:r>
                      <a:endParaRPr lang="en-GB"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AU"/>
                    </a:p>
                  </a:txBody>
                  <a:tcPr/>
                </a:tc>
                <a:tc h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6.13 </a:t>
                      </a:r>
                    </a:p>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(0.60)</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6.25 (0.66)</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6.13 (1.05)</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6.38 (0.86)</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5.13 (1.45)</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5.88 (0.93)</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9794413"/>
                  </a:ext>
                </a:extLst>
              </a:tr>
              <a:tr h="253805">
                <a:tc v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rtl="0" fontAlgn="ctr">
                        <a:spcBef>
                          <a:spcPts val="0"/>
                        </a:spcBef>
                        <a:spcAft>
                          <a:spcPts val="100"/>
                        </a:spcAft>
                      </a:pPr>
                      <a:r>
                        <a:rPr lang="en-GB" sz="1400" b="0" i="0" u="none" strike="noStrike">
                          <a:solidFill>
                            <a:srgbClr val="000000"/>
                          </a:solidFill>
                          <a:effectLst/>
                          <a:latin typeface="Arial" panose="020B0604020202020204" pitchFamily="34" charset="0"/>
                        </a:rPr>
                        <a:t>Debriefer: Emergency Specialist B (Male - Experienced*)</a:t>
                      </a:r>
                      <a:endParaRPr lang="en-GB"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AU"/>
                    </a:p>
                  </a:txBody>
                  <a:tcPr/>
                </a:tc>
                <a:tc h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5 </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5</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5</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5</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2065080"/>
                  </a:ext>
                </a:extLst>
              </a:tr>
              <a:tr h="253805">
                <a:tc v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Supervisor: Nurse (Female - Experienced*)</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AU"/>
                    </a:p>
                  </a:txBody>
                  <a:tcPr/>
                </a:tc>
                <a:tc h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5</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6</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5</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4</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8393934"/>
                  </a:ext>
                </a:extLst>
              </a:tr>
              <a:tr h="87123">
                <a:tc gridSpan="10">
                  <a:txBody>
                    <a:bodyPr/>
                    <a:lstStyle/>
                    <a:p>
                      <a:pPr algn="ctr" fontAlgn="ctr"/>
                      <a:br>
                        <a:rPr lang="en-AU" sz="100" dirty="0">
                          <a:effectLst/>
                        </a:rPr>
                      </a:br>
                      <a:endParaRPr lang="en-AU" sz="100" dirty="0">
                        <a:effectLst/>
                      </a:endParaRPr>
                    </a:p>
                  </a:txBody>
                  <a:tcPr marL="28791" marR="28791" marT="28791" marB="2879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tc h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AU"/>
                    </a:p>
                  </a:txBody>
                  <a:tcPr/>
                </a:tc>
                <a:tc h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6732062"/>
                  </a:ext>
                </a:extLst>
              </a:tr>
            </a:tbl>
          </a:graphicData>
        </a:graphic>
      </p:graphicFrame>
      <p:sp>
        <p:nvSpPr>
          <p:cNvPr id="5" name="Rectangle 1">
            <a:extLst>
              <a:ext uri="{FF2B5EF4-FFF2-40B4-BE49-F238E27FC236}">
                <a16:creationId xmlns:a16="http://schemas.microsoft.com/office/drawing/2014/main" id="{B33030E9-225C-44C4-A6A4-B6EB7C3199BE}"/>
              </a:ext>
            </a:extLst>
          </p:cNvPr>
          <p:cNvSpPr>
            <a:spLocks noChangeArrowheads="1"/>
          </p:cNvSpPr>
          <p:nvPr/>
        </p:nvSpPr>
        <p:spPr bwMode="auto">
          <a:xfrm>
            <a:off x="-9545014" y="2613025"/>
            <a:ext cx="4005455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AU"/>
          </a:p>
        </p:txBody>
      </p:sp>
    </p:spTree>
    <p:extLst>
      <p:ext uri="{BB962C8B-B14F-4D97-AF65-F5344CB8AC3E}">
        <p14:creationId xmlns:p14="http://schemas.microsoft.com/office/powerpoint/2010/main" val="2934727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3BFFD-A693-4BB1-866D-0FFA83AA52EF}"/>
              </a:ext>
            </a:extLst>
          </p:cNvPr>
          <p:cNvSpPr>
            <a:spLocks noGrp="1"/>
          </p:cNvSpPr>
          <p:nvPr>
            <p:ph type="title"/>
          </p:nvPr>
        </p:nvSpPr>
        <p:spPr/>
        <p:txBody>
          <a:bodyPr/>
          <a:lstStyle/>
          <a:p>
            <a:r>
              <a:rPr lang="en-AU" dirty="0"/>
              <a:t>Comparing DASH elements</a:t>
            </a:r>
          </a:p>
        </p:txBody>
      </p:sp>
      <p:graphicFrame>
        <p:nvGraphicFramePr>
          <p:cNvPr id="6" name="Table 5">
            <a:extLst>
              <a:ext uri="{FF2B5EF4-FFF2-40B4-BE49-F238E27FC236}">
                <a16:creationId xmlns:a16="http://schemas.microsoft.com/office/drawing/2014/main" id="{B0FC5AA6-AB4F-4651-A6A3-FDCE4E3D17B9}"/>
              </a:ext>
            </a:extLst>
          </p:cNvPr>
          <p:cNvGraphicFramePr>
            <a:graphicFrameLocks noGrp="1"/>
          </p:cNvGraphicFramePr>
          <p:nvPr>
            <p:extLst>
              <p:ext uri="{D42A27DB-BD31-4B8C-83A1-F6EECF244321}">
                <p14:modId xmlns:p14="http://schemas.microsoft.com/office/powerpoint/2010/main" val="557487808"/>
              </p:ext>
            </p:extLst>
          </p:nvPr>
        </p:nvGraphicFramePr>
        <p:xfrm>
          <a:off x="620486" y="1773374"/>
          <a:ext cx="11118668" cy="3482340"/>
        </p:xfrm>
        <a:graphic>
          <a:graphicData uri="http://schemas.openxmlformats.org/drawingml/2006/table">
            <a:tbl>
              <a:tblPr/>
              <a:tblGrid>
                <a:gridCol w="1381223">
                  <a:extLst>
                    <a:ext uri="{9D8B030D-6E8A-4147-A177-3AD203B41FA5}">
                      <a16:colId xmlns:a16="http://schemas.microsoft.com/office/drawing/2014/main" val="2418194692"/>
                    </a:ext>
                  </a:extLst>
                </a:gridCol>
                <a:gridCol w="4216211">
                  <a:extLst>
                    <a:ext uri="{9D8B030D-6E8A-4147-A177-3AD203B41FA5}">
                      <a16:colId xmlns:a16="http://schemas.microsoft.com/office/drawing/2014/main" val="4130948929"/>
                    </a:ext>
                  </a:extLst>
                </a:gridCol>
                <a:gridCol w="1010195">
                  <a:extLst>
                    <a:ext uri="{9D8B030D-6E8A-4147-A177-3AD203B41FA5}">
                      <a16:colId xmlns:a16="http://schemas.microsoft.com/office/drawing/2014/main" val="3437174054"/>
                    </a:ext>
                  </a:extLst>
                </a:gridCol>
                <a:gridCol w="949234">
                  <a:extLst>
                    <a:ext uri="{9D8B030D-6E8A-4147-A177-3AD203B41FA5}">
                      <a16:colId xmlns:a16="http://schemas.microsoft.com/office/drawing/2014/main" val="797543921"/>
                    </a:ext>
                  </a:extLst>
                </a:gridCol>
                <a:gridCol w="844731">
                  <a:extLst>
                    <a:ext uri="{9D8B030D-6E8A-4147-A177-3AD203B41FA5}">
                      <a16:colId xmlns:a16="http://schemas.microsoft.com/office/drawing/2014/main" val="2269338027"/>
                    </a:ext>
                  </a:extLst>
                </a:gridCol>
                <a:gridCol w="862149">
                  <a:extLst>
                    <a:ext uri="{9D8B030D-6E8A-4147-A177-3AD203B41FA5}">
                      <a16:colId xmlns:a16="http://schemas.microsoft.com/office/drawing/2014/main" val="3007926035"/>
                    </a:ext>
                  </a:extLst>
                </a:gridCol>
                <a:gridCol w="862148">
                  <a:extLst>
                    <a:ext uri="{9D8B030D-6E8A-4147-A177-3AD203B41FA5}">
                      <a16:colId xmlns:a16="http://schemas.microsoft.com/office/drawing/2014/main" val="1637789269"/>
                    </a:ext>
                  </a:extLst>
                </a:gridCol>
                <a:gridCol w="992777">
                  <a:extLst>
                    <a:ext uri="{9D8B030D-6E8A-4147-A177-3AD203B41FA5}">
                      <a16:colId xmlns:a16="http://schemas.microsoft.com/office/drawing/2014/main" val="1345984896"/>
                    </a:ext>
                  </a:extLst>
                </a:gridCol>
              </a:tblGrid>
              <a:tr h="675976">
                <a:tc rowSpan="3">
                  <a:txBody>
                    <a:bodyPr/>
                    <a:lstStyle/>
                    <a:p>
                      <a:pPr algn="ctr" rtl="0" fontAlgn="ctr">
                        <a:spcBef>
                          <a:spcPts val="0"/>
                        </a:spcBef>
                        <a:spcAft>
                          <a:spcPts val="100"/>
                        </a:spcAft>
                      </a:pPr>
                      <a:r>
                        <a:rPr lang="en-AU" sz="2000" b="0" i="0" u="none" strike="noStrike" dirty="0">
                          <a:solidFill>
                            <a:srgbClr val="000000"/>
                          </a:solidFill>
                          <a:effectLst/>
                          <a:latin typeface="Arial" panose="020B0604020202020204" pitchFamily="34" charset="0"/>
                        </a:rPr>
                        <a:t>OVERALL DASH SCORES (n=12)</a:t>
                      </a:r>
                      <a:endParaRPr lang="en-AU" sz="2000" dirty="0">
                        <a:effectLst/>
                      </a:endParaRPr>
                    </a:p>
                  </a:txBody>
                  <a:tcPr marL="28791" marR="28791" marT="28791" marB="2879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GB" sz="2400" b="0" i="0" u="none" strike="noStrike" dirty="0">
                          <a:solidFill>
                            <a:srgbClr val="000000"/>
                          </a:solidFill>
                          <a:effectLst/>
                          <a:latin typeface="Arial" panose="020B0604020202020204" pitchFamily="34" charset="0"/>
                        </a:rPr>
                        <a:t>Mean Study Subject DASH Score (n=78)                                                                                                               (Mean of Total = 6.50)</a:t>
                      </a:r>
                      <a:endParaRPr lang="en-GB" sz="2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2400" b="0" i="0" u="none" strike="noStrike" dirty="0">
                          <a:solidFill>
                            <a:srgbClr val="000000"/>
                          </a:solidFill>
                          <a:effectLst/>
                          <a:latin typeface="Arial" panose="020B0604020202020204" pitchFamily="34" charset="0"/>
                        </a:rPr>
                        <a:t>6.50 </a:t>
                      </a:r>
                    </a:p>
                    <a:p>
                      <a:pPr algn="ctr" rtl="0" fontAlgn="ctr">
                        <a:spcBef>
                          <a:spcPts val="0"/>
                        </a:spcBef>
                        <a:spcAft>
                          <a:spcPts val="100"/>
                        </a:spcAft>
                      </a:pPr>
                      <a:r>
                        <a:rPr lang="en-AU" sz="2400" b="0" i="0" u="none" strike="noStrike" dirty="0">
                          <a:solidFill>
                            <a:srgbClr val="000000"/>
                          </a:solidFill>
                          <a:effectLst/>
                          <a:latin typeface="Arial" panose="020B0604020202020204" pitchFamily="34" charset="0"/>
                        </a:rPr>
                        <a:t>(0.34)</a:t>
                      </a:r>
                      <a:endParaRPr lang="en-AU" sz="2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2400" b="0" i="0" u="none" strike="noStrike">
                          <a:solidFill>
                            <a:srgbClr val="000000"/>
                          </a:solidFill>
                          <a:effectLst/>
                          <a:latin typeface="Arial" panose="020B0604020202020204" pitchFamily="34" charset="0"/>
                        </a:rPr>
                        <a:t>6.64 (0.25)</a:t>
                      </a:r>
                      <a:endParaRPr lang="en-AU" sz="2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2400" b="0" i="0" u="none" strike="noStrike">
                          <a:solidFill>
                            <a:srgbClr val="000000"/>
                          </a:solidFill>
                          <a:effectLst/>
                          <a:latin typeface="Arial" panose="020B0604020202020204" pitchFamily="34" charset="0"/>
                        </a:rPr>
                        <a:t>6.66 (0.37)</a:t>
                      </a:r>
                      <a:endParaRPr lang="en-AU" sz="2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2400" b="0" i="0" u="none" strike="noStrike">
                          <a:solidFill>
                            <a:srgbClr val="000000"/>
                          </a:solidFill>
                          <a:effectLst/>
                          <a:latin typeface="Arial" panose="020B0604020202020204" pitchFamily="34" charset="0"/>
                        </a:rPr>
                        <a:t>6.63 (0.30)</a:t>
                      </a:r>
                      <a:endParaRPr lang="en-AU" sz="2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2400" b="0" i="0" u="none" strike="noStrike">
                          <a:solidFill>
                            <a:srgbClr val="000000"/>
                          </a:solidFill>
                          <a:effectLst/>
                          <a:latin typeface="Arial" panose="020B0604020202020204" pitchFamily="34" charset="0"/>
                        </a:rPr>
                        <a:t>6.12 (0.64) </a:t>
                      </a:r>
                      <a:endParaRPr lang="en-AU" sz="2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2400" b="0" i="0" u="none" strike="noStrike" dirty="0">
                          <a:solidFill>
                            <a:srgbClr val="000000"/>
                          </a:solidFill>
                          <a:effectLst/>
                          <a:latin typeface="Arial" panose="020B0604020202020204" pitchFamily="34" charset="0"/>
                        </a:rPr>
                        <a:t>6.46 (0.45)</a:t>
                      </a:r>
                      <a:endParaRPr lang="en-AU" sz="2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227515"/>
                  </a:ext>
                </a:extLst>
              </a:tr>
              <a:tr h="675976">
                <a:tc v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GB" sz="2400" b="0" i="0" u="none" strike="noStrike" dirty="0">
                          <a:solidFill>
                            <a:srgbClr val="000000"/>
                          </a:solidFill>
                          <a:effectLst/>
                          <a:latin typeface="Arial" panose="020B0604020202020204" pitchFamily="34" charset="0"/>
                        </a:rPr>
                        <a:t>Mean Self Debriefer DASH Score (n=12)                                                                                                                  (Mean of Total = 5.01)</a:t>
                      </a:r>
                      <a:endParaRPr lang="en-GB" sz="2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2400" b="0" i="0" u="none" strike="noStrike" dirty="0">
                          <a:solidFill>
                            <a:srgbClr val="000000"/>
                          </a:solidFill>
                          <a:effectLst/>
                          <a:latin typeface="Arial" panose="020B0604020202020204" pitchFamily="34" charset="0"/>
                        </a:rPr>
                        <a:t>5 </a:t>
                      </a:r>
                    </a:p>
                    <a:p>
                      <a:pPr algn="ctr" rtl="0" fontAlgn="ctr">
                        <a:spcBef>
                          <a:spcPts val="0"/>
                        </a:spcBef>
                        <a:spcAft>
                          <a:spcPts val="100"/>
                        </a:spcAft>
                      </a:pPr>
                      <a:r>
                        <a:rPr lang="en-AU" sz="2400" b="0" i="0" u="none" strike="noStrike" dirty="0">
                          <a:solidFill>
                            <a:srgbClr val="000000"/>
                          </a:solidFill>
                          <a:effectLst/>
                          <a:latin typeface="Arial" panose="020B0604020202020204" pitchFamily="34" charset="0"/>
                        </a:rPr>
                        <a:t>(0.58)</a:t>
                      </a:r>
                      <a:endParaRPr lang="en-AU" sz="2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2400" b="0" i="0" u="none" strike="noStrike" dirty="0">
                          <a:solidFill>
                            <a:srgbClr val="000000"/>
                          </a:solidFill>
                          <a:effectLst/>
                          <a:latin typeface="Arial" panose="020B0604020202020204" pitchFamily="34" charset="0"/>
                        </a:rPr>
                        <a:t>5.17 (0.69)</a:t>
                      </a:r>
                      <a:endParaRPr lang="en-AU" sz="2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2400" b="0" i="0" u="none" strike="noStrike" dirty="0">
                          <a:solidFill>
                            <a:srgbClr val="000000"/>
                          </a:solidFill>
                          <a:effectLst/>
                          <a:latin typeface="Arial" panose="020B0604020202020204" pitchFamily="34" charset="0"/>
                        </a:rPr>
                        <a:t>4.83 (0.90)</a:t>
                      </a:r>
                      <a:endParaRPr lang="en-AU" sz="2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2400" b="0" i="0" u="none" strike="noStrike">
                          <a:solidFill>
                            <a:srgbClr val="000000"/>
                          </a:solidFill>
                          <a:effectLst/>
                          <a:latin typeface="Arial" panose="020B0604020202020204" pitchFamily="34" charset="0"/>
                        </a:rPr>
                        <a:t>4.92 (0.86)</a:t>
                      </a:r>
                      <a:endParaRPr lang="en-AU" sz="2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2400" b="0" i="0" u="none" strike="noStrike" dirty="0">
                          <a:solidFill>
                            <a:srgbClr val="000000"/>
                          </a:solidFill>
                          <a:effectLst/>
                          <a:latin typeface="Arial" panose="020B0604020202020204" pitchFamily="34" charset="0"/>
                        </a:rPr>
                        <a:t>5.08 (0.76)</a:t>
                      </a:r>
                      <a:endParaRPr lang="en-AU" sz="2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2400" b="0" i="0" u="none" strike="noStrike" dirty="0">
                          <a:solidFill>
                            <a:srgbClr val="000000"/>
                          </a:solidFill>
                          <a:effectLst/>
                          <a:latin typeface="Arial" panose="020B0604020202020204" pitchFamily="34" charset="0"/>
                        </a:rPr>
                        <a:t>5.08 (0.64)</a:t>
                      </a:r>
                      <a:endParaRPr lang="en-AU" sz="2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2629193"/>
                  </a:ext>
                </a:extLst>
              </a:tr>
              <a:tr h="464891">
                <a:tc vMerge="1">
                  <a:txBody>
                    <a:bodyPr/>
                    <a:lstStyle/>
                    <a:p>
                      <a:endParaRPr lang="en-A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2400" b="0" i="0" u="none" strike="noStrike" dirty="0">
                          <a:solidFill>
                            <a:srgbClr val="000000"/>
                          </a:solidFill>
                          <a:effectLst/>
                          <a:latin typeface="Arial" panose="020B0604020202020204" pitchFamily="34" charset="0"/>
                        </a:rPr>
                        <a:t>p value (t-test)</a:t>
                      </a:r>
                      <a:endParaRPr lang="en-AU" sz="2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p = &lt;0.0001</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p = &lt;0.0001</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a:solidFill>
                            <a:srgbClr val="000000"/>
                          </a:solidFill>
                          <a:effectLst/>
                          <a:latin typeface="Arial" panose="020B0604020202020204" pitchFamily="34" charset="0"/>
                        </a:rPr>
                        <a:t>p = &lt;0.0001</a:t>
                      </a:r>
                      <a:endParaRPr lang="en-AU" sz="140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dirty="0">
                          <a:solidFill>
                            <a:srgbClr val="000000"/>
                          </a:solidFill>
                          <a:effectLst/>
                          <a:latin typeface="Arial" panose="020B0604020202020204" pitchFamily="34" charset="0"/>
                        </a:rPr>
                        <a:t>p = &lt;0.0001</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dirty="0">
                          <a:solidFill>
                            <a:srgbClr val="000000"/>
                          </a:solidFill>
                          <a:effectLst/>
                          <a:latin typeface="Arial" panose="020B0604020202020204" pitchFamily="34" charset="0"/>
                        </a:rPr>
                        <a:t>p = &lt;0.0001</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spcBef>
                          <a:spcPts val="0"/>
                        </a:spcBef>
                        <a:spcAft>
                          <a:spcPts val="100"/>
                        </a:spcAft>
                      </a:pPr>
                      <a:r>
                        <a:rPr lang="en-AU" sz="1400" b="0" i="0" u="none" strike="noStrike" dirty="0">
                          <a:solidFill>
                            <a:srgbClr val="000000"/>
                          </a:solidFill>
                          <a:effectLst/>
                          <a:latin typeface="Arial" panose="020B0604020202020204" pitchFamily="34" charset="0"/>
                        </a:rPr>
                        <a:t>p = &lt;0.0001</a:t>
                      </a:r>
                      <a:endParaRPr lang="en-AU" sz="1400" dirty="0">
                        <a:effectLst/>
                      </a:endParaRPr>
                    </a:p>
                  </a:txBody>
                  <a:tcPr marL="21590" marR="21590" marT="21590" marB="215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7313767"/>
                  </a:ext>
                </a:extLst>
              </a:tr>
            </a:tbl>
          </a:graphicData>
        </a:graphic>
      </p:graphicFrame>
    </p:spTree>
    <p:extLst>
      <p:ext uri="{BB962C8B-B14F-4D97-AF65-F5344CB8AC3E}">
        <p14:creationId xmlns:p14="http://schemas.microsoft.com/office/powerpoint/2010/main" val="2666271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6D58-1A39-41ED-99F7-0CE9F03BD344}"/>
              </a:ext>
            </a:extLst>
          </p:cNvPr>
          <p:cNvSpPr>
            <a:spLocks noGrp="1"/>
          </p:cNvSpPr>
          <p:nvPr>
            <p:ph type="title"/>
          </p:nvPr>
        </p:nvSpPr>
        <p:spPr>
          <a:xfrm>
            <a:off x="1472608" y="1380564"/>
            <a:ext cx="4561369" cy="2346229"/>
          </a:xfrm>
        </p:spPr>
        <p:txBody>
          <a:bodyPr vert="horz" lIns="91440" tIns="45720" rIns="91440" bIns="45720" rtlCol="0" anchor="b">
            <a:normAutofit/>
          </a:bodyPr>
          <a:lstStyle/>
          <a:p>
            <a:pPr algn="ctr"/>
            <a:r>
              <a:rPr lang="en-US" sz="3200" kern="1200" dirty="0">
                <a:solidFill>
                  <a:srgbClr val="595959"/>
                </a:solidFill>
                <a:latin typeface="+mj-lt"/>
                <a:ea typeface="+mj-ea"/>
                <a:cs typeface="+mj-cs"/>
              </a:rPr>
              <a:t>Summary</a:t>
            </a:r>
          </a:p>
        </p:txBody>
      </p:sp>
      <p:pic>
        <p:nvPicPr>
          <p:cNvPr id="4" name="Content Placeholder 3" descr="Chat">
            <a:extLst>
              <a:ext uri="{FF2B5EF4-FFF2-40B4-BE49-F238E27FC236}">
                <a16:creationId xmlns:a16="http://schemas.microsoft.com/office/drawing/2014/main" id="{AEE98CC8-0F49-4433-9FD0-35E20C04B5DC}"/>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10935" y="1419785"/>
            <a:ext cx="4018430" cy="4018430"/>
          </a:xfrm>
          <a:prstGeom prst="rect">
            <a:avLst/>
          </a:prstGeom>
        </p:spPr>
      </p:pic>
    </p:spTree>
    <p:extLst>
      <p:ext uri="{BB962C8B-B14F-4D97-AF65-F5344CB8AC3E}">
        <p14:creationId xmlns:p14="http://schemas.microsoft.com/office/powerpoint/2010/main" val="689723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F05ACD0-FF4A-4F8F-B5C5-6A4EBD0D1B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C9AFA28-B5ED-4346-9AF7-68A157F16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 name="Title 1">
            <a:extLst>
              <a:ext uri="{FF2B5EF4-FFF2-40B4-BE49-F238E27FC236}">
                <a16:creationId xmlns:a16="http://schemas.microsoft.com/office/drawing/2014/main" id="{A98F6D58-1A39-41ED-99F7-0CE9F03BD344}"/>
              </a:ext>
            </a:extLst>
          </p:cNvPr>
          <p:cNvSpPr>
            <a:spLocks noGrp="1"/>
          </p:cNvSpPr>
          <p:nvPr>
            <p:ph type="title"/>
          </p:nvPr>
        </p:nvSpPr>
        <p:spPr>
          <a:xfrm>
            <a:off x="1472608" y="1380564"/>
            <a:ext cx="4561369" cy="2346229"/>
          </a:xfrm>
        </p:spPr>
        <p:txBody>
          <a:bodyPr vert="horz" lIns="91440" tIns="45720" rIns="91440" bIns="45720" rtlCol="0" anchor="b">
            <a:normAutofit/>
          </a:bodyPr>
          <a:lstStyle/>
          <a:p>
            <a:pPr algn="ctr"/>
            <a:r>
              <a:rPr lang="en-US" sz="3200" kern="1200" dirty="0">
                <a:solidFill>
                  <a:srgbClr val="595959"/>
                </a:solidFill>
                <a:latin typeface="+mj-lt"/>
                <a:ea typeface="+mj-ea"/>
                <a:cs typeface="+mj-cs"/>
              </a:rPr>
              <a:t>Future Steps</a:t>
            </a:r>
          </a:p>
        </p:txBody>
      </p:sp>
      <p:pic>
        <p:nvPicPr>
          <p:cNvPr id="4" name="Content Placeholder 3" descr="Chat">
            <a:extLst>
              <a:ext uri="{FF2B5EF4-FFF2-40B4-BE49-F238E27FC236}">
                <a16:creationId xmlns:a16="http://schemas.microsoft.com/office/drawing/2014/main" id="{AEE98CC8-0F49-4433-9FD0-35E20C04B5DC}"/>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10935" y="1419785"/>
            <a:ext cx="4018430" cy="4018430"/>
          </a:xfrm>
          <a:prstGeom prst="rect">
            <a:avLst/>
          </a:prstGeom>
        </p:spPr>
      </p:pic>
    </p:spTree>
    <p:extLst>
      <p:ext uri="{BB962C8B-B14F-4D97-AF65-F5344CB8AC3E}">
        <p14:creationId xmlns:p14="http://schemas.microsoft.com/office/powerpoint/2010/main" val="16122697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B5D944-D086-41FF-B7F2-D388C3290B94}"/>
              </a:ext>
            </a:extLst>
          </p:cNvPr>
          <p:cNvSpPr>
            <a:spLocks noGrp="1"/>
          </p:cNvSpPr>
          <p:nvPr>
            <p:ph idx="1"/>
          </p:nvPr>
        </p:nvSpPr>
        <p:spPr/>
        <p:txBody>
          <a:bodyPr/>
          <a:lstStyle/>
          <a:p>
            <a:endParaRPr lang="en-AU" dirty="0"/>
          </a:p>
        </p:txBody>
      </p:sp>
      <p:pic>
        <p:nvPicPr>
          <p:cNvPr id="8194" name="Picture 2" descr="Children | Free Full-Text | Lessons Learned from a Collaborative to Develop  a Sustainable Simulation-Based Training Program in Neonatal Resuscitation:  Simulating Success | HTML">
            <a:extLst>
              <a:ext uri="{FF2B5EF4-FFF2-40B4-BE49-F238E27FC236}">
                <a16:creationId xmlns:a16="http://schemas.microsoft.com/office/drawing/2014/main" id="{1C2C913B-CE70-4876-BDE5-77EB0636AD3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063" b="36551"/>
          <a:stretch/>
        </p:blipFill>
        <p:spPr bwMode="auto">
          <a:xfrm>
            <a:off x="78377" y="778827"/>
            <a:ext cx="6584254" cy="4890453"/>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hildren | Free Full-Text | Lessons Learned from a Collaborative to Develop  a Sustainable Simulation-Based Training Program in Neonatal Resuscitation:  Simulating Success | HTML">
            <a:extLst>
              <a:ext uri="{FF2B5EF4-FFF2-40B4-BE49-F238E27FC236}">
                <a16:creationId xmlns:a16="http://schemas.microsoft.com/office/drawing/2014/main" id="{615D4668-60A4-48EB-B23B-9A2AF6D1EF7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3449"/>
          <a:stretch/>
        </p:blipFill>
        <p:spPr bwMode="auto">
          <a:xfrm>
            <a:off x="6266603" y="2163129"/>
            <a:ext cx="5483225" cy="250666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E091F6A-2E25-4D40-BFF8-04827F46F6EB}"/>
              </a:ext>
            </a:extLst>
          </p:cNvPr>
          <p:cNvSpPr txBox="1"/>
          <p:nvPr/>
        </p:nvSpPr>
        <p:spPr>
          <a:xfrm>
            <a:off x="245152" y="6280072"/>
            <a:ext cx="12020461" cy="738664"/>
          </a:xfrm>
          <a:prstGeom prst="rect">
            <a:avLst/>
          </a:prstGeom>
          <a:noFill/>
        </p:spPr>
        <p:txBody>
          <a:bodyPr wrap="square">
            <a:spAutoFit/>
          </a:bodyPr>
          <a:lstStyle/>
          <a:p>
            <a:pPr algn="l"/>
            <a:r>
              <a:rPr lang="en-AU" sz="1200" b="0" i="0" dirty="0">
                <a:solidFill>
                  <a:srgbClr val="212121"/>
                </a:solidFill>
                <a:effectLst/>
                <a:latin typeface="BlinkMacSystemFont"/>
              </a:rPr>
              <a:t>Ref - Arul N, Ahmad I, Hamilton J, </a:t>
            </a:r>
            <a:r>
              <a:rPr lang="en-AU" sz="1200" b="0" i="0" dirty="0" err="1">
                <a:solidFill>
                  <a:srgbClr val="212121"/>
                </a:solidFill>
                <a:effectLst/>
                <a:latin typeface="BlinkMacSystemFont"/>
              </a:rPr>
              <a:t>Sey</a:t>
            </a:r>
            <a:r>
              <a:rPr lang="en-AU" sz="1200" b="0" i="0" dirty="0">
                <a:solidFill>
                  <a:srgbClr val="212121"/>
                </a:solidFill>
                <a:effectLst/>
                <a:latin typeface="BlinkMacSystemFont"/>
              </a:rPr>
              <a:t> R, Tillson P, Hutson S, Narang R, Norgaard J, Lee HC, Bergin J, Quinn J, </a:t>
            </a:r>
            <a:r>
              <a:rPr lang="en-AU" sz="1200" b="0" i="0" dirty="0" err="1">
                <a:solidFill>
                  <a:srgbClr val="212121"/>
                </a:solidFill>
                <a:effectLst/>
                <a:latin typeface="BlinkMacSystemFont"/>
              </a:rPr>
              <a:t>Halamek</a:t>
            </a:r>
            <a:r>
              <a:rPr lang="en-AU" sz="1200" b="0" i="0" dirty="0">
                <a:solidFill>
                  <a:srgbClr val="212121"/>
                </a:solidFill>
                <a:effectLst/>
                <a:latin typeface="BlinkMacSystemFont"/>
              </a:rPr>
              <a:t> LP, Yamada NK, </a:t>
            </a:r>
            <a:r>
              <a:rPr lang="en-AU" sz="1200" b="0" i="0" dirty="0" err="1">
                <a:solidFill>
                  <a:srgbClr val="212121"/>
                </a:solidFill>
                <a:effectLst/>
                <a:latin typeface="BlinkMacSystemFont"/>
              </a:rPr>
              <a:t>Fuerch</a:t>
            </a:r>
            <a:r>
              <a:rPr lang="en-AU" sz="1200" b="0" i="0" dirty="0">
                <a:solidFill>
                  <a:srgbClr val="212121"/>
                </a:solidFill>
                <a:effectLst/>
                <a:latin typeface="BlinkMacSystemFont"/>
              </a:rPr>
              <a:t> J, </a:t>
            </a:r>
            <a:r>
              <a:rPr lang="en-AU" sz="1200" b="0" i="0" dirty="0" err="1">
                <a:solidFill>
                  <a:srgbClr val="212121"/>
                </a:solidFill>
                <a:effectLst/>
                <a:latin typeface="BlinkMacSystemFont"/>
              </a:rPr>
              <a:t>Chitkara</a:t>
            </a:r>
            <a:r>
              <a:rPr lang="en-AU" sz="1200" b="0" i="0" dirty="0">
                <a:solidFill>
                  <a:srgbClr val="212121"/>
                </a:solidFill>
                <a:effectLst/>
                <a:latin typeface="BlinkMacSystemFont"/>
              </a:rPr>
              <a:t> R. Lessons Learned from a Collaborative to Develop a Sustainable Simulation-Based Training Program in Neonatal Resuscitation: Simulating Success. Children (Basel). 2021 Jan 12;8(1):39. </a:t>
            </a:r>
            <a:br>
              <a:rPr lang="en-AU" b="0" i="0" dirty="0">
                <a:solidFill>
                  <a:srgbClr val="212121"/>
                </a:solidFill>
                <a:effectLst/>
                <a:latin typeface="BlinkMacSystemFont"/>
              </a:rPr>
            </a:br>
            <a:endParaRPr lang="en-AU" dirty="0"/>
          </a:p>
        </p:txBody>
      </p:sp>
    </p:spTree>
    <p:extLst>
      <p:ext uri="{BB962C8B-B14F-4D97-AF65-F5344CB8AC3E}">
        <p14:creationId xmlns:p14="http://schemas.microsoft.com/office/powerpoint/2010/main" val="21592769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Graphic 10" descr="Books on Shelf">
            <a:extLst>
              <a:ext uri="{FF2B5EF4-FFF2-40B4-BE49-F238E27FC236}">
                <a16:creationId xmlns:a16="http://schemas.microsoft.com/office/drawing/2014/main" id="{18A239E6-97C0-4A74-8E7A-C9FD39A8C9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0041" y="982364"/>
            <a:ext cx="2659472" cy="2659472"/>
          </a:xfrm>
          <a:prstGeom prst="rect">
            <a:avLst/>
          </a:prstGeom>
        </p:spPr>
      </p:pic>
      <p:cxnSp>
        <p:nvCxnSpPr>
          <p:cNvPr id="16" name="Straight Connector 15">
            <a:extLst>
              <a:ext uri="{FF2B5EF4-FFF2-40B4-BE49-F238E27FC236}">
                <a16:creationId xmlns:a16="http://schemas.microsoft.com/office/drawing/2014/main" id="{DFDA47BC-3069-47F5-8257-24B3B1F76A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2927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5" name="Graphic 4" descr="Chat">
            <a:extLst>
              <a:ext uri="{FF2B5EF4-FFF2-40B4-BE49-F238E27FC236}">
                <a16:creationId xmlns:a16="http://schemas.microsoft.com/office/drawing/2014/main" id="{EB71843F-0A0B-4317-B205-4B0A0B97C0F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290143" y="983211"/>
            <a:ext cx="2646677" cy="2646677"/>
          </a:xfrm>
          <a:prstGeom prst="rect">
            <a:avLst/>
          </a:prstGeom>
        </p:spPr>
      </p:pic>
      <p:cxnSp>
        <p:nvCxnSpPr>
          <p:cNvPr id="20" name="Straight Connector 19">
            <a:extLst>
              <a:ext uri="{FF2B5EF4-FFF2-40B4-BE49-F238E27FC236}">
                <a16:creationId xmlns:a16="http://schemas.microsoft.com/office/drawing/2014/main" id="{942B920A-73AD-402A-8EEF-B88E1A9398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768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7" name="Graphic 6" descr="Blackboard">
            <a:extLst>
              <a:ext uri="{FF2B5EF4-FFF2-40B4-BE49-F238E27FC236}">
                <a16:creationId xmlns:a16="http://schemas.microsoft.com/office/drawing/2014/main" id="{2696A1A4-8E43-47F6-A6DC-A9ADAB053D8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56859" y="982364"/>
            <a:ext cx="2648371" cy="2648371"/>
          </a:xfrm>
          <a:prstGeom prst="rect">
            <a:avLst/>
          </a:prstGeom>
        </p:spPr>
      </p:pic>
      <p:cxnSp>
        <p:nvCxnSpPr>
          <p:cNvPr id="22" name="Straight Connector 21">
            <a:extLst>
              <a:ext uri="{FF2B5EF4-FFF2-40B4-BE49-F238E27FC236}">
                <a16:creationId xmlns:a16="http://schemas.microsoft.com/office/drawing/2014/main" id="{00C9EB70-BC82-414A-BF8D-AD7FC67276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609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9" name="Graphic 8" descr="Open Book">
            <a:extLst>
              <a:ext uri="{FF2B5EF4-FFF2-40B4-BE49-F238E27FC236}">
                <a16:creationId xmlns:a16="http://schemas.microsoft.com/office/drawing/2014/main" id="{93E427C7-0218-4592-82DA-2431E4BF875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225269" y="1004677"/>
            <a:ext cx="2648372" cy="2648372"/>
          </a:xfrm>
          <a:prstGeom prst="rect">
            <a:avLst/>
          </a:prstGeom>
        </p:spPr>
      </p:pic>
      <p:sp>
        <p:nvSpPr>
          <p:cNvPr id="18" name="Rectangle 17">
            <a:extLst>
              <a:ext uri="{FF2B5EF4-FFF2-40B4-BE49-F238E27FC236}">
                <a16:creationId xmlns:a16="http://schemas.microsoft.com/office/drawing/2014/main" id="{7AE95D8F-9825-4222-8846-E3461598C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561AC0E-7195-4ACF-AA0A-5E2923A987F7}"/>
              </a:ext>
            </a:extLst>
          </p:cNvPr>
          <p:cNvSpPr>
            <a:spLocks noGrp="1"/>
          </p:cNvSpPr>
          <p:nvPr>
            <p:ph type="ctrTitle"/>
          </p:nvPr>
        </p:nvSpPr>
        <p:spPr>
          <a:xfrm>
            <a:off x="527538" y="4756638"/>
            <a:ext cx="11139854" cy="930447"/>
          </a:xfrm>
        </p:spPr>
        <p:txBody>
          <a:bodyPr>
            <a:normAutofit/>
          </a:bodyPr>
          <a:lstStyle/>
          <a:p>
            <a:r>
              <a:rPr lang="en-US" sz="5400" dirty="0">
                <a:solidFill>
                  <a:srgbClr val="FFFFFF"/>
                </a:solidFill>
                <a:latin typeface="Franklin Gothic Book" panose="020B0503020102020204" pitchFamily="34" charset="0"/>
                <a:cs typeface="Segoe UI" panose="020B0502040204020203" pitchFamily="34" charset="0"/>
              </a:rPr>
              <a:t>Questions after the next talk welcome</a:t>
            </a:r>
          </a:p>
        </p:txBody>
      </p:sp>
      <p:cxnSp>
        <p:nvCxnSpPr>
          <p:cNvPr id="24" name="Straight Connector 23">
            <a:extLst>
              <a:ext uri="{FF2B5EF4-FFF2-40B4-BE49-F238E27FC236}">
                <a16:creationId xmlns:a16="http://schemas.microsoft.com/office/drawing/2014/main" id="{3217665F-0036-444A-8D4A-33AF36A36A4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814253EE-4FA2-4843-BE27-C7D5B08FFB81}"/>
              </a:ext>
            </a:extLst>
          </p:cNvPr>
          <p:cNvSpPr>
            <a:spLocks noGrp="1"/>
          </p:cNvSpPr>
          <p:nvPr>
            <p:ph type="subTitle" idx="1"/>
          </p:nvPr>
        </p:nvSpPr>
        <p:spPr>
          <a:xfrm>
            <a:off x="1339362" y="5815698"/>
            <a:ext cx="9144000" cy="420001"/>
          </a:xfrm>
        </p:spPr>
        <p:txBody>
          <a:bodyPr>
            <a:normAutofit/>
          </a:bodyPr>
          <a:lstStyle/>
          <a:p>
            <a:r>
              <a:rPr lang="en-US" sz="2000" dirty="0">
                <a:solidFill>
                  <a:srgbClr val="E7E6E6"/>
                </a:solidFill>
                <a:latin typeface="Segoe UI" panose="020B0502040204020203" pitchFamily="34" charset="0"/>
                <a:cs typeface="Segoe UI" panose="020B0502040204020203" pitchFamily="34" charset="0"/>
              </a:rPr>
              <a:t>Best Wishes</a:t>
            </a:r>
          </a:p>
        </p:txBody>
      </p:sp>
    </p:spTree>
    <p:extLst>
      <p:ext uri="{BB962C8B-B14F-4D97-AF65-F5344CB8AC3E}">
        <p14:creationId xmlns:p14="http://schemas.microsoft.com/office/powerpoint/2010/main" val="2372968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44781794_Research presentation_RVA_v3" id="{DF2794B4-2314-4F87-8639-5DCB9EEE28EE}" vid="{3B969E49-204F-4FF6-BD10-D26195B8D4D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B2AB02E3-5ADF-4BF0-9C1B-35CDF3FE95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CA875DA-F9FD-4F83-A049-3B1027B542DE}">
  <ds:schemaRefs>
    <ds:schemaRef ds:uri="http://schemas.microsoft.com/sharepoint/v3/contenttype/forms"/>
  </ds:schemaRefs>
</ds:datastoreItem>
</file>

<file path=customXml/itemProps3.xml><?xml version="1.0" encoding="utf-8"?>
<ds:datastoreItem xmlns:ds="http://schemas.openxmlformats.org/officeDocument/2006/customXml" ds:itemID="{03C7D9E6-B0D9-433E-BD46-EB60F64F4DA8}">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Research presentation</Template>
  <TotalTime>172</TotalTime>
  <Words>10085</Words>
  <Application>Microsoft Office PowerPoint</Application>
  <PresentationFormat>Widescreen</PresentationFormat>
  <Paragraphs>518</Paragraphs>
  <Slides>28</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Arial</vt:lpstr>
      <vt:lpstr>BlinkMacSystemFont</vt:lpstr>
      <vt:lpstr>Calibri</vt:lpstr>
      <vt:lpstr>Calibri Light</vt:lpstr>
      <vt:lpstr>Franklin Gothic Book</vt:lpstr>
      <vt:lpstr>Segoe UI</vt:lpstr>
      <vt:lpstr>Times New Roman</vt:lpstr>
      <vt:lpstr>Tw Cen MT</vt:lpstr>
      <vt:lpstr>Office Theme</vt:lpstr>
      <vt:lpstr>Immediate debriefer feedback – use of timing data and conversational diagrams</vt:lpstr>
      <vt:lpstr>Slides:      www.emergencypedia.com/debrief      </vt:lpstr>
      <vt:lpstr>Content and Objectives</vt:lpstr>
      <vt:lpstr>Debriefing is an essential skill for simulation and clinical educators   Feedback (aimed at improving facilitation) is recognised as important in progressing to mastery.   Various tools, such as the Debriefing Assessment for Simulation in Healthcare (DASH) may help “assess” but they have some limitations  </vt:lpstr>
      <vt:lpstr>What  debriefing is…</vt:lpstr>
      <vt:lpstr>PowerPoint Presentation</vt:lpstr>
      <vt:lpstr>What debriefing is not intended to be…</vt:lpstr>
      <vt:lpstr>Examples of Existing assessment “tools” available</vt:lpstr>
      <vt:lpstr>PowerPoint Presentation</vt:lpstr>
      <vt:lpstr>DASH, OSAD, SHORT</vt:lpstr>
      <vt:lpstr>Are there alternatives?</vt:lpstr>
      <vt:lpstr>PowerPoint Presentation</vt:lpstr>
      <vt:lpstr>PowerPoint Presentation</vt:lpstr>
      <vt:lpstr>PowerPoint Presentation</vt:lpstr>
      <vt:lpstr>Study Background</vt:lpstr>
      <vt:lpstr>Methods </vt:lpstr>
      <vt:lpstr>Methods…</vt:lpstr>
      <vt:lpstr>Methods </vt:lpstr>
      <vt:lpstr>Results</vt:lpstr>
      <vt:lpstr>Key Findings</vt:lpstr>
      <vt:lpstr>Key Findings</vt:lpstr>
      <vt:lpstr>Secondary Outcomes</vt:lpstr>
      <vt:lpstr>PowerPoint Presentation</vt:lpstr>
      <vt:lpstr>Comparing DASH elements</vt:lpstr>
      <vt:lpstr>Summary</vt:lpstr>
      <vt:lpstr>Future Steps</vt:lpstr>
      <vt:lpstr>PowerPoint Presentation</vt:lpstr>
      <vt:lpstr>Questions after the next talk welcome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Immediate faculty feedback using debriefing timing data and conversational diagrams</dc:title>
  <dc:creator>Andrew Coggins</dc:creator>
  <cp:lastModifiedBy>Andrew Coggins</cp:lastModifiedBy>
  <cp:revision>5</cp:revision>
  <dcterms:created xsi:type="dcterms:W3CDTF">2021-11-02T23:56:03Z</dcterms:created>
  <dcterms:modified xsi:type="dcterms:W3CDTF">2021-11-09T01:26:23Z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