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e Bloggs"/>
          <p:cNvSpPr txBox="1"/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–Joe Bloggs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"/><Relationship Id="rId3" Type="http://schemas.openxmlformats.org/officeDocument/2006/relationships/image" Target="../media/image3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rauma in the Emergency Department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Trauma in the Emergency Department </a:t>
            </a:r>
          </a:p>
        </p:txBody>
      </p:sp>
      <p:sp>
        <p:nvSpPr>
          <p:cNvPr id="120" name="Dr Pramod Chandru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Dr Pramod Chandru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 </a:t>
            </a:r>
          </a:p>
        </p:txBody>
      </p:sp>
      <p:sp>
        <p:nvSpPr>
          <p:cNvPr id="123" name="Prehospital alert (BAT call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4255" indent="-524255" defTabSz="709930">
              <a:spcBef>
                <a:spcPts val="5000"/>
              </a:spcBef>
              <a:defRPr sz="4472"/>
            </a:pPr>
            <a:r>
              <a:t>Prehospital alert (BAT call) </a:t>
            </a:r>
          </a:p>
          <a:p>
            <a:pPr lvl="1" marL="1048511" indent="-524255" defTabSz="709930">
              <a:spcBef>
                <a:spcPts val="5000"/>
              </a:spcBef>
              <a:defRPr sz="4472"/>
            </a:pPr>
            <a:r>
              <a:t>60 year old male </a:t>
            </a:r>
          </a:p>
          <a:p>
            <a:pPr lvl="1" marL="1048511" indent="-524255" defTabSz="709930">
              <a:spcBef>
                <a:spcPts val="5000"/>
              </a:spcBef>
              <a:defRPr sz="4472"/>
            </a:pPr>
            <a:r>
              <a:t>M: Car vs Tree at 100 km/hr, patient was driver of vehicle </a:t>
            </a:r>
          </a:p>
          <a:p>
            <a:pPr lvl="1" marL="1048511" indent="-524255" defTabSz="709930">
              <a:spcBef>
                <a:spcPts val="5000"/>
              </a:spcBef>
              <a:defRPr sz="4472"/>
            </a:pPr>
            <a:r>
              <a:t>I: Left sided chest pain and left hip pain </a:t>
            </a:r>
          </a:p>
          <a:p>
            <a:pPr lvl="1" marL="1048511" indent="-524255" defTabSz="709930">
              <a:spcBef>
                <a:spcPts val="5000"/>
              </a:spcBef>
              <a:defRPr sz="4472"/>
            </a:pPr>
            <a:r>
              <a:t>S: HR 150, BP 100/40, RR 29, SaO2 100% on 15L NRBM , GCS 14 (E3, V5, M6) </a:t>
            </a:r>
          </a:p>
          <a:p>
            <a:pPr lvl="1" marL="1048511" indent="-524255" defTabSz="709930">
              <a:spcBef>
                <a:spcPts val="5000"/>
              </a:spcBef>
              <a:defRPr sz="4472"/>
            </a:pPr>
            <a:r>
              <a:t>T: 1 x 20G in L cubital fossa “difficult IV access on scene”, 2 x 20mg Ketamine IV for pain relief, pelvic binder and C spine collar in situ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 </a:t>
            </a:r>
          </a:p>
        </p:txBody>
      </p:sp>
      <p:sp>
        <p:nvSpPr>
          <p:cNvPr id="126" name="What are the issues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are the issues? </a:t>
            </a:r>
          </a:p>
          <a:p>
            <a:pPr lvl="1"/>
            <a:r>
              <a:t>Correct and clear labelling  </a:t>
            </a:r>
          </a:p>
          <a:p>
            <a:pPr/>
            <a:r>
              <a:t>How will you prepare </a:t>
            </a:r>
          </a:p>
          <a:p>
            <a:pPr lvl="1"/>
            <a:r>
              <a:t>Staff</a:t>
            </a:r>
          </a:p>
          <a:p>
            <a:pPr lvl="1"/>
            <a:r>
              <a:t>Space</a:t>
            </a:r>
          </a:p>
          <a:p>
            <a:pPr lvl="1"/>
            <a:r>
              <a:t>Stuff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 </a:t>
            </a:r>
          </a:p>
        </p:txBody>
      </p:sp>
      <p:sp>
        <p:nvSpPr>
          <p:cNvPr id="129" name="On arrival to the Emergency Departmen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3776" indent="-493776" defTabSz="668655">
              <a:spcBef>
                <a:spcPts val="4700"/>
              </a:spcBef>
              <a:defRPr sz="4212"/>
            </a:pPr>
            <a:r>
              <a:t>On arrival to the Emergency Department</a:t>
            </a:r>
          </a:p>
          <a:p>
            <a:pPr marL="493776" indent="-493776" defTabSz="668655">
              <a:spcBef>
                <a:spcPts val="4700"/>
              </a:spcBef>
              <a:defRPr sz="4212"/>
            </a:pPr>
            <a:r>
              <a:t>Primary Survey: </a:t>
            </a:r>
          </a:p>
          <a:p>
            <a:pPr lvl="1" marL="987552" indent="-493776" defTabSz="668655">
              <a:spcBef>
                <a:spcPts val="4700"/>
              </a:spcBef>
              <a:defRPr sz="4212"/>
            </a:pPr>
            <a:r>
              <a:t>A: patent and protect, no orofacial injury</a:t>
            </a:r>
          </a:p>
          <a:p>
            <a:pPr lvl="1" marL="987552" indent="-493776" defTabSz="668655">
              <a:spcBef>
                <a:spcPts val="4700"/>
              </a:spcBef>
              <a:defRPr sz="4212"/>
            </a:pPr>
            <a:r>
              <a:t>C spine: Collar in sitar </a:t>
            </a:r>
          </a:p>
          <a:p>
            <a:pPr lvl="1" marL="987552" indent="-493776" defTabSz="668655">
              <a:spcBef>
                <a:spcPts val="4700"/>
              </a:spcBef>
              <a:defRPr sz="4212"/>
            </a:pPr>
            <a:r>
              <a:t>B: Decreased air entry to left side, subcutaneous emphysema and asymmetrical chest rise </a:t>
            </a:r>
          </a:p>
          <a:p>
            <a:pPr lvl="1" marL="987552" indent="-493776" defTabSz="668655">
              <a:spcBef>
                <a:spcPts val="4700"/>
              </a:spcBef>
              <a:defRPr sz="4212"/>
            </a:pPr>
            <a:r>
              <a:t>C: HR 140 in sinus tachycardia, SB 100/40, Cool peripherally </a:t>
            </a:r>
          </a:p>
          <a:p>
            <a:pPr lvl="1" marL="987552" indent="-493776" defTabSz="668655">
              <a:spcBef>
                <a:spcPts val="4700"/>
              </a:spcBef>
              <a:defRPr sz="4212"/>
            </a:pPr>
            <a:r>
              <a:t>D: GCS 14, temperature 35.0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3349" y="647699"/>
            <a:ext cx="16510001" cy="12420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 </a:t>
            </a:r>
          </a:p>
        </p:txBody>
      </p:sp>
      <p:sp>
        <p:nvSpPr>
          <p:cNvPr id="136" name="Crisis Resource Management Principle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Crisis Resource Management Principles: </a:t>
            </a:r>
          </a:p>
          <a:p>
            <a:pPr lvl="1"/>
            <a:r>
              <a:t>What are the key issues here </a:t>
            </a:r>
          </a:p>
          <a:p>
            <a:pPr lvl="1"/>
            <a:r>
              <a:t>What are the team goals </a:t>
            </a:r>
          </a:p>
          <a:p>
            <a:pPr lvl="1"/>
            <a:r>
              <a:t>What are the priorities and next steps </a:t>
            </a:r>
          </a:p>
          <a:p>
            <a:pPr lvl="1"/>
            <a:r>
              <a:t>How would you communicate this?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 </a:t>
            </a:r>
          </a:p>
        </p:txBody>
      </p:sp>
      <p:sp>
        <p:nvSpPr>
          <p:cNvPr id="1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5148" y="3689350"/>
            <a:ext cx="8750301" cy="8750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447718" y="3596473"/>
            <a:ext cx="7314911" cy="89360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</a:t>
            </a:r>
          </a:p>
        </p:txBody>
      </p:sp>
      <p:sp>
        <p:nvSpPr>
          <p:cNvPr id="144" name="A Venous Blood Gas was performed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0352" indent="-530352" defTabSz="718184">
              <a:spcBef>
                <a:spcPts val="5100"/>
              </a:spcBef>
              <a:defRPr sz="4524"/>
            </a:pPr>
            <a:r>
              <a:t>A Venous Blood Gas was performed: </a:t>
            </a:r>
          </a:p>
          <a:p>
            <a:pPr lvl="1" marL="1060704" indent="-530352" defTabSz="718184">
              <a:spcBef>
                <a:spcPts val="5100"/>
              </a:spcBef>
              <a:defRPr sz="4524"/>
            </a:pPr>
            <a:r>
              <a:t>pH 7.1 </a:t>
            </a:r>
          </a:p>
          <a:p>
            <a:pPr lvl="1" marL="1060704" indent="-530352" defTabSz="718184">
              <a:spcBef>
                <a:spcPts val="5100"/>
              </a:spcBef>
              <a:defRPr sz="4524"/>
            </a:pPr>
            <a:r>
              <a:t>pCO2 30 </a:t>
            </a:r>
          </a:p>
          <a:p>
            <a:pPr lvl="1" marL="1060704" indent="-530352" defTabSz="718184">
              <a:spcBef>
                <a:spcPts val="5100"/>
              </a:spcBef>
              <a:defRPr sz="4524"/>
            </a:pPr>
            <a:r>
              <a:t>PaO2 35 </a:t>
            </a:r>
          </a:p>
          <a:p>
            <a:pPr lvl="1" marL="1060704" indent="-530352" defTabSz="718184">
              <a:spcBef>
                <a:spcPts val="5100"/>
              </a:spcBef>
              <a:defRPr sz="4524"/>
            </a:pPr>
            <a:r>
              <a:t>HCO3 10 </a:t>
            </a:r>
          </a:p>
          <a:p>
            <a:pPr lvl="1" marL="1060704" indent="-530352" defTabSz="718184">
              <a:spcBef>
                <a:spcPts val="5100"/>
              </a:spcBef>
              <a:defRPr sz="4524"/>
            </a:pPr>
            <a:r>
              <a:t>Lactate 7 </a:t>
            </a:r>
          </a:p>
          <a:p>
            <a:pPr lvl="1" marL="1060704" indent="-530352" defTabSz="718184">
              <a:spcBef>
                <a:spcPts val="5100"/>
              </a:spcBef>
              <a:defRPr sz="4524"/>
            </a:pPr>
            <a:r>
              <a:t>Hb 150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</a:t>
            </a:r>
          </a:p>
        </p:txBody>
      </p:sp>
      <p:sp>
        <p:nvSpPr>
          <p:cNvPr id="147" name="Crisis Resource Management Principle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Crisis Resource Management Principles: </a:t>
            </a:r>
          </a:p>
          <a:p>
            <a:pPr lvl="1"/>
            <a:r>
              <a:t>What are the key issues here </a:t>
            </a:r>
          </a:p>
          <a:p>
            <a:pPr lvl="1"/>
            <a:r>
              <a:t>What are the team goals </a:t>
            </a:r>
          </a:p>
          <a:p>
            <a:pPr lvl="1"/>
            <a:r>
              <a:t>What are the priorities and next steps </a:t>
            </a:r>
          </a:p>
          <a:p>
            <a:pPr lvl="1"/>
            <a:r>
              <a:t>How would you communicate this?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Hemorrhagic shock in traum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Hemorrhagic shock in trauma </a:t>
            </a:r>
          </a:p>
        </p:txBody>
      </p:sp>
      <p:sp>
        <p:nvSpPr>
          <p:cNvPr id="150" name="Stabili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Stabilise </a:t>
            </a:r>
          </a:p>
          <a:p>
            <a:pPr/>
            <a:r>
              <a:t>Stop the bleeding </a:t>
            </a:r>
          </a:p>
          <a:p>
            <a:pPr/>
            <a:r>
              <a:t>Resuscitatie</a:t>
            </a:r>
          </a:p>
          <a:p>
            <a:pPr/>
            <a:r>
              <a:t>Definitive Management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