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256" r:id="rId2"/>
    <p:sldId id="325" r:id="rId3"/>
    <p:sldId id="322" r:id="rId4"/>
    <p:sldId id="330" r:id="rId5"/>
    <p:sldId id="332" r:id="rId6"/>
    <p:sldId id="347" r:id="rId7"/>
    <p:sldId id="333" r:id="rId8"/>
    <p:sldId id="324" r:id="rId9"/>
    <p:sldId id="345" r:id="rId10"/>
    <p:sldId id="348" r:id="rId11"/>
    <p:sldId id="311" r:id="rId12"/>
    <p:sldId id="340" r:id="rId13"/>
    <p:sldId id="341" r:id="rId14"/>
    <p:sldId id="343" r:id="rId15"/>
    <p:sldId id="344" r:id="rId16"/>
    <p:sldId id="346" r:id="rId17"/>
    <p:sldId id="320" r:id="rId18"/>
    <p:sldId id="336" r:id="rId19"/>
    <p:sldId id="335" r:id="rId20"/>
    <p:sldId id="323" r:id="rId21"/>
    <p:sldId id="349" r:id="rId22"/>
    <p:sldId id="326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78"/>
    <p:restoredTop sz="94868"/>
  </p:normalViewPr>
  <p:slideViewPr>
    <p:cSldViewPr snapToGrid="0" snapToObjects="1">
      <p:cViewPr>
        <p:scale>
          <a:sx n="62" d="100"/>
          <a:sy n="62" d="100"/>
        </p:scale>
        <p:origin x="3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338105-C37E-6045-A711-2389231858FF}" type="doc">
      <dgm:prSet loTypeId="urn:microsoft.com/office/officeart/2005/8/layout/defaul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415D93A-3BE2-9A46-9345-99AD9C36D935}">
      <dgm:prSet phldrT="[Text]"/>
      <dgm:spPr/>
      <dgm:t>
        <a:bodyPr/>
        <a:lstStyle/>
        <a:p>
          <a:r>
            <a:rPr lang="en-US" dirty="0"/>
            <a:t>Mechanism </a:t>
          </a:r>
        </a:p>
      </dgm:t>
    </dgm:pt>
    <dgm:pt modelId="{1804512A-4536-F146-976C-6B55C4CC5669}" type="parTrans" cxnId="{4C5326F8-7409-0443-8699-1A94003309EF}">
      <dgm:prSet/>
      <dgm:spPr/>
      <dgm:t>
        <a:bodyPr/>
        <a:lstStyle/>
        <a:p>
          <a:endParaRPr lang="en-US"/>
        </a:p>
      </dgm:t>
    </dgm:pt>
    <dgm:pt modelId="{F99EB3AF-129E-D140-AF66-9FE43E8A28D7}" type="sibTrans" cxnId="{4C5326F8-7409-0443-8699-1A94003309EF}">
      <dgm:prSet/>
      <dgm:spPr/>
      <dgm:t>
        <a:bodyPr/>
        <a:lstStyle/>
        <a:p>
          <a:endParaRPr lang="en-US"/>
        </a:p>
      </dgm:t>
    </dgm:pt>
    <dgm:pt modelId="{535E6A8E-BBF4-6E43-9BC9-8B4CD981876C}">
      <dgm:prSet phldrT="[Text]"/>
      <dgm:spPr/>
      <dgm:t>
        <a:bodyPr/>
        <a:lstStyle/>
        <a:p>
          <a:r>
            <a:rPr lang="en-AU" altLang="en-US" dirty="0"/>
            <a:t>C-A©BC</a:t>
          </a:r>
          <a:endParaRPr lang="en-US" dirty="0"/>
        </a:p>
      </dgm:t>
    </dgm:pt>
    <dgm:pt modelId="{CDEC4115-7A00-C045-BADA-27C88C08E529}" type="parTrans" cxnId="{7E98488F-22A6-094E-BC0F-F9B7F6FD1086}">
      <dgm:prSet/>
      <dgm:spPr/>
      <dgm:t>
        <a:bodyPr/>
        <a:lstStyle/>
        <a:p>
          <a:endParaRPr lang="en-US"/>
        </a:p>
      </dgm:t>
    </dgm:pt>
    <dgm:pt modelId="{AF1EDD44-ACF5-3E48-9A42-A62D0CED6B13}" type="sibTrans" cxnId="{7E98488F-22A6-094E-BC0F-F9B7F6FD1086}">
      <dgm:prSet/>
      <dgm:spPr/>
      <dgm:t>
        <a:bodyPr/>
        <a:lstStyle/>
        <a:p>
          <a:endParaRPr lang="en-US"/>
        </a:p>
      </dgm:t>
    </dgm:pt>
    <dgm:pt modelId="{DADEF165-0764-8049-97BE-07257429E1F5}">
      <dgm:prSet phldrT="[Text]"/>
      <dgm:spPr/>
      <dgm:t>
        <a:bodyPr/>
        <a:lstStyle/>
        <a:p>
          <a:r>
            <a:rPr lang="en-AU" altLang="en-US" dirty="0"/>
            <a:t>P.L.A.C.E.S.</a:t>
          </a:r>
          <a:endParaRPr lang="en-US" dirty="0"/>
        </a:p>
      </dgm:t>
    </dgm:pt>
    <dgm:pt modelId="{0FCC9D5F-0C76-FC41-94D3-81179D64B60A}" type="parTrans" cxnId="{380D74D7-D029-464A-A3B6-4405034216F8}">
      <dgm:prSet/>
      <dgm:spPr/>
      <dgm:t>
        <a:bodyPr/>
        <a:lstStyle/>
        <a:p>
          <a:endParaRPr lang="en-US"/>
        </a:p>
      </dgm:t>
    </dgm:pt>
    <dgm:pt modelId="{1352BA5A-2556-424E-A99E-BA279849BED4}" type="sibTrans" cxnId="{380D74D7-D029-464A-A3B6-4405034216F8}">
      <dgm:prSet/>
      <dgm:spPr/>
      <dgm:t>
        <a:bodyPr/>
        <a:lstStyle/>
        <a:p>
          <a:endParaRPr lang="en-US"/>
        </a:p>
      </dgm:t>
    </dgm:pt>
    <dgm:pt modelId="{E6AFA356-331E-493E-BDE8-3635631B6C28}">
      <dgm:prSet phldrT="[Text]"/>
      <dgm:spPr/>
      <dgm:t>
        <a:bodyPr/>
        <a:lstStyle/>
        <a:p>
          <a:r>
            <a:rPr lang="en-US" dirty="0"/>
            <a:t>Team/System Factors</a:t>
          </a:r>
        </a:p>
      </dgm:t>
    </dgm:pt>
    <dgm:pt modelId="{5F949F9D-D009-4C14-8EBA-3C4DDD5F3A94}" type="parTrans" cxnId="{0C1AD3BC-4E78-430C-9307-B75A3CB4F357}">
      <dgm:prSet/>
      <dgm:spPr/>
      <dgm:t>
        <a:bodyPr/>
        <a:lstStyle/>
        <a:p>
          <a:endParaRPr lang="en-AU"/>
        </a:p>
      </dgm:t>
    </dgm:pt>
    <dgm:pt modelId="{E7107786-F935-44C6-A88E-CF70068E352C}" type="sibTrans" cxnId="{0C1AD3BC-4E78-430C-9307-B75A3CB4F357}">
      <dgm:prSet/>
      <dgm:spPr/>
      <dgm:t>
        <a:bodyPr/>
        <a:lstStyle/>
        <a:p>
          <a:endParaRPr lang="en-AU"/>
        </a:p>
      </dgm:t>
    </dgm:pt>
    <dgm:pt modelId="{04D3B5FF-D3E1-1941-ACC6-8CDF01F49517}" type="pres">
      <dgm:prSet presAssocID="{D5338105-C37E-6045-A711-2389231858FF}" presName="diagram" presStyleCnt="0">
        <dgm:presLayoutVars>
          <dgm:dir/>
          <dgm:resizeHandles val="exact"/>
        </dgm:presLayoutVars>
      </dgm:prSet>
      <dgm:spPr/>
    </dgm:pt>
    <dgm:pt modelId="{20C47CC2-ACD2-154C-A997-C2A80BE76899}" type="pres">
      <dgm:prSet presAssocID="{B415D93A-3BE2-9A46-9345-99AD9C36D935}" presName="node" presStyleLbl="node1" presStyleIdx="0" presStyleCnt="4" custLinFactNeighborX="-26" custLinFactNeighborY="-1945">
        <dgm:presLayoutVars>
          <dgm:bulletEnabled val="1"/>
        </dgm:presLayoutVars>
      </dgm:prSet>
      <dgm:spPr/>
    </dgm:pt>
    <dgm:pt modelId="{868E625C-7009-EB42-A881-7E657CC959B1}" type="pres">
      <dgm:prSet presAssocID="{F99EB3AF-129E-D140-AF66-9FE43E8A28D7}" presName="sibTrans" presStyleCnt="0"/>
      <dgm:spPr/>
    </dgm:pt>
    <dgm:pt modelId="{A1E33867-FDA3-E349-9542-3F47FC9B6885}" type="pres">
      <dgm:prSet presAssocID="{535E6A8E-BBF4-6E43-9BC9-8B4CD981876C}" presName="node" presStyleLbl="node1" presStyleIdx="1" presStyleCnt="4">
        <dgm:presLayoutVars>
          <dgm:bulletEnabled val="1"/>
        </dgm:presLayoutVars>
      </dgm:prSet>
      <dgm:spPr/>
    </dgm:pt>
    <dgm:pt modelId="{DD355F12-8EDD-8C4F-9B78-951B446DBC6E}" type="pres">
      <dgm:prSet presAssocID="{AF1EDD44-ACF5-3E48-9A42-A62D0CED6B13}" presName="sibTrans" presStyleCnt="0"/>
      <dgm:spPr/>
    </dgm:pt>
    <dgm:pt modelId="{313B8E8C-C4AE-E04C-890A-F27D8C995404}" type="pres">
      <dgm:prSet presAssocID="{DADEF165-0764-8049-97BE-07257429E1F5}" presName="node" presStyleLbl="node1" presStyleIdx="2" presStyleCnt="4">
        <dgm:presLayoutVars>
          <dgm:bulletEnabled val="1"/>
        </dgm:presLayoutVars>
      </dgm:prSet>
      <dgm:spPr/>
    </dgm:pt>
    <dgm:pt modelId="{F86C9463-2B01-4DA1-BC3B-5CEE8A45F83C}" type="pres">
      <dgm:prSet presAssocID="{1352BA5A-2556-424E-A99E-BA279849BED4}" presName="sibTrans" presStyleCnt="0"/>
      <dgm:spPr/>
    </dgm:pt>
    <dgm:pt modelId="{4E9621AD-0752-461F-BCC5-71EA08AC066F}" type="pres">
      <dgm:prSet presAssocID="{E6AFA356-331E-493E-BDE8-3635631B6C28}" presName="node" presStyleLbl="node1" presStyleIdx="3" presStyleCnt="4" custScaleX="209792">
        <dgm:presLayoutVars>
          <dgm:bulletEnabled val="1"/>
        </dgm:presLayoutVars>
      </dgm:prSet>
      <dgm:spPr/>
    </dgm:pt>
  </dgm:ptLst>
  <dgm:cxnLst>
    <dgm:cxn modelId="{43F96940-C295-43C9-9794-BB2550EBA228}" type="presOf" srcId="{DADEF165-0764-8049-97BE-07257429E1F5}" destId="{313B8E8C-C4AE-E04C-890A-F27D8C995404}" srcOrd="0" destOrd="0" presId="urn:microsoft.com/office/officeart/2005/8/layout/default"/>
    <dgm:cxn modelId="{7E98488F-22A6-094E-BC0F-F9B7F6FD1086}" srcId="{D5338105-C37E-6045-A711-2389231858FF}" destId="{535E6A8E-BBF4-6E43-9BC9-8B4CD981876C}" srcOrd="1" destOrd="0" parTransId="{CDEC4115-7A00-C045-BADA-27C88C08E529}" sibTransId="{AF1EDD44-ACF5-3E48-9A42-A62D0CED6B13}"/>
    <dgm:cxn modelId="{0FC879B6-9B9D-46B5-9720-29B9E3493B29}" type="presOf" srcId="{D5338105-C37E-6045-A711-2389231858FF}" destId="{04D3B5FF-D3E1-1941-ACC6-8CDF01F49517}" srcOrd="0" destOrd="0" presId="urn:microsoft.com/office/officeart/2005/8/layout/default"/>
    <dgm:cxn modelId="{0C1AD3BC-4E78-430C-9307-B75A3CB4F357}" srcId="{D5338105-C37E-6045-A711-2389231858FF}" destId="{E6AFA356-331E-493E-BDE8-3635631B6C28}" srcOrd="3" destOrd="0" parTransId="{5F949F9D-D009-4C14-8EBA-3C4DDD5F3A94}" sibTransId="{E7107786-F935-44C6-A88E-CF70068E352C}"/>
    <dgm:cxn modelId="{5D3168C4-4BA7-4EAC-9454-2D1F738446B7}" type="presOf" srcId="{B415D93A-3BE2-9A46-9345-99AD9C36D935}" destId="{20C47CC2-ACD2-154C-A997-C2A80BE76899}" srcOrd="0" destOrd="0" presId="urn:microsoft.com/office/officeart/2005/8/layout/default"/>
    <dgm:cxn modelId="{380D74D7-D029-464A-A3B6-4405034216F8}" srcId="{D5338105-C37E-6045-A711-2389231858FF}" destId="{DADEF165-0764-8049-97BE-07257429E1F5}" srcOrd="2" destOrd="0" parTransId="{0FCC9D5F-0C76-FC41-94D3-81179D64B60A}" sibTransId="{1352BA5A-2556-424E-A99E-BA279849BED4}"/>
    <dgm:cxn modelId="{0BB231E6-D155-40B0-A9C5-418CD004BCC8}" type="presOf" srcId="{E6AFA356-331E-493E-BDE8-3635631B6C28}" destId="{4E9621AD-0752-461F-BCC5-71EA08AC066F}" srcOrd="0" destOrd="0" presId="urn:microsoft.com/office/officeart/2005/8/layout/default"/>
    <dgm:cxn modelId="{20E5A1EE-60EC-4E5B-8B77-1AD4DA177D22}" type="presOf" srcId="{535E6A8E-BBF4-6E43-9BC9-8B4CD981876C}" destId="{A1E33867-FDA3-E349-9542-3F47FC9B6885}" srcOrd="0" destOrd="0" presId="urn:microsoft.com/office/officeart/2005/8/layout/default"/>
    <dgm:cxn modelId="{4C5326F8-7409-0443-8699-1A94003309EF}" srcId="{D5338105-C37E-6045-A711-2389231858FF}" destId="{B415D93A-3BE2-9A46-9345-99AD9C36D935}" srcOrd="0" destOrd="0" parTransId="{1804512A-4536-F146-976C-6B55C4CC5669}" sibTransId="{F99EB3AF-129E-D140-AF66-9FE43E8A28D7}"/>
    <dgm:cxn modelId="{7C43CE9E-FB5A-4AF4-8CF5-B0EC8016DAD7}" type="presParOf" srcId="{04D3B5FF-D3E1-1941-ACC6-8CDF01F49517}" destId="{20C47CC2-ACD2-154C-A997-C2A80BE76899}" srcOrd="0" destOrd="0" presId="urn:microsoft.com/office/officeart/2005/8/layout/default"/>
    <dgm:cxn modelId="{56529EA9-DB4A-42BD-AD95-1FDC0E774057}" type="presParOf" srcId="{04D3B5FF-D3E1-1941-ACC6-8CDF01F49517}" destId="{868E625C-7009-EB42-A881-7E657CC959B1}" srcOrd="1" destOrd="0" presId="urn:microsoft.com/office/officeart/2005/8/layout/default"/>
    <dgm:cxn modelId="{B1A24E1C-50D7-4C23-BD62-C1C4F249F237}" type="presParOf" srcId="{04D3B5FF-D3E1-1941-ACC6-8CDF01F49517}" destId="{A1E33867-FDA3-E349-9542-3F47FC9B6885}" srcOrd="2" destOrd="0" presId="urn:microsoft.com/office/officeart/2005/8/layout/default"/>
    <dgm:cxn modelId="{F0845A03-57F2-4F6C-88C2-3CD9ED02596B}" type="presParOf" srcId="{04D3B5FF-D3E1-1941-ACC6-8CDF01F49517}" destId="{DD355F12-8EDD-8C4F-9B78-951B446DBC6E}" srcOrd="3" destOrd="0" presId="urn:microsoft.com/office/officeart/2005/8/layout/default"/>
    <dgm:cxn modelId="{D3CABBD7-5A5F-409D-92FE-85D776F90386}" type="presParOf" srcId="{04D3B5FF-D3E1-1941-ACC6-8CDF01F49517}" destId="{313B8E8C-C4AE-E04C-890A-F27D8C995404}" srcOrd="4" destOrd="0" presId="urn:microsoft.com/office/officeart/2005/8/layout/default"/>
    <dgm:cxn modelId="{4EFCA6CE-8AA3-4C20-ACCE-48BA71FC9E3C}" type="presParOf" srcId="{04D3B5FF-D3E1-1941-ACC6-8CDF01F49517}" destId="{F86C9463-2B01-4DA1-BC3B-5CEE8A45F83C}" srcOrd="5" destOrd="0" presId="urn:microsoft.com/office/officeart/2005/8/layout/default"/>
    <dgm:cxn modelId="{17825B45-6A89-4EB1-AD95-72F9A27A46B8}" type="presParOf" srcId="{04D3B5FF-D3E1-1941-ACC6-8CDF01F49517}" destId="{4E9621AD-0752-461F-BCC5-71EA08AC066F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338105-C37E-6045-A711-2389231858FF}" type="doc">
      <dgm:prSet loTypeId="urn:microsoft.com/office/officeart/2005/8/layout/defaul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415D93A-3BE2-9A46-9345-99AD9C36D935}">
      <dgm:prSet phldrT="[Text]"/>
      <dgm:spPr/>
      <dgm:t>
        <a:bodyPr/>
        <a:lstStyle/>
        <a:p>
          <a:r>
            <a:rPr lang="en-AU" altLang="en-US" dirty="0"/>
            <a:t>When</a:t>
          </a:r>
          <a:endParaRPr lang="en-US" dirty="0"/>
        </a:p>
      </dgm:t>
    </dgm:pt>
    <dgm:pt modelId="{1804512A-4536-F146-976C-6B55C4CC5669}" type="parTrans" cxnId="{4C5326F8-7409-0443-8699-1A94003309EF}">
      <dgm:prSet/>
      <dgm:spPr/>
      <dgm:t>
        <a:bodyPr/>
        <a:lstStyle/>
        <a:p>
          <a:endParaRPr lang="en-US"/>
        </a:p>
      </dgm:t>
    </dgm:pt>
    <dgm:pt modelId="{F99EB3AF-129E-D140-AF66-9FE43E8A28D7}" type="sibTrans" cxnId="{4C5326F8-7409-0443-8699-1A94003309EF}">
      <dgm:prSet/>
      <dgm:spPr/>
      <dgm:t>
        <a:bodyPr/>
        <a:lstStyle/>
        <a:p>
          <a:endParaRPr lang="en-US"/>
        </a:p>
      </dgm:t>
    </dgm:pt>
    <dgm:pt modelId="{535E6A8E-BBF4-6E43-9BC9-8B4CD981876C}">
      <dgm:prSet phldrT="[Text]"/>
      <dgm:spPr/>
      <dgm:t>
        <a:bodyPr/>
        <a:lstStyle/>
        <a:p>
          <a:r>
            <a:rPr lang="en-AU" altLang="en-US" dirty="0"/>
            <a:t>How</a:t>
          </a:r>
          <a:endParaRPr lang="en-US" dirty="0"/>
        </a:p>
      </dgm:t>
    </dgm:pt>
    <dgm:pt modelId="{CDEC4115-7A00-C045-BADA-27C88C08E529}" type="parTrans" cxnId="{7E98488F-22A6-094E-BC0F-F9B7F6FD1086}">
      <dgm:prSet/>
      <dgm:spPr/>
      <dgm:t>
        <a:bodyPr/>
        <a:lstStyle/>
        <a:p>
          <a:endParaRPr lang="en-US"/>
        </a:p>
      </dgm:t>
    </dgm:pt>
    <dgm:pt modelId="{AF1EDD44-ACF5-3E48-9A42-A62D0CED6B13}" type="sibTrans" cxnId="{7E98488F-22A6-094E-BC0F-F9B7F6FD1086}">
      <dgm:prSet/>
      <dgm:spPr/>
      <dgm:t>
        <a:bodyPr/>
        <a:lstStyle/>
        <a:p>
          <a:endParaRPr lang="en-US"/>
        </a:p>
      </dgm:t>
    </dgm:pt>
    <dgm:pt modelId="{DADEF165-0764-8049-97BE-07257429E1F5}">
      <dgm:prSet phldrT="[Text]"/>
      <dgm:spPr/>
      <dgm:t>
        <a:bodyPr/>
        <a:lstStyle/>
        <a:p>
          <a:r>
            <a:rPr lang="en-AU" altLang="en-US" dirty="0"/>
            <a:t>What</a:t>
          </a:r>
          <a:endParaRPr lang="en-US" dirty="0"/>
        </a:p>
      </dgm:t>
    </dgm:pt>
    <dgm:pt modelId="{0FCC9D5F-0C76-FC41-94D3-81179D64B60A}" type="parTrans" cxnId="{380D74D7-D029-464A-A3B6-4405034216F8}">
      <dgm:prSet/>
      <dgm:spPr/>
      <dgm:t>
        <a:bodyPr/>
        <a:lstStyle/>
        <a:p>
          <a:endParaRPr lang="en-US"/>
        </a:p>
      </dgm:t>
    </dgm:pt>
    <dgm:pt modelId="{1352BA5A-2556-424E-A99E-BA279849BED4}" type="sibTrans" cxnId="{380D74D7-D029-464A-A3B6-4405034216F8}">
      <dgm:prSet/>
      <dgm:spPr/>
      <dgm:t>
        <a:bodyPr/>
        <a:lstStyle/>
        <a:p>
          <a:endParaRPr lang="en-US"/>
        </a:p>
      </dgm:t>
    </dgm:pt>
    <dgm:pt modelId="{04D3B5FF-D3E1-1941-ACC6-8CDF01F49517}" type="pres">
      <dgm:prSet presAssocID="{D5338105-C37E-6045-A711-2389231858FF}" presName="diagram" presStyleCnt="0">
        <dgm:presLayoutVars>
          <dgm:dir/>
          <dgm:resizeHandles val="exact"/>
        </dgm:presLayoutVars>
      </dgm:prSet>
      <dgm:spPr/>
    </dgm:pt>
    <dgm:pt modelId="{20C47CC2-ACD2-154C-A997-C2A80BE76899}" type="pres">
      <dgm:prSet presAssocID="{B415D93A-3BE2-9A46-9345-99AD9C36D935}" presName="node" presStyleLbl="node1" presStyleIdx="0" presStyleCnt="3" custLinFactNeighborX="-26" custLinFactNeighborY="-1945">
        <dgm:presLayoutVars>
          <dgm:bulletEnabled val="1"/>
        </dgm:presLayoutVars>
      </dgm:prSet>
      <dgm:spPr/>
    </dgm:pt>
    <dgm:pt modelId="{868E625C-7009-EB42-A881-7E657CC959B1}" type="pres">
      <dgm:prSet presAssocID="{F99EB3AF-129E-D140-AF66-9FE43E8A28D7}" presName="sibTrans" presStyleCnt="0"/>
      <dgm:spPr/>
    </dgm:pt>
    <dgm:pt modelId="{A1E33867-FDA3-E349-9542-3F47FC9B6885}" type="pres">
      <dgm:prSet presAssocID="{535E6A8E-BBF4-6E43-9BC9-8B4CD981876C}" presName="node" presStyleLbl="node1" presStyleIdx="1" presStyleCnt="3">
        <dgm:presLayoutVars>
          <dgm:bulletEnabled val="1"/>
        </dgm:presLayoutVars>
      </dgm:prSet>
      <dgm:spPr/>
    </dgm:pt>
    <dgm:pt modelId="{DD355F12-8EDD-8C4F-9B78-951B446DBC6E}" type="pres">
      <dgm:prSet presAssocID="{AF1EDD44-ACF5-3E48-9A42-A62D0CED6B13}" presName="sibTrans" presStyleCnt="0"/>
      <dgm:spPr/>
    </dgm:pt>
    <dgm:pt modelId="{313B8E8C-C4AE-E04C-890A-F27D8C995404}" type="pres">
      <dgm:prSet presAssocID="{DADEF165-0764-8049-97BE-07257429E1F5}" presName="node" presStyleLbl="node1" presStyleIdx="2" presStyleCnt="3">
        <dgm:presLayoutVars>
          <dgm:bulletEnabled val="1"/>
        </dgm:presLayoutVars>
      </dgm:prSet>
      <dgm:spPr/>
    </dgm:pt>
  </dgm:ptLst>
  <dgm:cxnLst>
    <dgm:cxn modelId="{AF115A33-A0C3-468B-8759-B857D2D4196F}" type="presOf" srcId="{535E6A8E-BBF4-6E43-9BC9-8B4CD981876C}" destId="{A1E33867-FDA3-E349-9542-3F47FC9B6885}" srcOrd="0" destOrd="0" presId="urn:microsoft.com/office/officeart/2005/8/layout/default"/>
    <dgm:cxn modelId="{AF90134F-5E74-4982-8937-0985FF6245B2}" type="presOf" srcId="{DADEF165-0764-8049-97BE-07257429E1F5}" destId="{313B8E8C-C4AE-E04C-890A-F27D8C995404}" srcOrd="0" destOrd="0" presId="urn:microsoft.com/office/officeart/2005/8/layout/default"/>
    <dgm:cxn modelId="{7E98488F-22A6-094E-BC0F-F9B7F6FD1086}" srcId="{D5338105-C37E-6045-A711-2389231858FF}" destId="{535E6A8E-BBF4-6E43-9BC9-8B4CD981876C}" srcOrd="1" destOrd="0" parTransId="{CDEC4115-7A00-C045-BADA-27C88C08E529}" sibTransId="{AF1EDD44-ACF5-3E48-9A42-A62D0CED6B13}"/>
    <dgm:cxn modelId="{380D74D7-D029-464A-A3B6-4405034216F8}" srcId="{D5338105-C37E-6045-A711-2389231858FF}" destId="{DADEF165-0764-8049-97BE-07257429E1F5}" srcOrd="2" destOrd="0" parTransId="{0FCC9D5F-0C76-FC41-94D3-81179D64B60A}" sibTransId="{1352BA5A-2556-424E-A99E-BA279849BED4}"/>
    <dgm:cxn modelId="{9DCEEFDC-2D48-44CE-80A4-51EE4CC79FA5}" type="presOf" srcId="{D5338105-C37E-6045-A711-2389231858FF}" destId="{04D3B5FF-D3E1-1941-ACC6-8CDF01F49517}" srcOrd="0" destOrd="0" presId="urn:microsoft.com/office/officeart/2005/8/layout/default"/>
    <dgm:cxn modelId="{6ABF22E0-3084-4BBA-9ADF-470C9CB6D17D}" type="presOf" srcId="{B415D93A-3BE2-9A46-9345-99AD9C36D935}" destId="{20C47CC2-ACD2-154C-A997-C2A80BE76899}" srcOrd="0" destOrd="0" presId="urn:microsoft.com/office/officeart/2005/8/layout/default"/>
    <dgm:cxn modelId="{4C5326F8-7409-0443-8699-1A94003309EF}" srcId="{D5338105-C37E-6045-A711-2389231858FF}" destId="{B415D93A-3BE2-9A46-9345-99AD9C36D935}" srcOrd="0" destOrd="0" parTransId="{1804512A-4536-F146-976C-6B55C4CC5669}" sibTransId="{F99EB3AF-129E-D140-AF66-9FE43E8A28D7}"/>
    <dgm:cxn modelId="{94D1E2E8-41F3-4CC9-AF86-0F8AF5B5F34A}" type="presParOf" srcId="{04D3B5FF-D3E1-1941-ACC6-8CDF01F49517}" destId="{20C47CC2-ACD2-154C-A997-C2A80BE76899}" srcOrd="0" destOrd="0" presId="urn:microsoft.com/office/officeart/2005/8/layout/default"/>
    <dgm:cxn modelId="{8D98E4BF-B212-4A56-8526-2B0D3AFD314F}" type="presParOf" srcId="{04D3B5FF-D3E1-1941-ACC6-8CDF01F49517}" destId="{868E625C-7009-EB42-A881-7E657CC959B1}" srcOrd="1" destOrd="0" presId="urn:microsoft.com/office/officeart/2005/8/layout/default"/>
    <dgm:cxn modelId="{2DB50197-1038-4078-B61E-79628A402847}" type="presParOf" srcId="{04D3B5FF-D3E1-1941-ACC6-8CDF01F49517}" destId="{A1E33867-FDA3-E349-9542-3F47FC9B6885}" srcOrd="2" destOrd="0" presId="urn:microsoft.com/office/officeart/2005/8/layout/default"/>
    <dgm:cxn modelId="{A5644321-A0F0-41E2-ADF4-4C38D74CEBF5}" type="presParOf" srcId="{04D3B5FF-D3E1-1941-ACC6-8CDF01F49517}" destId="{DD355F12-8EDD-8C4F-9B78-951B446DBC6E}" srcOrd="3" destOrd="0" presId="urn:microsoft.com/office/officeart/2005/8/layout/default"/>
    <dgm:cxn modelId="{B6B1E3B6-8945-4722-94A0-FEBCAA8FBC31}" type="presParOf" srcId="{04D3B5FF-D3E1-1941-ACC6-8CDF01F49517}" destId="{313B8E8C-C4AE-E04C-890A-F27D8C995404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6196241-E2ED-4F49-882C-EF7662FB7C0F}" type="doc">
      <dgm:prSet loTypeId="urn:microsoft.com/office/officeart/2005/8/layout/StepDownProcess" loCatId="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94AC9A2-31E7-544B-ABF1-9580B481AF99}">
      <dgm:prSet phldrT="[Text]"/>
      <dgm:spPr/>
      <dgm:t>
        <a:bodyPr/>
        <a:lstStyle/>
        <a:p>
          <a:r>
            <a:rPr lang="en-US" dirty="0">
              <a:latin typeface="+mn-lt"/>
            </a:rPr>
            <a:t>Assessment</a:t>
          </a:r>
        </a:p>
        <a:p>
          <a:r>
            <a:rPr lang="en-US" dirty="0">
              <a:latin typeface="+mn-lt"/>
            </a:rPr>
            <a:t>(out)</a:t>
          </a:r>
        </a:p>
      </dgm:t>
    </dgm:pt>
    <dgm:pt modelId="{891D723F-0EE8-D549-A16C-E67F53D1C4F1}" type="parTrans" cxnId="{CBD79526-B825-6347-8DE5-203694209AA7}">
      <dgm:prSet/>
      <dgm:spPr/>
      <dgm:t>
        <a:bodyPr/>
        <a:lstStyle/>
        <a:p>
          <a:endParaRPr lang="en-US"/>
        </a:p>
      </dgm:t>
    </dgm:pt>
    <dgm:pt modelId="{8E2668A0-945C-A448-80C9-AC0CFEF057A4}" type="sibTrans" cxnId="{CBD79526-B825-6347-8DE5-203694209AA7}">
      <dgm:prSet/>
      <dgm:spPr/>
      <dgm:t>
        <a:bodyPr/>
        <a:lstStyle/>
        <a:p>
          <a:endParaRPr lang="en-US"/>
        </a:p>
      </dgm:t>
    </dgm:pt>
    <dgm:pt modelId="{3BBB8E59-6ABC-714D-AC42-A3071DC76B05}">
      <dgm:prSet phldrT="[Text]"/>
      <dgm:spPr/>
      <dgm:t>
        <a:bodyPr/>
        <a:lstStyle/>
        <a:p>
          <a:r>
            <a:rPr lang="en-US" dirty="0">
              <a:latin typeface="+mn-lt"/>
            </a:rPr>
            <a:t>Blood</a:t>
          </a:r>
        </a:p>
        <a:p>
          <a:r>
            <a:rPr lang="en-US" dirty="0">
              <a:latin typeface="+mn-lt"/>
            </a:rPr>
            <a:t>(in)</a:t>
          </a:r>
        </a:p>
      </dgm:t>
    </dgm:pt>
    <dgm:pt modelId="{34CED273-D96C-A841-B0A0-D9A8556BA566}" type="parTrans" cxnId="{51604C88-8A7D-2340-808A-036007AE8306}">
      <dgm:prSet/>
      <dgm:spPr/>
      <dgm:t>
        <a:bodyPr/>
        <a:lstStyle/>
        <a:p>
          <a:endParaRPr lang="en-US"/>
        </a:p>
      </dgm:t>
    </dgm:pt>
    <dgm:pt modelId="{BC352AA7-D6C4-9F42-A15B-5579503D52B7}" type="sibTrans" cxnId="{51604C88-8A7D-2340-808A-036007AE8306}">
      <dgm:prSet/>
      <dgm:spPr/>
      <dgm:t>
        <a:bodyPr/>
        <a:lstStyle/>
        <a:p>
          <a:endParaRPr lang="en-US"/>
        </a:p>
      </dgm:t>
    </dgm:pt>
    <dgm:pt modelId="{21880C03-84F0-284B-BC5A-2B22F468C7A0}">
      <dgm:prSet phldrT="[Text]"/>
      <dgm:spPr/>
      <dgm:t>
        <a:bodyPr/>
        <a:lstStyle/>
        <a:p>
          <a:r>
            <a:rPr lang="en-US" dirty="0">
              <a:latin typeface="+mn-lt"/>
            </a:rPr>
            <a:t>Complications (L. Triad)</a:t>
          </a:r>
        </a:p>
      </dgm:t>
    </dgm:pt>
    <dgm:pt modelId="{9617B172-10B1-3945-85DF-263F13ACF382}" type="parTrans" cxnId="{542AA3D9-351A-2C41-9A39-C6D3BA7AABFF}">
      <dgm:prSet/>
      <dgm:spPr/>
      <dgm:t>
        <a:bodyPr/>
        <a:lstStyle/>
        <a:p>
          <a:endParaRPr lang="en-US"/>
        </a:p>
      </dgm:t>
    </dgm:pt>
    <dgm:pt modelId="{414041A7-9970-D740-9DCE-0603CCB4C7CA}" type="sibTrans" cxnId="{542AA3D9-351A-2C41-9A39-C6D3BA7AABFF}">
      <dgm:prSet/>
      <dgm:spPr/>
      <dgm:t>
        <a:bodyPr/>
        <a:lstStyle/>
        <a:p>
          <a:endParaRPr lang="en-US"/>
        </a:p>
      </dgm:t>
    </dgm:pt>
    <dgm:pt modelId="{241E3CAC-802D-4248-9DF4-9469A18676D0}">
      <dgm:prSet phldrT="[Text]"/>
      <dgm:spPr/>
      <dgm:t>
        <a:bodyPr/>
        <a:lstStyle/>
        <a:p>
          <a:r>
            <a:rPr lang="en-US" dirty="0">
              <a:latin typeface="+mn-lt"/>
            </a:rPr>
            <a:t>Drugs (Tranexamic Acid)</a:t>
          </a:r>
        </a:p>
      </dgm:t>
    </dgm:pt>
    <dgm:pt modelId="{62E00104-B5D1-4059-A4B9-137B3C80D327}" type="parTrans" cxnId="{85F5D9ED-96E0-4684-9F40-F853484CD1F7}">
      <dgm:prSet/>
      <dgm:spPr/>
      <dgm:t>
        <a:bodyPr/>
        <a:lstStyle/>
        <a:p>
          <a:endParaRPr lang="en-AU"/>
        </a:p>
      </dgm:t>
    </dgm:pt>
    <dgm:pt modelId="{10EC632C-402C-4D93-9060-0C7F6790587F}" type="sibTrans" cxnId="{85F5D9ED-96E0-4684-9F40-F853484CD1F7}">
      <dgm:prSet/>
      <dgm:spPr/>
      <dgm:t>
        <a:bodyPr/>
        <a:lstStyle/>
        <a:p>
          <a:endParaRPr lang="en-AU"/>
        </a:p>
      </dgm:t>
    </dgm:pt>
    <dgm:pt modelId="{06901471-2293-134A-956E-A0B363F42743}" type="pres">
      <dgm:prSet presAssocID="{D6196241-E2ED-4F49-882C-EF7662FB7C0F}" presName="rootnode" presStyleCnt="0">
        <dgm:presLayoutVars>
          <dgm:chMax/>
          <dgm:chPref/>
          <dgm:dir/>
          <dgm:animLvl val="lvl"/>
        </dgm:presLayoutVars>
      </dgm:prSet>
      <dgm:spPr/>
    </dgm:pt>
    <dgm:pt modelId="{E0BF0F1C-6BC5-3747-A26E-857C14D85EA0}" type="pres">
      <dgm:prSet presAssocID="{B94AC9A2-31E7-544B-ABF1-9580B481AF99}" presName="composite" presStyleCnt="0"/>
      <dgm:spPr/>
    </dgm:pt>
    <dgm:pt modelId="{DC54AF0F-5B69-C844-92B6-D27CEE6E58E9}" type="pres">
      <dgm:prSet presAssocID="{B94AC9A2-31E7-544B-ABF1-9580B481AF99}" presName="bentUpArrow1" presStyleLbl="alignImgPlace1" presStyleIdx="0" presStyleCnt="3"/>
      <dgm:spPr/>
    </dgm:pt>
    <dgm:pt modelId="{9D0836B9-A714-3C43-BDE6-CDEB1623A2E1}" type="pres">
      <dgm:prSet presAssocID="{B94AC9A2-31E7-544B-ABF1-9580B481AF99}" presName="ParentText" presStyleLbl="node1" presStyleIdx="0" presStyleCnt="4">
        <dgm:presLayoutVars>
          <dgm:chMax val="1"/>
          <dgm:chPref val="1"/>
          <dgm:bulletEnabled val="1"/>
        </dgm:presLayoutVars>
      </dgm:prSet>
      <dgm:spPr/>
    </dgm:pt>
    <dgm:pt modelId="{2025FC70-FC14-0F49-9B6F-8E49B3AEF365}" type="pres">
      <dgm:prSet presAssocID="{B94AC9A2-31E7-544B-ABF1-9580B481AF99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7A0D82C8-22B4-1840-A09D-1CADD9F6B17B}" type="pres">
      <dgm:prSet presAssocID="{8E2668A0-945C-A448-80C9-AC0CFEF057A4}" presName="sibTrans" presStyleCnt="0"/>
      <dgm:spPr/>
    </dgm:pt>
    <dgm:pt modelId="{447A664C-CC39-F14D-936B-D74C7D316698}" type="pres">
      <dgm:prSet presAssocID="{3BBB8E59-6ABC-714D-AC42-A3071DC76B05}" presName="composite" presStyleCnt="0"/>
      <dgm:spPr/>
    </dgm:pt>
    <dgm:pt modelId="{E4A90066-9CA9-EF4C-9AF3-A1C0F29AA963}" type="pres">
      <dgm:prSet presAssocID="{3BBB8E59-6ABC-714D-AC42-A3071DC76B05}" presName="bentUpArrow1" presStyleLbl="alignImgPlace1" presStyleIdx="1" presStyleCnt="3"/>
      <dgm:spPr/>
    </dgm:pt>
    <dgm:pt modelId="{50C90D7F-EE3C-4748-814C-E67500929ADE}" type="pres">
      <dgm:prSet presAssocID="{3BBB8E59-6ABC-714D-AC42-A3071DC76B05}" presName="ParentText" presStyleLbl="node1" presStyleIdx="1" presStyleCnt="4">
        <dgm:presLayoutVars>
          <dgm:chMax val="1"/>
          <dgm:chPref val="1"/>
          <dgm:bulletEnabled val="1"/>
        </dgm:presLayoutVars>
      </dgm:prSet>
      <dgm:spPr/>
    </dgm:pt>
    <dgm:pt modelId="{8D51CE72-598B-2F42-8DFE-523801979EA8}" type="pres">
      <dgm:prSet presAssocID="{3BBB8E59-6ABC-714D-AC42-A3071DC76B05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3A90A899-068D-D044-9876-6D033F0CB455}" type="pres">
      <dgm:prSet presAssocID="{BC352AA7-D6C4-9F42-A15B-5579503D52B7}" presName="sibTrans" presStyleCnt="0"/>
      <dgm:spPr/>
    </dgm:pt>
    <dgm:pt modelId="{720690BA-1B80-F74F-AB35-6CE1753C0CDB}" type="pres">
      <dgm:prSet presAssocID="{21880C03-84F0-284B-BC5A-2B22F468C7A0}" presName="composite" presStyleCnt="0"/>
      <dgm:spPr/>
    </dgm:pt>
    <dgm:pt modelId="{7985CF87-30C5-44C5-8131-AF569F7A7EDD}" type="pres">
      <dgm:prSet presAssocID="{21880C03-84F0-284B-BC5A-2B22F468C7A0}" presName="bentUpArrow1" presStyleLbl="alignImgPlace1" presStyleIdx="2" presStyleCnt="3"/>
      <dgm:spPr/>
    </dgm:pt>
    <dgm:pt modelId="{E5C77D20-4613-CE48-9536-38A016718B9B}" type="pres">
      <dgm:prSet presAssocID="{21880C03-84F0-284B-BC5A-2B22F468C7A0}" presName="ParentText" presStyleLbl="node1" presStyleIdx="2" presStyleCnt="4" custScaleX="118649">
        <dgm:presLayoutVars>
          <dgm:chMax val="1"/>
          <dgm:chPref val="1"/>
          <dgm:bulletEnabled val="1"/>
        </dgm:presLayoutVars>
      </dgm:prSet>
      <dgm:spPr/>
    </dgm:pt>
    <dgm:pt modelId="{E379617A-F192-43C1-9BB3-FFD6DA8F7369}" type="pres">
      <dgm:prSet presAssocID="{21880C03-84F0-284B-BC5A-2B22F468C7A0}" presName="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A14D3864-268E-4A35-9918-C13CC1618485}" type="pres">
      <dgm:prSet presAssocID="{414041A7-9970-D740-9DCE-0603CCB4C7CA}" presName="sibTrans" presStyleCnt="0"/>
      <dgm:spPr/>
    </dgm:pt>
    <dgm:pt modelId="{B2D17E6B-2A1F-40F6-A8CB-999E8808C203}" type="pres">
      <dgm:prSet presAssocID="{241E3CAC-802D-4248-9DF4-9469A18676D0}" presName="composite" presStyleCnt="0"/>
      <dgm:spPr/>
    </dgm:pt>
    <dgm:pt modelId="{BCDDCAE7-1CEB-4BB1-BAA3-79DA32439A59}" type="pres">
      <dgm:prSet presAssocID="{241E3CAC-802D-4248-9DF4-9469A18676D0}" presName="ParentText" presStyleLbl="node1" presStyleIdx="3" presStyleCnt="4">
        <dgm:presLayoutVars>
          <dgm:chMax val="1"/>
          <dgm:chPref val="1"/>
          <dgm:bulletEnabled val="1"/>
        </dgm:presLayoutVars>
      </dgm:prSet>
      <dgm:spPr/>
    </dgm:pt>
  </dgm:ptLst>
  <dgm:cxnLst>
    <dgm:cxn modelId="{2BB41105-92EE-495B-B0EC-68D032D234E7}" type="presOf" srcId="{3BBB8E59-6ABC-714D-AC42-A3071DC76B05}" destId="{50C90D7F-EE3C-4748-814C-E67500929ADE}" srcOrd="0" destOrd="0" presId="urn:microsoft.com/office/officeart/2005/8/layout/StepDownProcess"/>
    <dgm:cxn modelId="{119E3519-4BFA-42BC-B92D-BA6E86D6B94F}" type="presOf" srcId="{D6196241-E2ED-4F49-882C-EF7662FB7C0F}" destId="{06901471-2293-134A-956E-A0B363F42743}" srcOrd="0" destOrd="0" presId="urn:microsoft.com/office/officeart/2005/8/layout/StepDownProcess"/>
    <dgm:cxn modelId="{CBD79526-B825-6347-8DE5-203694209AA7}" srcId="{D6196241-E2ED-4F49-882C-EF7662FB7C0F}" destId="{B94AC9A2-31E7-544B-ABF1-9580B481AF99}" srcOrd="0" destOrd="0" parTransId="{891D723F-0EE8-D549-A16C-E67F53D1C4F1}" sibTransId="{8E2668A0-945C-A448-80C9-AC0CFEF057A4}"/>
    <dgm:cxn modelId="{51604C88-8A7D-2340-808A-036007AE8306}" srcId="{D6196241-E2ED-4F49-882C-EF7662FB7C0F}" destId="{3BBB8E59-6ABC-714D-AC42-A3071DC76B05}" srcOrd="1" destOrd="0" parTransId="{34CED273-D96C-A841-B0A0-D9A8556BA566}" sibTransId="{BC352AA7-D6C4-9F42-A15B-5579503D52B7}"/>
    <dgm:cxn modelId="{CE663D9C-0E6C-4C60-8DB3-F0252FF337EF}" type="presOf" srcId="{241E3CAC-802D-4248-9DF4-9469A18676D0}" destId="{BCDDCAE7-1CEB-4BB1-BAA3-79DA32439A59}" srcOrd="0" destOrd="0" presId="urn:microsoft.com/office/officeart/2005/8/layout/StepDownProcess"/>
    <dgm:cxn modelId="{C642B4B1-E3F4-4858-A95A-4BDD1548F347}" type="presOf" srcId="{21880C03-84F0-284B-BC5A-2B22F468C7A0}" destId="{E5C77D20-4613-CE48-9536-38A016718B9B}" srcOrd="0" destOrd="0" presId="urn:microsoft.com/office/officeart/2005/8/layout/StepDownProcess"/>
    <dgm:cxn modelId="{542AA3D9-351A-2C41-9A39-C6D3BA7AABFF}" srcId="{D6196241-E2ED-4F49-882C-EF7662FB7C0F}" destId="{21880C03-84F0-284B-BC5A-2B22F468C7A0}" srcOrd="2" destOrd="0" parTransId="{9617B172-10B1-3945-85DF-263F13ACF382}" sibTransId="{414041A7-9970-D740-9DCE-0603CCB4C7CA}"/>
    <dgm:cxn modelId="{85F5D9ED-96E0-4684-9F40-F853484CD1F7}" srcId="{D6196241-E2ED-4F49-882C-EF7662FB7C0F}" destId="{241E3CAC-802D-4248-9DF4-9469A18676D0}" srcOrd="3" destOrd="0" parTransId="{62E00104-B5D1-4059-A4B9-137B3C80D327}" sibTransId="{10EC632C-402C-4D93-9060-0C7F6790587F}"/>
    <dgm:cxn modelId="{888517FA-BB55-46D8-8BB7-CA0B6F7EA83A}" type="presOf" srcId="{B94AC9A2-31E7-544B-ABF1-9580B481AF99}" destId="{9D0836B9-A714-3C43-BDE6-CDEB1623A2E1}" srcOrd="0" destOrd="0" presId="urn:microsoft.com/office/officeart/2005/8/layout/StepDownProcess"/>
    <dgm:cxn modelId="{C30AD1B6-063D-41D9-AC4A-8E0AC524771C}" type="presParOf" srcId="{06901471-2293-134A-956E-A0B363F42743}" destId="{E0BF0F1C-6BC5-3747-A26E-857C14D85EA0}" srcOrd="0" destOrd="0" presId="urn:microsoft.com/office/officeart/2005/8/layout/StepDownProcess"/>
    <dgm:cxn modelId="{4EA7FB2C-45D4-4039-BF0E-C4DFF728D223}" type="presParOf" srcId="{E0BF0F1C-6BC5-3747-A26E-857C14D85EA0}" destId="{DC54AF0F-5B69-C844-92B6-D27CEE6E58E9}" srcOrd="0" destOrd="0" presId="urn:microsoft.com/office/officeart/2005/8/layout/StepDownProcess"/>
    <dgm:cxn modelId="{A200FC8C-74D1-4218-91A1-628CD394CB38}" type="presParOf" srcId="{E0BF0F1C-6BC5-3747-A26E-857C14D85EA0}" destId="{9D0836B9-A714-3C43-BDE6-CDEB1623A2E1}" srcOrd="1" destOrd="0" presId="urn:microsoft.com/office/officeart/2005/8/layout/StepDownProcess"/>
    <dgm:cxn modelId="{0F1469E3-66EC-4CE2-9224-F7640D3B8EEF}" type="presParOf" srcId="{E0BF0F1C-6BC5-3747-A26E-857C14D85EA0}" destId="{2025FC70-FC14-0F49-9B6F-8E49B3AEF365}" srcOrd="2" destOrd="0" presId="urn:microsoft.com/office/officeart/2005/8/layout/StepDownProcess"/>
    <dgm:cxn modelId="{85CE6E8E-2B7C-4484-92F6-822937158DAD}" type="presParOf" srcId="{06901471-2293-134A-956E-A0B363F42743}" destId="{7A0D82C8-22B4-1840-A09D-1CADD9F6B17B}" srcOrd="1" destOrd="0" presId="urn:microsoft.com/office/officeart/2005/8/layout/StepDownProcess"/>
    <dgm:cxn modelId="{68B863F5-28A3-4B51-8446-E4786C52B848}" type="presParOf" srcId="{06901471-2293-134A-956E-A0B363F42743}" destId="{447A664C-CC39-F14D-936B-D74C7D316698}" srcOrd="2" destOrd="0" presId="urn:microsoft.com/office/officeart/2005/8/layout/StepDownProcess"/>
    <dgm:cxn modelId="{CF4AFF35-713E-4F66-A55E-BD4D3B4B7D44}" type="presParOf" srcId="{447A664C-CC39-F14D-936B-D74C7D316698}" destId="{E4A90066-9CA9-EF4C-9AF3-A1C0F29AA963}" srcOrd="0" destOrd="0" presId="urn:microsoft.com/office/officeart/2005/8/layout/StepDownProcess"/>
    <dgm:cxn modelId="{7387B9DC-F380-4067-9A62-08449E7B7E45}" type="presParOf" srcId="{447A664C-CC39-F14D-936B-D74C7D316698}" destId="{50C90D7F-EE3C-4748-814C-E67500929ADE}" srcOrd="1" destOrd="0" presId="urn:microsoft.com/office/officeart/2005/8/layout/StepDownProcess"/>
    <dgm:cxn modelId="{33F39D02-1C8F-436F-A2B1-02A8F9D5F555}" type="presParOf" srcId="{447A664C-CC39-F14D-936B-D74C7D316698}" destId="{8D51CE72-598B-2F42-8DFE-523801979EA8}" srcOrd="2" destOrd="0" presId="urn:microsoft.com/office/officeart/2005/8/layout/StepDownProcess"/>
    <dgm:cxn modelId="{1A9E0AFF-4AA4-4239-BDFA-8B36E9141958}" type="presParOf" srcId="{06901471-2293-134A-956E-A0B363F42743}" destId="{3A90A899-068D-D044-9876-6D033F0CB455}" srcOrd="3" destOrd="0" presId="urn:microsoft.com/office/officeart/2005/8/layout/StepDownProcess"/>
    <dgm:cxn modelId="{EF4F219E-6654-4F22-9C2D-6CE905A38B80}" type="presParOf" srcId="{06901471-2293-134A-956E-A0B363F42743}" destId="{720690BA-1B80-F74F-AB35-6CE1753C0CDB}" srcOrd="4" destOrd="0" presId="urn:microsoft.com/office/officeart/2005/8/layout/StepDownProcess"/>
    <dgm:cxn modelId="{FC8ECBAF-B436-41C4-A544-E35FE067F73C}" type="presParOf" srcId="{720690BA-1B80-F74F-AB35-6CE1753C0CDB}" destId="{7985CF87-30C5-44C5-8131-AF569F7A7EDD}" srcOrd="0" destOrd="0" presId="urn:microsoft.com/office/officeart/2005/8/layout/StepDownProcess"/>
    <dgm:cxn modelId="{3992B1EE-B309-447E-AD11-FE48C5CF1A70}" type="presParOf" srcId="{720690BA-1B80-F74F-AB35-6CE1753C0CDB}" destId="{E5C77D20-4613-CE48-9536-38A016718B9B}" srcOrd="1" destOrd="0" presId="urn:microsoft.com/office/officeart/2005/8/layout/StepDownProcess"/>
    <dgm:cxn modelId="{0EA392E4-B2C0-4637-A1B7-1385ADF297D0}" type="presParOf" srcId="{720690BA-1B80-F74F-AB35-6CE1753C0CDB}" destId="{E379617A-F192-43C1-9BB3-FFD6DA8F7369}" srcOrd="2" destOrd="0" presId="urn:microsoft.com/office/officeart/2005/8/layout/StepDownProcess"/>
    <dgm:cxn modelId="{5874449C-129D-4356-A8A1-4D57C699A1F9}" type="presParOf" srcId="{06901471-2293-134A-956E-A0B363F42743}" destId="{A14D3864-268E-4A35-9918-C13CC1618485}" srcOrd="5" destOrd="0" presId="urn:microsoft.com/office/officeart/2005/8/layout/StepDownProcess"/>
    <dgm:cxn modelId="{15D29CC7-A35E-4D09-8EA1-16034B27FDD6}" type="presParOf" srcId="{06901471-2293-134A-956E-A0B363F42743}" destId="{B2D17E6B-2A1F-40F6-A8CB-999E8808C203}" srcOrd="6" destOrd="0" presId="urn:microsoft.com/office/officeart/2005/8/layout/StepDownProcess"/>
    <dgm:cxn modelId="{C0C94C20-4644-439C-939A-400DB1038336}" type="presParOf" srcId="{B2D17E6B-2A1F-40F6-A8CB-999E8808C203}" destId="{BCDDCAE7-1CEB-4BB1-BAA3-79DA32439A59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C47CC2-ACD2-154C-A997-C2A80BE76899}">
      <dsp:nvSpPr>
        <dsp:cNvPr id="0" name=""/>
        <dsp:cNvSpPr/>
      </dsp:nvSpPr>
      <dsp:spPr>
        <a:xfrm>
          <a:off x="386559" y="0"/>
          <a:ext cx="2622502" cy="15735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Mechanism </a:t>
          </a:r>
        </a:p>
      </dsp:txBody>
      <dsp:txXfrm>
        <a:off x="386559" y="0"/>
        <a:ext cx="2622502" cy="1573501"/>
      </dsp:txXfrm>
    </dsp:sp>
    <dsp:sp modelId="{A1E33867-FDA3-E349-9542-3F47FC9B6885}">
      <dsp:nvSpPr>
        <dsp:cNvPr id="0" name=""/>
        <dsp:cNvSpPr/>
      </dsp:nvSpPr>
      <dsp:spPr>
        <a:xfrm>
          <a:off x="3271994" y="1634"/>
          <a:ext cx="2622502" cy="15735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altLang="en-US" sz="3500" kern="1200" dirty="0"/>
            <a:t>C-A©BC</a:t>
          </a:r>
          <a:endParaRPr lang="en-US" sz="3500" kern="1200" dirty="0"/>
        </a:p>
      </dsp:txBody>
      <dsp:txXfrm>
        <a:off x="3271994" y="1634"/>
        <a:ext cx="2622502" cy="1573501"/>
      </dsp:txXfrm>
    </dsp:sp>
    <dsp:sp modelId="{313B8E8C-C4AE-E04C-890A-F27D8C995404}">
      <dsp:nvSpPr>
        <dsp:cNvPr id="0" name=""/>
        <dsp:cNvSpPr/>
      </dsp:nvSpPr>
      <dsp:spPr>
        <a:xfrm>
          <a:off x="1829617" y="1837386"/>
          <a:ext cx="2622502" cy="15735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altLang="en-US" sz="3500" kern="1200" dirty="0"/>
            <a:t>P.L.A.C.E.S.</a:t>
          </a:r>
          <a:endParaRPr lang="en-US" sz="3500" kern="1200" dirty="0"/>
        </a:p>
      </dsp:txBody>
      <dsp:txXfrm>
        <a:off x="1829617" y="1837386"/>
        <a:ext cx="2622502" cy="1573501"/>
      </dsp:txXfrm>
    </dsp:sp>
    <dsp:sp modelId="{4E9621AD-0752-461F-BCC5-71EA08AC066F}">
      <dsp:nvSpPr>
        <dsp:cNvPr id="0" name=""/>
        <dsp:cNvSpPr/>
      </dsp:nvSpPr>
      <dsp:spPr>
        <a:xfrm>
          <a:off x="389968" y="3673138"/>
          <a:ext cx="5501801" cy="15735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Team/System Factors</a:t>
          </a:r>
        </a:p>
      </dsp:txBody>
      <dsp:txXfrm>
        <a:off x="389968" y="3673138"/>
        <a:ext cx="5501801" cy="15735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C47CC2-ACD2-154C-A997-C2A80BE76899}">
      <dsp:nvSpPr>
        <dsp:cNvPr id="0" name=""/>
        <dsp:cNvSpPr/>
      </dsp:nvSpPr>
      <dsp:spPr>
        <a:xfrm>
          <a:off x="0" y="645364"/>
          <a:ext cx="2990573" cy="17943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altLang="en-US" sz="6500" kern="1200" dirty="0"/>
            <a:t>When</a:t>
          </a:r>
          <a:endParaRPr lang="en-US" sz="6500" kern="1200" dirty="0"/>
        </a:p>
      </dsp:txBody>
      <dsp:txXfrm>
        <a:off x="0" y="645364"/>
        <a:ext cx="2990573" cy="1794344"/>
      </dsp:txXfrm>
    </dsp:sp>
    <dsp:sp modelId="{A1E33867-FDA3-E349-9542-3F47FC9B6885}">
      <dsp:nvSpPr>
        <dsp:cNvPr id="0" name=""/>
        <dsp:cNvSpPr/>
      </dsp:nvSpPr>
      <dsp:spPr>
        <a:xfrm>
          <a:off x="3290397" y="680264"/>
          <a:ext cx="2990573" cy="17943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altLang="en-US" sz="6500" kern="1200" dirty="0"/>
            <a:t>How</a:t>
          </a:r>
          <a:endParaRPr lang="en-US" sz="6500" kern="1200" dirty="0"/>
        </a:p>
      </dsp:txBody>
      <dsp:txXfrm>
        <a:off x="3290397" y="680264"/>
        <a:ext cx="2990573" cy="1794344"/>
      </dsp:txXfrm>
    </dsp:sp>
    <dsp:sp modelId="{313B8E8C-C4AE-E04C-890A-F27D8C995404}">
      <dsp:nvSpPr>
        <dsp:cNvPr id="0" name=""/>
        <dsp:cNvSpPr/>
      </dsp:nvSpPr>
      <dsp:spPr>
        <a:xfrm>
          <a:off x="1645582" y="2773666"/>
          <a:ext cx="2990573" cy="17943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altLang="en-US" sz="6500" kern="1200" dirty="0"/>
            <a:t>What</a:t>
          </a:r>
          <a:endParaRPr lang="en-US" sz="6500" kern="1200" dirty="0"/>
        </a:p>
      </dsp:txBody>
      <dsp:txXfrm>
        <a:off x="1645582" y="2773666"/>
        <a:ext cx="2990573" cy="17943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54AF0F-5B69-C844-92B6-D27CEE6E58E9}">
      <dsp:nvSpPr>
        <dsp:cNvPr id="0" name=""/>
        <dsp:cNvSpPr/>
      </dsp:nvSpPr>
      <dsp:spPr>
        <a:xfrm rot="5400000">
          <a:off x="328381" y="1262991"/>
          <a:ext cx="1198221" cy="136413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>
          <a:bevelT w="0" h="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9D0836B9-A714-3C43-BDE6-CDEB1623A2E1}">
      <dsp:nvSpPr>
        <dsp:cNvPr id="0" name=""/>
        <dsp:cNvSpPr/>
      </dsp:nvSpPr>
      <dsp:spPr>
        <a:xfrm>
          <a:off x="10925" y="-65260"/>
          <a:ext cx="2017099" cy="141190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4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6000"/>
                <a:satMod val="13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latin typeface="+mn-lt"/>
            </a:rPr>
            <a:t>Assessment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latin typeface="+mn-lt"/>
            </a:rPr>
            <a:t>(out)</a:t>
          </a:r>
        </a:p>
      </dsp:txBody>
      <dsp:txXfrm>
        <a:off x="79861" y="3676"/>
        <a:ext cx="1879227" cy="1274032"/>
      </dsp:txXfrm>
    </dsp:sp>
    <dsp:sp modelId="{2025FC70-FC14-0F49-9B6F-8E49B3AEF365}">
      <dsp:nvSpPr>
        <dsp:cNvPr id="0" name=""/>
        <dsp:cNvSpPr/>
      </dsp:nvSpPr>
      <dsp:spPr>
        <a:xfrm>
          <a:off x="2028025" y="69396"/>
          <a:ext cx="1467045" cy="11411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A90066-9CA9-EF4C-9AF3-A1C0F29AA963}">
      <dsp:nvSpPr>
        <dsp:cNvPr id="0" name=""/>
        <dsp:cNvSpPr/>
      </dsp:nvSpPr>
      <dsp:spPr>
        <a:xfrm rot="5400000">
          <a:off x="2000771" y="2849025"/>
          <a:ext cx="1198221" cy="136413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>
          <a:bevelT w="0" h="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0C90D7F-EE3C-4748-814C-E67500929ADE}">
      <dsp:nvSpPr>
        <dsp:cNvPr id="0" name=""/>
        <dsp:cNvSpPr/>
      </dsp:nvSpPr>
      <dsp:spPr>
        <a:xfrm>
          <a:off x="1683315" y="1520773"/>
          <a:ext cx="2017099" cy="141190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4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6000"/>
                <a:satMod val="13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latin typeface="+mn-lt"/>
            </a:rPr>
            <a:t>Blood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latin typeface="+mn-lt"/>
            </a:rPr>
            <a:t>(in)</a:t>
          </a:r>
        </a:p>
      </dsp:txBody>
      <dsp:txXfrm>
        <a:off x="1752251" y="1589709"/>
        <a:ext cx="1879227" cy="1274032"/>
      </dsp:txXfrm>
    </dsp:sp>
    <dsp:sp modelId="{8D51CE72-598B-2F42-8DFE-523801979EA8}">
      <dsp:nvSpPr>
        <dsp:cNvPr id="0" name=""/>
        <dsp:cNvSpPr/>
      </dsp:nvSpPr>
      <dsp:spPr>
        <a:xfrm>
          <a:off x="3700414" y="1655430"/>
          <a:ext cx="1467045" cy="11411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85CF87-30C5-44C5-8131-AF569F7A7EDD}">
      <dsp:nvSpPr>
        <dsp:cNvPr id="0" name=""/>
        <dsp:cNvSpPr/>
      </dsp:nvSpPr>
      <dsp:spPr>
        <a:xfrm rot="5400000">
          <a:off x="3861245" y="4435059"/>
          <a:ext cx="1198221" cy="136413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>
          <a:bevelT w="0" h="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E5C77D20-4613-CE48-9536-38A016718B9B}">
      <dsp:nvSpPr>
        <dsp:cNvPr id="0" name=""/>
        <dsp:cNvSpPr/>
      </dsp:nvSpPr>
      <dsp:spPr>
        <a:xfrm>
          <a:off x="3355705" y="3106807"/>
          <a:ext cx="2393268" cy="141190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4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6000"/>
                <a:satMod val="13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latin typeface="+mn-lt"/>
            </a:rPr>
            <a:t>Complications (L. Triad)</a:t>
          </a:r>
        </a:p>
      </dsp:txBody>
      <dsp:txXfrm>
        <a:off x="3424641" y="3175743"/>
        <a:ext cx="2255396" cy="1274032"/>
      </dsp:txXfrm>
    </dsp:sp>
    <dsp:sp modelId="{E379617A-F192-43C1-9BB3-FFD6DA8F7369}">
      <dsp:nvSpPr>
        <dsp:cNvPr id="0" name=""/>
        <dsp:cNvSpPr/>
      </dsp:nvSpPr>
      <dsp:spPr>
        <a:xfrm>
          <a:off x="5560889" y="3241464"/>
          <a:ext cx="1467045" cy="11411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DDCAE7-1CEB-4BB1-BAA3-79DA32439A59}">
      <dsp:nvSpPr>
        <dsp:cNvPr id="0" name=""/>
        <dsp:cNvSpPr/>
      </dsp:nvSpPr>
      <dsp:spPr>
        <a:xfrm>
          <a:off x="5028094" y="4692841"/>
          <a:ext cx="2017099" cy="141190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4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6000"/>
                <a:satMod val="13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latin typeface="+mn-lt"/>
            </a:rPr>
            <a:t>Drugs (Tranexamic Acid)</a:t>
          </a:r>
        </a:p>
      </dsp:txBody>
      <dsp:txXfrm>
        <a:off x="5097030" y="4761777"/>
        <a:ext cx="1879227" cy="12740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60B40D-E27B-4732-B83A-C263F5F6545E}" type="datetimeFigureOut">
              <a:rPr lang="en-AU" smtClean="0"/>
              <a:t>9/09/2020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95E009-B3B7-4D53-B82B-80ADD8C3E81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13515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</a:t>
            </a:r>
            <a:r>
              <a:rPr lang="en-US" dirty="0" err="1"/>
              <a:t>dislosures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95E009-B3B7-4D53-B82B-80ADD8C3E813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36556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altLang="en-US" dirty="0"/>
              <a:t>Urban Tertiary Setting</a:t>
            </a:r>
          </a:p>
          <a:p>
            <a:pPr lvl="1"/>
            <a:r>
              <a:rPr lang="en-AU" altLang="en-US" dirty="0"/>
              <a:t>Primary site = </a:t>
            </a:r>
            <a:r>
              <a:rPr lang="en-AU" altLang="en-US" b="1" dirty="0"/>
              <a:t>Emergency Department </a:t>
            </a:r>
            <a:r>
              <a:rPr lang="en-AU" altLang="en-US" dirty="0"/>
              <a:t>(adult)</a:t>
            </a:r>
          </a:p>
          <a:p>
            <a:pPr lvl="1"/>
            <a:r>
              <a:rPr lang="en-AU" altLang="en-US" dirty="0"/>
              <a:t>Late adopter of simulation based medical education</a:t>
            </a:r>
          </a:p>
          <a:p>
            <a:pPr lvl="1"/>
            <a:r>
              <a:rPr lang="en-AU" altLang="en-US" dirty="0"/>
              <a:t>Clinical Debriefing</a:t>
            </a:r>
          </a:p>
          <a:p>
            <a:pPr lvl="2"/>
            <a:r>
              <a:rPr lang="en-AU" altLang="en-US" dirty="0"/>
              <a:t>Ad-hoc, mostly cardiac arrests</a:t>
            </a:r>
          </a:p>
          <a:p>
            <a:pPr lvl="2"/>
            <a:r>
              <a:rPr lang="en-AU" altLang="en-US" dirty="0"/>
              <a:t>Consultant dependent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95E009-B3B7-4D53-B82B-80ADD8C3E813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08997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5E009-B3B7-4D53-B82B-80ADD8C3E813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635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9/9/2020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url?sa=i&amp;url=https%3A%2F%2Fwww.smh.com.au%2Fnational%2Fnsw%2Fbundle-of-grief-urgent-review-into-baby-deaths-at-blacktown-hospital-20200709-p55amu.html&amp;psig=AOvVaw1vwhmdI2tql87n8ii3UPMB&amp;ust=1596008104395000&amp;source=images&amp;cd=vfe&amp;ved=0CAIQjRxqFwoTCMCW19q47-oCFQAAAAAdAAAAABAD" TargetMode="External"/><Relationship Id="rId3" Type="http://schemas.openxmlformats.org/officeDocument/2006/relationships/image" Target="../media/image1.tiff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url?sa=i&amp;url=http%3A%2F%2Fwww.proindustries.com.au%2Fprojects-gallery%2Fauburn-hospital&amp;psig=AOvVaw11jmLM3bPWOaGbbAGcztUs&amp;ust=1596008305635000&amp;source=images&amp;cd=vfe&amp;ved=0CAIQjRxqFwoTCPjejLa47-oCFQAAAAAdAAAAABAD" TargetMode="External"/><Relationship Id="rId5" Type="http://schemas.openxmlformats.org/officeDocument/2006/relationships/hyperlink" Target="https://www.google.com/url?sa=i&amp;url=https%3A%2F%2Fwww.smh.com.au%2Fnational%2Fnsw%2Fbundle-of-grief-urgent-review-into-baby-deaths-at-blacktown-hospital-20200709-p55amu.html&amp;psig=AOvVaw1vwhmdI2tql87n8ii3UPMB&amp;ust=1596008104395000&amp;source=images&amp;cd=vfe&amp;ved=0CAIQjRxqFwoTCPDPsNS37-oCFQAAAAAdAAAAABAI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macc.net.au/2014/08/acute-coagulopathy-of-trauma-by-brohi/#:~:text=Karim%20Brohi%20highlights%20the%20pitfalls,of%20coagulopathy%20in%20severe%20trauma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hyperlink" Target="https://www.google.com/url?sa=i&amp;url=https%3A%2F%2Fpbrainmd.wordpress.com%2F2016%2F02%2F22%2Fthromboelastography%2F&amp;psig=AOvVaw1le8PO7H_IaFJgxCieFhY8&amp;ust=1596009150739000&amp;source=images&amp;cd=vfe&amp;ved=0CAIQjRxqFwoTCODE5Mu77-oCFQAAAAAdAAAAABAD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litfl.com/thromboelastogram-teg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922E8-3032-1C4B-83BD-5FC87ED8F1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9283" y="2916489"/>
            <a:ext cx="8673427" cy="1748729"/>
          </a:xfrm>
        </p:spPr>
        <p:txBody>
          <a:bodyPr>
            <a:normAutofit fontScale="90000"/>
          </a:bodyPr>
          <a:lstStyle/>
          <a:p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EMIG - </a:t>
            </a:r>
            <a:r>
              <a:rPr lang="en-US" sz="5000" dirty="0">
                <a:latin typeface="+mn-lt"/>
              </a:rPr>
              <a:t>Haemorrhage in Trauma</a:t>
            </a:r>
            <a:br>
              <a:rPr lang="en-US" sz="5000" dirty="0">
                <a:latin typeface="+mn-lt"/>
              </a:rPr>
            </a:br>
            <a:br>
              <a:rPr lang="en-US" sz="5000" dirty="0">
                <a:latin typeface="+mn-lt"/>
              </a:rPr>
            </a:br>
            <a:br>
              <a:rPr lang="en-US" sz="100" dirty="0">
                <a:latin typeface="+mn-lt"/>
              </a:rPr>
            </a:br>
            <a:br>
              <a:rPr lang="en-US" sz="100" dirty="0">
                <a:latin typeface="+mn-lt"/>
              </a:rPr>
            </a:br>
            <a:r>
              <a:rPr lang="en-US" sz="4400" dirty="0">
                <a:latin typeface="+mn-lt"/>
              </a:rPr>
              <a:t>Bleeding, M.T.P. and new tests (TEG/ROTEM) in the Emergency Department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9B5BF9-E32A-594B-B2ED-01CF41DE64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9283" y="4902962"/>
            <a:ext cx="8673427" cy="1322587"/>
          </a:xfrm>
        </p:spPr>
        <p:txBody>
          <a:bodyPr/>
          <a:lstStyle/>
          <a:p>
            <a:r>
              <a:rPr lang="en-US" dirty="0"/>
              <a:t>Andrew Coggins ED and Trauma SS, A/Dir Simulation Centre – Sep 2020</a:t>
            </a:r>
          </a:p>
        </p:txBody>
      </p:sp>
    </p:spTree>
    <p:extLst>
      <p:ext uri="{BB962C8B-B14F-4D97-AF65-F5344CB8AC3E}">
        <p14:creationId xmlns:p14="http://schemas.microsoft.com/office/powerpoint/2010/main" val="1380907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Embryology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/>
              <a:t>Bleeding is the leading cause of death from trauma</a:t>
            </a:r>
          </a:p>
          <a:p>
            <a:pPr>
              <a:buFontTx/>
              <a:buChar char="-"/>
            </a:pPr>
            <a:r>
              <a:rPr lang="en-GB" sz="1100" b="0" i="0" dirty="0">
                <a:solidFill>
                  <a:srgbClr val="303030"/>
                </a:solidFill>
                <a:effectLst/>
                <a:latin typeface="arial" panose="020B0604020202020204" pitchFamily="34" charset="0"/>
              </a:rPr>
              <a:t>Curry N, Hopewell S, Dorée C, Hyde C, </a:t>
            </a:r>
            <a:r>
              <a:rPr lang="en-GB" sz="1100" b="0" i="0" dirty="0" err="1">
                <a:solidFill>
                  <a:srgbClr val="303030"/>
                </a:solidFill>
                <a:effectLst/>
                <a:latin typeface="arial" panose="020B0604020202020204" pitchFamily="34" charset="0"/>
              </a:rPr>
              <a:t>Brohi</a:t>
            </a:r>
            <a:r>
              <a:rPr lang="en-GB" sz="1100" b="0" i="0" dirty="0">
                <a:solidFill>
                  <a:srgbClr val="303030"/>
                </a:solidFill>
                <a:effectLst/>
                <a:latin typeface="arial" panose="020B0604020202020204" pitchFamily="34" charset="0"/>
              </a:rPr>
              <a:t> K, Stanworth S. The acute management of trauma </a:t>
            </a:r>
            <a:r>
              <a:rPr lang="en-GB" sz="1100" b="0" i="0" dirty="0" err="1">
                <a:solidFill>
                  <a:srgbClr val="303030"/>
                </a:solidFill>
                <a:effectLst/>
                <a:latin typeface="arial" panose="020B0604020202020204" pitchFamily="34" charset="0"/>
              </a:rPr>
              <a:t>hemorrhage</a:t>
            </a:r>
            <a:r>
              <a:rPr lang="en-GB" sz="1100" b="0" i="0" dirty="0">
                <a:solidFill>
                  <a:srgbClr val="303030"/>
                </a:solidFill>
                <a:effectLst/>
                <a:latin typeface="arial" panose="020B0604020202020204" pitchFamily="34" charset="0"/>
              </a:rPr>
              <a:t>: a systematic review of randomized controlled trials. </a:t>
            </a:r>
            <a:r>
              <a:rPr lang="en-GB" sz="1100" b="0" i="1" dirty="0" err="1">
                <a:solidFill>
                  <a:srgbClr val="303030"/>
                </a:solidFill>
                <a:effectLst/>
                <a:latin typeface="arial" panose="020B0604020202020204" pitchFamily="34" charset="0"/>
              </a:rPr>
              <a:t>Crit</a:t>
            </a:r>
            <a:r>
              <a:rPr lang="en-GB" sz="1100" b="0" i="1" dirty="0">
                <a:solidFill>
                  <a:srgbClr val="303030"/>
                </a:solidFill>
                <a:effectLst/>
                <a:latin typeface="arial" panose="020B0604020202020204" pitchFamily="34" charset="0"/>
              </a:rPr>
              <a:t> Care</a:t>
            </a:r>
            <a:r>
              <a:rPr lang="en-GB" sz="1100" b="0" i="0" dirty="0">
                <a:solidFill>
                  <a:srgbClr val="303030"/>
                </a:solidFill>
                <a:effectLst/>
                <a:latin typeface="arial" panose="020B0604020202020204" pitchFamily="34" charset="0"/>
              </a:rPr>
              <a:t>. 2011;15(2):R92. doi:10.1186/cc10096</a:t>
            </a:r>
            <a:endParaRPr lang="en-AU" sz="1100" dirty="0"/>
          </a:p>
          <a:p>
            <a:pPr marL="0" indent="0">
              <a:buNone/>
            </a:pPr>
            <a:endParaRPr lang="en-AU" dirty="0"/>
          </a:p>
          <a:p>
            <a:r>
              <a:rPr lang="en-AU" dirty="0"/>
              <a:t>Massive Transfusion</a:t>
            </a:r>
          </a:p>
          <a:p>
            <a:pPr lvl="1"/>
            <a:r>
              <a:rPr lang="en-AU" dirty="0"/>
              <a:t>A-D approach</a:t>
            </a:r>
          </a:p>
          <a:p>
            <a:pPr marL="457200" lvl="1" indent="0">
              <a:buNone/>
            </a:pPr>
            <a:endParaRPr lang="en-AU" dirty="0"/>
          </a:p>
          <a:p>
            <a:r>
              <a:rPr lang="en-AU" dirty="0"/>
              <a:t> Review of new coagulation tests (TEG** and ROTEM)</a:t>
            </a:r>
          </a:p>
          <a:p>
            <a:pPr lvl="1"/>
            <a:r>
              <a:rPr lang="en-AU" dirty="0"/>
              <a:t>What?</a:t>
            </a:r>
          </a:p>
          <a:p>
            <a:pPr lvl="1"/>
            <a:r>
              <a:rPr lang="en-AU" dirty="0"/>
              <a:t>Why?</a:t>
            </a:r>
          </a:p>
          <a:p>
            <a:pPr lvl="1"/>
            <a:r>
              <a:rPr lang="en-AU" dirty="0"/>
              <a:t>How?</a:t>
            </a:r>
          </a:p>
          <a:p>
            <a:pPr lvl="1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79145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F45D1-D717-DC4C-9648-EEE1D6D16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935150-9227-E34E-8FDD-68356706F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7510" y="-25166"/>
            <a:ext cx="6060934" cy="2597543"/>
          </a:xfrm>
          <a:prstGeom prst="rect">
            <a:avLst/>
          </a:prstGeom>
        </p:spPr>
      </p:pic>
      <p:sp>
        <p:nvSpPr>
          <p:cNvPr id="3" name="AutoShape 2" descr="Visitor Information - Nepean Blue Mountains Local Health District"/>
          <p:cNvSpPr>
            <a:spLocks noChangeAspect="1" noChangeArrowheads="1"/>
          </p:cNvSpPr>
          <p:nvPr/>
        </p:nvSpPr>
        <p:spPr bwMode="auto">
          <a:xfrm>
            <a:off x="63500" y="-136525"/>
            <a:ext cx="3810000" cy="120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6" name="AutoShape 4" descr="Visitor Information - Nepean Blue Mountains Local Health District"/>
          <p:cNvSpPr>
            <a:spLocks noChangeAspect="1" noChangeArrowheads="1"/>
          </p:cNvSpPr>
          <p:nvPr/>
        </p:nvSpPr>
        <p:spPr bwMode="auto">
          <a:xfrm>
            <a:off x="215900" y="15875"/>
            <a:ext cx="3810000" cy="120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0896"/>
            <a:ext cx="7240799" cy="2519896"/>
          </a:xfrm>
          <a:prstGeom prst="rect">
            <a:avLst/>
          </a:prstGeom>
        </p:spPr>
      </p:pic>
      <p:sp>
        <p:nvSpPr>
          <p:cNvPr id="8" name="AutoShape 6" descr="Bundle of grief: urgent review into baby deaths at Blacktown Hospital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9" name="AutoShape 8" descr="Bundle of grief: urgent review into baby deaths at Blacktown Hospital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1034" name="Picture 10" descr="Auburn Hospital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915" y="2572377"/>
            <a:ext cx="6457085" cy="429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12" descr="Bundle of grief: urgent review into baby deaths at Blacktown Hospital">
            <a:hlinkClick r:id="rId8"/>
          </p:cNvPr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56" y="-77100"/>
            <a:ext cx="6131066" cy="4397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224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631" y="162469"/>
            <a:ext cx="10330249" cy="6695531"/>
          </a:xfrm>
        </p:spPr>
      </p:pic>
      <p:sp>
        <p:nvSpPr>
          <p:cNvPr id="5" name="Rectangle 4"/>
          <p:cNvSpPr/>
          <p:nvPr/>
        </p:nvSpPr>
        <p:spPr>
          <a:xfrm>
            <a:off x="6053755" y="621166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sz="1600" i="1" dirty="0"/>
              <a:t>Mercer Simon J, Kingston Elizabeth V, Jones Clinton P L. The trauma call BMJ 2018; 361 :k2272 </a:t>
            </a:r>
          </a:p>
        </p:txBody>
      </p:sp>
    </p:spTree>
    <p:extLst>
      <p:ext uri="{BB962C8B-B14F-4D97-AF65-F5344CB8AC3E}">
        <p14:creationId xmlns:p14="http://schemas.microsoft.com/office/powerpoint/2010/main" val="1205899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Managing the challenge…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854" y="0"/>
            <a:ext cx="7503585" cy="6243432"/>
          </a:xfrm>
        </p:spPr>
      </p:pic>
      <p:sp>
        <p:nvSpPr>
          <p:cNvPr id="6" name="Rectangle 5"/>
          <p:cNvSpPr/>
          <p:nvPr/>
        </p:nvSpPr>
        <p:spPr>
          <a:xfrm>
            <a:off x="291402" y="6211669"/>
            <a:ext cx="115757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i="1" dirty="0"/>
              <a:t>Reid C, Brindley P, Hicks C, et al. Zero point survey: a multidisciplinary idea to STEP UP resuscitation effectiveness. </a:t>
            </a:r>
            <a:r>
              <a:rPr lang="en-AU" i="1" dirty="0" err="1"/>
              <a:t>Clin</a:t>
            </a:r>
            <a:r>
              <a:rPr lang="en-AU" i="1" dirty="0"/>
              <a:t> </a:t>
            </a:r>
            <a:r>
              <a:rPr lang="en-AU" i="1" dirty="0" err="1"/>
              <a:t>Exp</a:t>
            </a:r>
            <a:r>
              <a:rPr lang="en-AU" i="1" dirty="0"/>
              <a:t> </a:t>
            </a:r>
            <a:r>
              <a:rPr lang="en-AU" i="1" dirty="0" err="1"/>
              <a:t>Emerg</a:t>
            </a:r>
            <a:r>
              <a:rPr lang="en-AU" i="1" dirty="0"/>
              <a:t> Med. 2018;5(3):139-143. doi:10.15441/ceem.17.269</a:t>
            </a:r>
          </a:p>
        </p:txBody>
      </p:sp>
    </p:spTree>
    <p:extLst>
      <p:ext uri="{BB962C8B-B14F-4D97-AF65-F5344CB8AC3E}">
        <p14:creationId xmlns:p14="http://schemas.microsoft.com/office/powerpoint/2010/main" val="1633752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29B2A-CED0-4332-BADB-7A9671556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b="1" dirty="0"/>
              <a:t>Some points in the clinical approach to trauma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7FC53-4312-4ABA-A622-9BF77D322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b="1" dirty="0"/>
              <a:t>Mechanism</a:t>
            </a:r>
            <a:r>
              <a:rPr lang="en-AU" dirty="0"/>
              <a:t> – Blunt (MVC, MBC, Falls) or Penetrating (GSW, knife)</a:t>
            </a:r>
          </a:p>
          <a:p>
            <a:r>
              <a:rPr lang="en-AU" dirty="0"/>
              <a:t>The </a:t>
            </a:r>
            <a:r>
              <a:rPr lang="en-AU" b="1" dirty="0"/>
              <a:t>ABC</a:t>
            </a:r>
            <a:r>
              <a:rPr lang="en-AU" dirty="0"/>
              <a:t> becomes – C.A.C.B.C. </a:t>
            </a:r>
          </a:p>
          <a:p>
            <a:pPr lvl="1"/>
            <a:r>
              <a:rPr lang="en-AU" dirty="0"/>
              <a:t>Control Bleeding (external), Airway, C spine, Breathing, Circulation etc</a:t>
            </a:r>
          </a:p>
          <a:p>
            <a:r>
              <a:rPr lang="en-AU" b="1" dirty="0"/>
              <a:t>Where</a:t>
            </a:r>
            <a:r>
              <a:rPr lang="en-AU" dirty="0"/>
              <a:t> is the bleeding – Pelvis, Long Bones, Abdomen, Chest, External, Scalp</a:t>
            </a:r>
          </a:p>
        </p:txBody>
      </p:sp>
    </p:spTree>
    <p:extLst>
      <p:ext uri="{BB962C8B-B14F-4D97-AF65-F5344CB8AC3E}">
        <p14:creationId xmlns:p14="http://schemas.microsoft.com/office/powerpoint/2010/main" val="227882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42BA7-60FF-0841-BB8F-4D1C07894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Trauma</a:t>
            </a:r>
            <a:br>
              <a:rPr lang="en-US" b="1" dirty="0"/>
            </a:br>
            <a:r>
              <a:rPr lang="en-US" b="1" dirty="0"/>
              <a:t>Bleeding</a:t>
            </a:r>
          </a:p>
        </p:txBody>
      </p:sp>
      <p:graphicFrame>
        <p:nvGraphicFramePr>
          <p:cNvPr id="13" name="Content Placeholder 3">
            <a:extLst>
              <a:ext uri="{FF2B5EF4-FFF2-40B4-BE49-F238E27FC236}">
                <a16:creationId xmlns:a16="http://schemas.microsoft.com/office/drawing/2014/main" id="{83957AF8-E8B3-C442-9A7B-EBEB76C9B2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5433895"/>
              </p:ext>
            </p:extLst>
          </p:nvPr>
        </p:nvGraphicFramePr>
        <p:xfrm>
          <a:off x="5118100" y="803275"/>
          <a:ext cx="6281738" cy="5248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6249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27F64-CA1F-2646-A185-5703C37C5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104" y="2345806"/>
            <a:ext cx="3498979" cy="2456442"/>
          </a:xfrm>
        </p:spPr>
        <p:txBody>
          <a:bodyPr>
            <a:noAutofit/>
          </a:bodyPr>
          <a:lstStyle/>
          <a:p>
            <a:r>
              <a:rPr lang="en-AU" sz="3000" dirty="0">
                <a:latin typeface="+mn-lt"/>
              </a:rPr>
              <a:t>Massive Transfusion Protocol (MTP)</a:t>
            </a:r>
            <a:endParaRPr lang="en-US" sz="3000" dirty="0">
              <a:latin typeface="+mn-lt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3957AF8-E8B3-C442-9A7B-EBEB76C9B2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7345200"/>
              </p:ext>
            </p:extLst>
          </p:nvPr>
        </p:nvGraphicFramePr>
        <p:xfrm>
          <a:off x="5118100" y="803275"/>
          <a:ext cx="6281738" cy="5248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7327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42BA7-60FF-0841-BB8F-4D1C07894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+mn-lt"/>
              </a:rPr>
              <a:t>Trauma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Bleeding causes the “Lethal Triad”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B1FDAF-5C21-49AE-A699-5DC53BE073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441" y="1210733"/>
            <a:ext cx="7833359" cy="489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827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5B4AF-4289-4301-B72E-C133B72B4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Coagulopathy</a:t>
            </a:r>
          </a:p>
        </p:txBody>
      </p:sp>
      <p:pic>
        <p:nvPicPr>
          <p:cNvPr id="1026" name="Picture 2" descr="Acute traumatic coagulopathy and trauma-induced coagulopathy: an overview |  Journal of Intensive Care | Full Text">
            <a:extLst>
              <a:ext uri="{FF2B5EF4-FFF2-40B4-BE49-F238E27FC236}">
                <a16:creationId xmlns:a16="http://schemas.microsoft.com/office/drawing/2014/main" id="{38E75817-E339-46D8-9026-3375768C0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662" y="656824"/>
            <a:ext cx="7399337" cy="554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0C0F19-388E-4DA5-8B21-F1300E2B4D67}"/>
              </a:ext>
            </a:extLst>
          </p:cNvPr>
          <p:cNvSpPr txBox="1"/>
          <p:nvPr/>
        </p:nvSpPr>
        <p:spPr>
          <a:xfrm>
            <a:off x="77574" y="6318564"/>
            <a:ext cx="119379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200" dirty="0"/>
              <a:t>Talk on ATC  </a:t>
            </a:r>
            <a:r>
              <a:rPr lang="en-AU" sz="1200" dirty="0">
                <a:hlinkClick r:id="rId3"/>
              </a:rPr>
              <a:t>https://smacc.net.au/2014/08/acute-coagulopathy-of-trauma-by-brohi/#:~:text=Karim%20Brohi%20highlights%20the%20pitfalls,of%20coagulopathy%20in%20severe%20trauma</a:t>
            </a:r>
            <a:r>
              <a:rPr lang="en-AU" sz="1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82182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97FA0-1455-B343-B28D-B2FA868C7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Trauma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ABCD score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4005" y="953835"/>
            <a:ext cx="6281873" cy="5248622"/>
          </a:xfrm>
        </p:spPr>
        <p:txBody>
          <a:bodyPr/>
          <a:lstStyle/>
          <a:p>
            <a:endParaRPr lang="en-AU" dirty="0"/>
          </a:p>
          <a:p>
            <a:pPr lvl="1"/>
            <a:r>
              <a:rPr lang="en-AU" sz="2000" i="1" dirty="0"/>
              <a:t>Penetrating mechanism</a:t>
            </a:r>
          </a:p>
          <a:p>
            <a:pPr lvl="1"/>
            <a:r>
              <a:rPr lang="en-AU" sz="2000" i="1" dirty="0"/>
              <a:t>Systolic BP&lt;90</a:t>
            </a:r>
          </a:p>
          <a:p>
            <a:pPr lvl="1"/>
            <a:r>
              <a:rPr lang="en-AU" sz="2000" i="1" dirty="0"/>
              <a:t>HR&gt;120</a:t>
            </a:r>
          </a:p>
          <a:p>
            <a:pPr lvl="1"/>
            <a:r>
              <a:rPr lang="en-AU" sz="2000" i="1" dirty="0"/>
              <a:t>FAST +VE</a:t>
            </a:r>
          </a:p>
          <a:p>
            <a:pPr lvl="1"/>
            <a:endParaRPr lang="en-AU" sz="2000" i="1" dirty="0"/>
          </a:p>
          <a:p>
            <a:pPr lvl="1"/>
            <a:r>
              <a:rPr lang="en-AU" sz="2000" i="1" dirty="0"/>
              <a:t>Score of 2 or more predictive</a:t>
            </a:r>
          </a:p>
          <a:p>
            <a:pPr lvl="1"/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3" t="31918" r="68176" b="4281"/>
          <a:stretch/>
        </p:blipFill>
        <p:spPr>
          <a:xfrm>
            <a:off x="-2026508" y="1065045"/>
            <a:ext cx="6960298" cy="47797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94602" y="6195622"/>
            <a:ext cx="117512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i="1" dirty="0" err="1"/>
              <a:t>Motameni</a:t>
            </a:r>
            <a:r>
              <a:rPr lang="en-AU" i="1" dirty="0"/>
              <a:t> AT, Hodge RA, McKinley WI, et al. The use of ABC score in activation of massive transfusion: The yin and the yang. J Trauma Acute Care Surg. 2018;85(2):298-302. 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5764005" y="611817"/>
            <a:ext cx="2622502" cy="1573501"/>
            <a:chOff x="3271994" y="1837386"/>
            <a:chExt cx="2622502" cy="1573501"/>
          </a:xfrm>
        </p:grpSpPr>
        <p:sp>
          <p:nvSpPr>
            <p:cNvPr id="10" name="Rectangle 9"/>
            <p:cNvSpPr/>
            <p:nvPr/>
          </p:nvSpPr>
          <p:spPr>
            <a:xfrm>
              <a:off x="3271994" y="1837386"/>
              <a:ext cx="2622502" cy="157350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3271994" y="1837386"/>
              <a:ext cx="2622502" cy="15735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3350" tIns="133350" rIns="133350" bIns="133350" numCol="1" spcCol="1270" anchor="ctr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500" kern="1200" dirty="0"/>
                <a:t>ABC score = When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910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What = MTP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9285" y="512884"/>
            <a:ext cx="581179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500" dirty="0"/>
              <a:t>The most widely accepted definition of massive transfusion is the administration of ≥10 units of packed RBCs in the first 24 hours. </a:t>
            </a:r>
            <a:r>
              <a:rPr lang="en-US" altLang="en-US" sz="3500" dirty="0">
                <a:latin typeface="Arial" panose="020B0604020202020204" pitchFamily="34" charset="0"/>
              </a:rPr>
              <a:t> </a:t>
            </a:r>
          </a:p>
        </p:txBody>
      </p:sp>
      <p:sp>
        <p:nvSpPr>
          <p:cNvPr id="6" name="Rectangle 5"/>
          <p:cNvSpPr/>
          <p:nvPr/>
        </p:nvSpPr>
        <p:spPr>
          <a:xfrm>
            <a:off x="5167183" y="4292097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dirty="0"/>
              <a:t>Critical bleeding: major surgical, traumatic, obstetric or gastrointestinal haemorrhage WITH:</a:t>
            </a:r>
          </a:p>
          <a:p>
            <a:pPr marL="342900" indent="-342900">
              <a:buAutoNum type="arabicPeriod"/>
            </a:pPr>
            <a:r>
              <a:rPr lang="en-AU" dirty="0"/>
              <a:t>Actual or predicted 4U PRBC transfused in &lt; 1 hour</a:t>
            </a:r>
          </a:p>
          <a:p>
            <a:pPr marL="342900" indent="-342900">
              <a:buAutoNum type="arabicPeriod"/>
            </a:pPr>
            <a:endParaRPr lang="en-AU" dirty="0"/>
          </a:p>
          <a:p>
            <a:r>
              <a:rPr lang="en-AU" dirty="0"/>
              <a:t> </a:t>
            </a:r>
          </a:p>
          <a:p>
            <a:r>
              <a:rPr lang="en-AU" dirty="0"/>
              <a:t> 	OR</a:t>
            </a:r>
          </a:p>
          <a:p>
            <a:endParaRPr lang="en-AU" dirty="0"/>
          </a:p>
          <a:p>
            <a:r>
              <a:rPr lang="en-AU" dirty="0"/>
              <a:t>2. Blood loss &gt; 1000ml/hr</a:t>
            </a:r>
          </a:p>
        </p:txBody>
      </p:sp>
    </p:spTree>
    <p:extLst>
      <p:ext uri="{BB962C8B-B14F-4D97-AF65-F5344CB8AC3E}">
        <p14:creationId xmlns:p14="http://schemas.microsoft.com/office/powerpoint/2010/main" val="3517111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MTP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8382" y="33890"/>
            <a:ext cx="6281873" cy="5248622"/>
          </a:xfrm>
        </p:spPr>
        <p:txBody>
          <a:bodyPr/>
          <a:lstStyle/>
          <a:p>
            <a:r>
              <a:rPr lang="en-AU" sz="2500" dirty="0"/>
              <a:t>MTP contents</a:t>
            </a:r>
          </a:p>
          <a:p>
            <a:pPr lvl="1"/>
            <a:r>
              <a:rPr lang="en-AU" sz="2500" dirty="0"/>
              <a:t>Institution-specific, but often are 1:1:1 or 1:1:2 for fresh frozen plasma, platelets, and packed red blood cells</a:t>
            </a:r>
          </a:p>
          <a:p>
            <a:pPr lvl="1"/>
            <a:r>
              <a:rPr lang="en-AU" sz="2500" dirty="0"/>
              <a:t>New things (FC)</a:t>
            </a:r>
            <a:endParaRPr lang="en-AU" dirty="0"/>
          </a:p>
          <a:p>
            <a:pPr lvl="1"/>
            <a:endParaRPr lang="en-AU" dirty="0"/>
          </a:p>
          <a:p>
            <a:pPr lvl="1"/>
            <a:endParaRPr lang="en-AU" dirty="0"/>
          </a:p>
          <a:p>
            <a:pPr lvl="1"/>
            <a:endParaRPr lang="en-AU" dirty="0"/>
          </a:p>
          <a:p>
            <a:pPr lvl="1"/>
            <a:endParaRPr lang="en-AU" dirty="0"/>
          </a:p>
          <a:p>
            <a:pPr lvl="1"/>
            <a:endParaRPr lang="en-AU" dirty="0"/>
          </a:p>
          <a:p>
            <a:pPr lvl="1"/>
            <a:endParaRPr lang="en-AU" dirty="0"/>
          </a:p>
          <a:p>
            <a:pPr lvl="1"/>
            <a:endParaRPr lang="en-AU" dirty="0"/>
          </a:p>
        </p:txBody>
      </p:sp>
      <p:sp>
        <p:nvSpPr>
          <p:cNvPr id="4" name="Rectangle 3"/>
          <p:cNvSpPr/>
          <p:nvPr/>
        </p:nvSpPr>
        <p:spPr>
          <a:xfrm>
            <a:off x="81531" y="6082614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i="1" dirty="0"/>
              <a:t>Holcomb JB, Tilley BC, </a:t>
            </a:r>
            <a:r>
              <a:rPr lang="en-AU" i="1" dirty="0" err="1"/>
              <a:t>Baraniuk</a:t>
            </a:r>
            <a:r>
              <a:rPr lang="en-AU" i="1" dirty="0"/>
              <a:t> S, et al. Transfusion of plasma, platelets, and red blood cells in a 1:1:1 vs a 1:1:2 ratio and mortality in patients with severe trauma: the PROPPR randomized clinical trial. JAMA. 2015;313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608" y="2658201"/>
            <a:ext cx="4096873" cy="315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263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MTP Pack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6" t="7545" r="58785" b="29717"/>
          <a:stretch/>
        </p:blipFill>
        <p:spPr>
          <a:xfrm>
            <a:off x="5277393" y="51487"/>
            <a:ext cx="5930537" cy="6293631"/>
          </a:xfrm>
        </p:spPr>
      </p:pic>
    </p:spTree>
    <p:extLst>
      <p:ext uri="{BB962C8B-B14F-4D97-AF65-F5344CB8AC3E}">
        <p14:creationId xmlns:p14="http://schemas.microsoft.com/office/powerpoint/2010/main" val="4280363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31291-5D84-3846-83DD-0F4D781DB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832" y="1798287"/>
            <a:ext cx="4242816" cy="3592260"/>
          </a:xfrm>
        </p:spPr>
        <p:txBody>
          <a:bodyPr>
            <a:normAutofit/>
          </a:bodyPr>
          <a:lstStyle/>
          <a:p>
            <a:br>
              <a:rPr lang="en-US" sz="3200" dirty="0">
                <a:solidFill>
                  <a:schemeClr val="bg1"/>
                </a:solidFill>
                <a:latin typeface="+mn-lt"/>
              </a:rPr>
            </a:br>
            <a:r>
              <a:rPr lang="en-US" sz="3200" dirty="0">
                <a:solidFill>
                  <a:schemeClr val="bg1"/>
                </a:solidFill>
                <a:latin typeface="+mn-lt"/>
              </a:rPr>
              <a:t>Summary - MTP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1F9326B-A9A2-E54C-8AE5-78487F8F07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2074481"/>
              </p:ext>
            </p:extLst>
          </p:nvPr>
        </p:nvGraphicFramePr>
        <p:xfrm>
          <a:off x="4942985" y="339817"/>
          <a:ext cx="7056120" cy="6039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32" y="0"/>
            <a:ext cx="4089545" cy="296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2340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9379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BB226-1C0C-9447-B968-9EC6885AF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TEG and ROTEM – New Coagulation Tests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44F49-C202-9145-BD95-424D30125C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284205"/>
            <a:ext cx="6941748" cy="6301945"/>
          </a:xfrm>
        </p:spPr>
        <p:txBody>
          <a:bodyPr>
            <a:normAutofit/>
          </a:bodyPr>
          <a:lstStyle/>
          <a:p>
            <a:r>
              <a:rPr lang="en-US" dirty="0"/>
              <a:t>Premise dates to 1970s</a:t>
            </a:r>
          </a:p>
          <a:p>
            <a:pPr lvl="1"/>
            <a:r>
              <a:rPr lang="en-US" dirty="0"/>
              <a:t>Essentially:  </a:t>
            </a:r>
          </a:p>
          <a:p>
            <a:pPr lvl="2"/>
            <a:r>
              <a:rPr lang="en-AU" dirty="0"/>
              <a:t>A cup containing whole blood sample oscillates through a shallow angle </a:t>
            </a:r>
          </a:p>
          <a:p>
            <a:pPr lvl="2"/>
            <a:r>
              <a:rPr lang="en-AU" dirty="0"/>
              <a:t>A pin on a torsion wire is suspended in the blood. </a:t>
            </a:r>
          </a:p>
          <a:p>
            <a:pPr lvl="2"/>
            <a:r>
              <a:rPr lang="en-AU" dirty="0"/>
              <a:t>As the viscoelastic strength of the clot increases more rotation is transmitted to the torsion wire and is detected by an electromagnetic transducer 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AU" dirty="0"/>
              <a:t>Types of TEG</a:t>
            </a:r>
          </a:p>
          <a:p>
            <a:pPr lvl="1"/>
            <a:r>
              <a:rPr lang="en-AU" i="1" dirty="0"/>
              <a:t>TEG6s  </a:t>
            </a:r>
          </a:p>
          <a:p>
            <a:pPr lvl="1"/>
            <a:r>
              <a:rPr lang="en-AU" i="1" dirty="0"/>
              <a:t>ROTEM </a:t>
            </a:r>
          </a:p>
          <a:p>
            <a:pPr lvl="1"/>
            <a:r>
              <a:rPr lang="en-AU" i="1" dirty="0"/>
              <a:t>Theatre TEG </a:t>
            </a:r>
            <a:endParaRPr lang="en-US" i="1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777" y="3824414"/>
            <a:ext cx="4064520" cy="241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429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79"/>
          <a:stretch/>
        </p:blipFill>
        <p:spPr>
          <a:xfrm>
            <a:off x="888631" y="0"/>
            <a:ext cx="10188672" cy="6970244"/>
          </a:xfrm>
        </p:spPr>
      </p:pic>
    </p:spTree>
    <p:extLst>
      <p:ext uri="{BB962C8B-B14F-4D97-AF65-F5344CB8AC3E}">
        <p14:creationId xmlns:p14="http://schemas.microsoft.com/office/powerpoint/2010/main" val="27461626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0105"/>
            <a:ext cx="12193553" cy="3557648"/>
          </a:xfrm>
        </p:spPr>
      </p:pic>
      <p:sp>
        <p:nvSpPr>
          <p:cNvPr id="5" name="Rectangle 4"/>
          <p:cNvSpPr/>
          <p:nvPr/>
        </p:nvSpPr>
        <p:spPr>
          <a:xfrm>
            <a:off x="775" y="3769362"/>
            <a:ext cx="1175579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3000" dirty="0"/>
              <a:t>The Westmead machine runs four tests: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AU" sz="3000" dirty="0"/>
              <a:t>Kaolin TEG (R, K, Angle, MA)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AU" sz="3000" dirty="0"/>
              <a:t>Kaolin TEG with </a:t>
            </a:r>
            <a:r>
              <a:rPr lang="en-AU" sz="3000" dirty="0" err="1"/>
              <a:t>Heparinase</a:t>
            </a:r>
            <a:r>
              <a:rPr lang="en-AU" sz="3000" dirty="0"/>
              <a:t> to neutralize heparin (RH)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AU" sz="3000" dirty="0"/>
              <a:t>Functional Fibrinogen Maximum Amplitude (FFMA)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AU" sz="3000" dirty="0"/>
              <a:t>Rapid TEG (MA-RT)</a:t>
            </a:r>
          </a:p>
          <a:p>
            <a:endParaRPr lang="en-AU" sz="3000" dirty="0"/>
          </a:p>
        </p:txBody>
      </p:sp>
    </p:spTree>
    <p:extLst>
      <p:ext uri="{BB962C8B-B14F-4D97-AF65-F5344CB8AC3E}">
        <p14:creationId xmlns:p14="http://schemas.microsoft.com/office/powerpoint/2010/main" val="4093211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2050" name="Picture 2" descr="Thromboelastography – Peripheral Brai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14" y="73927"/>
            <a:ext cx="11429419" cy="652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452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C6016B-8CC4-48A4-86A5-5A422F8B54CB}"/>
              </a:ext>
            </a:extLst>
          </p:cNvPr>
          <p:cNvSpPr txBox="1"/>
          <p:nvPr/>
        </p:nvSpPr>
        <p:spPr>
          <a:xfrm>
            <a:off x="770467" y="632620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dirty="0"/>
              <a:t>Source </a:t>
            </a:r>
            <a:r>
              <a:rPr lang="en-AU" dirty="0">
                <a:hlinkClick r:id="rId2"/>
              </a:rPr>
              <a:t>https://litfl.com/thromboelastogram-teg</a:t>
            </a:r>
            <a:r>
              <a:rPr lang="en-AU" dirty="0"/>
              <a:t>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20AA8BB-17B8-451E-AD84-E20CC3166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30"/>
          <a:stretch/>
        </p:blipFill>
        <p:spPr bwMode="auto">
          <a:xfrm>
            <a:off x="2501557" y="66260"/>
            <a:ext cx="7477331" cy="631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9441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6415"/>
          </a:xfrm>
        </p:spPr>
      </p:pic>
    </p:spTree>
    <p:extLst>
      <p:ext uri="{BB962C8B-B14F-4D97-AF65-F5344CB8AC3E}">
        <p14:creationId xmlns:p14="http://schemas.microsoft.com/office/powerpoint/2010/main" val="782029215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0</TotalTime>
  <Words>711</Words>
  <Application>Microsoft Office PowerPoint</Application>
  <PresentationFormat>Widescreen</PresentationFormat>
  <Paragraphs>97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Arial</vt:lpstr>
      <vt:lpstr>Calibri</vt:lpstr>
      <vt:lpstr>Calibri Light</vt:lpstr>
      <vt:lpstr>Rockwell</vt:lpstr>
      <vt:lpstr>Wingdings</vt:lpstr>
      <vt:lpstr>Atlas</vt:lpstr>
      <vt:lpstr> EMIG - Haemorrhage in Trauma    Bleeding, M.T.P. and new tests (TEG/ROTEM) in the Emergency Department</vt:lpstr>
      <vt:lpstr>Embryology </vt:lpstr>
      <vt:lpstr>PowerPoint Presentation</vt:lpstr>
      <vt:lpstr>PowerPoint Presentation</vt:lpstr>
      <vt:lpstr>Managing the challenge…</vt:lpstr>
      <vt:lpstr>Some points in the clinical approach to trauma</vt:lpstr>
      <vt:lpstr>Trauma Bleeding</vt:lpstr>
      <vt:lpstr>Massive Transfusion Protocol (MTP)</vt:lpstr>
      <vt:lpstr>Trauma Bleeding causes the “Lethal Triad”</vt:lpstr>
      <vt:lpstr>Coagulopathy</vt:lpstr>
      <vt:lpstr>Trauma ABCD score</vt:lpstr>
      <vt:lpstr>What = MTP</vt:lpstr>
      <vt:lpstr>MTP</vt:lpstr>
      <vt:lpstr>MTP Pack</vt:lpstr>
      <vt:lpstr> Summary - MTP</vt:lpstr>
      <vt:lpstr>PowerPoint Presentation</vt:lpstr>
      <vt:lpstr>TEG and ROTEM – New Coagulation Tests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Ace the OSCE</dc:title>
  <dc:creator>Andrew Coggins</dc:creator>
  <cp:lastModifiedBy>Andrew Coggins</cp:lastModifiedBy>
  <cp:revision>63</cp:revision>
  <dcterms:created xsi:type="dcterms:W3CDTF">2018-10-04T03:24:50Z</dcterms:created>
  <dcterms:modified xsi:type="dcterms:W3CDTF">2020-09-09T01:52:26Z</dcterms:modified>
</cp:coreProperties>
</file>