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4" r:id="rId1"/>
    <p:sldMasterId id="2147483688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75" r:id="rId7"/>
    <p:sldId id="260" r:id="rId8"/>
    <p:sldId id="261" r:id="rId9"/>
    <p:sldId id="262" r:id="rId10"/>
    <p:sldId id="263" r:id="rId11"/>
    <p:sldId id="264" r:id="rId12"/>
    <p:sldId id="265" r:id="rId13"/>
    <p:sldId id="276" r:id="rId14"/>
    <p:sldId id="266" r:id="rId15"/>
    <p:sldId id="267" r:id="rId16"/>
    <p:sldId id="268" r:id="rId17"/>
    <p:sldId id="269" r:id="rId18"/>
    <p:sldId id="277" r:id="rId19"/>
    <p:sldId id="270" r:id="rId20"/>
    <p:sldId id="271" r:id="rId21"/>
  </p:sldIdLst>
  <p:sldSz cx="13004800" cy="9753600"/>
  <p:notesSz cx="6858000" cy="9144000"/>
  <p:defaultTextStyle>
    <a:defPPr marL="0" marR="0" indent="0" algn="l" defTabSz="914354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17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1pPr>
    <a:lvl2pPr marL="0" marR="0" indent="228589" algn="ctr" defTabSz="58417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2pPr>
    <a:lvl3pPr marL="0" marR="0" indent="457176" algn="ctr" defTabSz="58417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3pPr>
    <a:lvl4pPr marL="0" marR="0" indent="685765" algn="ctr" defTabSz="58417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4pPr>
    <a:lvl5pPr marL="0" marR="0" indent="914354" algn="ctr" defTabSz="58417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5pPr>
    <a:lvl6pPr marL="0" marR="0" indent="1142941" algn="ctr" defTabSz="58417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6pPr>
    <a:lvl7pPr marL="0" marR="0" indent="1371530" algn="ctr" defTabSz="58417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7pPr>
    <a:lvl8pPr marL="0" marR="0" indent="1600119" algn="ctr" defTabSz="58417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8pPr>
    <a:lvl9pPr marL="0" marR="0" indent="1828706" algn="ctr" defTabSz="58417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37CE84F3-28C3-443E-9E96-99CF82512B78}" styleName="深色样式 1 - 强调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7B018BB-80A7-4F77-B60F-C8B233D01FF8}" styleName="">
    <a:wholeTbl>
      <a:tcTxStyle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381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Style>
        <a:tcBdr/>
        <a:fill>
          <a:solidFill>
            <a:srgbClr val="0A0A0A">
              <a:alpha val="92000"/>
            </a:srgbClr>
          </a:solidFill>
        </a:fill>
      </a:tcStyle>
    </a:band2H>
    <a:firstCol>
      <a:tcTxStyle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635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381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635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31" autoAdjust="0"/>
  </p:normalViewPr>
  <p:slideViewPr>
    <p:cSldViewPr>
      <p:cViewPr>
        <p:scale>
          <a:sx n="83" d="100"/>
          <a:sy n="83" d="100"/>
        </p:scale>
        <p:origin x="-1380" y="-72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9" name="Shape 12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640709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176" latinLnBrk="0">
      <a:lnSpc>
        <a:spcPct val="118000"/>
      </a:lnSpc>
      <a:defRPr sz="2100">
        <a:latin typeface="Helvetica Neue"/>
        <a:ea typeface="Helvetica Neue"/>
        <a:cs typeface="Helvetica Neue"/>
        <a:sym typeface="Helvetica Neue"/>
      </a:defRPr>
    </a:lvl1pPr>
    <a:lvl2pPr indent="228589" defTabSz="457176" latinLnBrk="0">
      <a:lnSpc>
        <a:spcPct val="118000"/>
      </a:lnSpc>
      <a:defRPr sz="2100">
        <a:latin typeface="Helvetica Neue"/>
        <a:ea typeface="Helvetica Neue"/>
        <a:cs typeface="Helvetica Neue"/>
        <a:sym typeface="Helvetica Neue"/>
      </a:defRPr>
    </a:lvl2pPr>
    <a:lvl3pPr indent="457176" defTabSz="457176" latinLnBrk="0">
      <a:lnSpc>
        <a:spcPct val="118000"/>
      </a:lnSpc>
      <a:defRPr sz="2100">
        <a:latin typeface="Helvetica Neue"/>
        <a:ea typeface="Helvetica Neue"/>
        <a:cs typeface="Helvetica Neue"/>
        <a:sym typeface="Helvetica Neue"/>
      </a:defRPr>
    </a:lvl3pPr>
    <a:lvl4pPr indent="685765" defTabSz="457176" latinLnBrk="0">
      <a:lnSpc>
        <a:spcPct val="118000"/>
      </a:lnSpc>
      <a:defRPr sz="2100">
        <a:latin typeface="Helvetica Neue"/>
        <a:ea typeface="Helvetica Neue"/>
        <a:cs typeface="Helvetica Neue"/>
        <a:sym typeface="Helvetica Neue"/>
      </a:defRPr>
    </a:lvl4pPr>
    <a:lvl5pPr indent="914354" defTabSz="457176" latinLnBrk="0">
      <a:lnSpc>
        <a:spcPct val="118000"/>
      </a:lnSpc>
      <a:defRPr sz="2100">
        <a:latin typeface="Helvetica Neue"/>
        <a:ea typeface="Helvetica Neue"/>
        <a:cs typeface="Helvetica Neue"/>
        <a:sym typeface="Helvetica Neue"/>
      </a:defRPr>
    </a:lvl5pPr>
    <a:lvl6pPr indent="1142941" defTabSz="457176" latinLnBrk="0">
      <a:lnSpc>
        <a:spcPct val="118000"/>
      </a:lnSpc>
      <a:defRPr sz="2100">
        <a:latin typeface="Helvetica Neue"/>
        <a:ea typeface="Helvetica Neue"/>
        <a:cs typeface="Helvetica Neue"/>
        <a:sym typeface="Helvetica Neue"/>
      </a:defRPr>
    </a:lvl6pPr>
    <a:lvl7pPr indent="1371530" defTabSz="457176" latinLnBrk="0">
      <a:lnSpc>
        <a:spcPct val="118000"/>
      </a:lnSpc>
      <a:defRPr sz="2100">
        <a:latin typeface="Helvetica Neue"/>
        <a:ea typeface="Helvetica Neue"/>
        <a:cs typeface="Helvetica Neue"/>
        <a:sym typeface="Helvetica Neue"/>
      </a:defRPr>
    </a:lvl7pPr>
    <a:lvl8pPr indent="1600119" defTabSz="457176" latinLnBrk="0">
      <a:lnSpc>
        <a:spcPct val="118000"/>
      </a:lnSpc>
      <a:defRPr sz="2100">
        <a:latin typeface="Helvetica Neue"/>
        <a:ea typeface="Helvetica Neue"/>
        <a:cs typeface="Helvetica Neue"/>
        <a:sym typeface="Helvetica Neue"/>
      </a:defRPr>
    </a:lvl8pPr>
    <a:lvl9pPr indent="1828706" defTabSz="457176" latinLnBrk="0">
      <a:lnSpc>
        <a:spcPct val="118000"/>
      </a:lnSpc>
      <a:defRPr sz="21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8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571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663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86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147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170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862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3911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683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1465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605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2709335"/>
            <a:ext cx="10728960" cy="3689209"/>
          </a:xfrm>
        </p:spPr>
        <p:txBody>
          <a:bodyPr anchor="b"/>
          <a:lstStyle>
            <a:lvl1pPr>
              <a:defRPr sz="94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5360" y="6502400"/>
            <a:ext cx="9190059" cy="1517227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3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0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26-May-18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26-May-18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2" y="7802880"/>
            <a:ext cx="10893777" cy="1661724"/>
          </a:xfrm>
        </p:spPr>
        <p:txBody>
          <a:bodyPr anchor="t"/>
          <a:lstStyle>
            <a:lvl1pPr algn="l">
              <a:defRPr sz="51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2" y="5479627"/>
            <a:ext cx="8726310" cy="2323254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19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39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5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7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098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1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37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57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26-May-18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2184806"/>
            <a:ext cx="5201920" cy="6528410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5653" y="2184806"/>
            <a:ext cx="5201920" cy="6528410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26-May-18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201920" cy="909884"/>
          </a:xfrm>
        </p:spPr>
        <p:txBody>
          <a:bodyPr anchor="b">
            <a:noAutofit/>
          </a:bodyPr>
          <a:lstStyle>
            <a:lvl1pPr marL="0" indent="0" algn="ctr">
              <a:buNone/>
              <a:defRPr sz="2800" b="1">
                <a:solidFill>
                  <a:schemeClr val="tx2"/>
                </a:solidFill>
              </a:defRPr>
            </a:lvl1pPr>
            <a:lvl2pPr marL="650197" indent="0">
              <a:buNone/>
              <a:defRPr sz="2800" b="1"/>
            </a:lvl2pPr>
            <a:lvl3pPr marL="1300393" indent="0">
              <a:buNone/>
              <a:defRPr sz="2600" b="1"/>
            </a:lvl3pPr>
            <a:lvl4pPr marL="1950590" indent="0">
              <a:buNone/>
              <a:defRPr sz="2300" b="1"/>
            </a:lvl4pPr>
            <a:lvl5pPr marL="2600786" indent="0">
              <a:buNone/>
              <a:defRPr sz="2300" b="1"/>
            </a:lvl5pPr>
            <a:lvl6pPr marL="3250983" indent="0">
              <a:buNone/>
              <a:defRPr sz="2300" b="1"/>
            </a:lvl6pPr>
            <a:lvl7pPr marL="3901180" indent="0">
              <a:buNone/>
              <a:defRPr sz="2300" b="1"/>
            </a:lvl7pPr>
            <a:lvl8pPr marL="4551376" indent="0">
              <a:buNone/>
              <a:defRPr sz="2300" b="1"/>
            </a:lvl8pPr>
            <a:lvl9pPr marL="5201573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201920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85653" y="2183272"/>
            <a:ext cx="5201920" cy="909884"/>
          </a:xfrm>
        </p:spPr>
        <p:txBody>
          <a:bodyPr anchor="b">
            <a:noAutofit/>
          </a:bodyPr>
          <a:lstStyle>
            <a:lvl1pPr marL="0" indent="0" algn="ctr">
              <a:buNone/>
              <a:defRPr sz="2800" b="1">
                <a:solidFill>
                  <a:schemeClr val="tx2"/>
                </a:solidFill>
              </a:defRPr>
            </a:lvl1pPr>
            <a:lvl2pPr marL="650197" indent="0">
              <a:buNone/>
              <a:defRPr sz="2800" b="1"/>
            </a:lvl2pPr>
            <a:lvl3pPr marL="1300393" indent="0">
              <a:buNone/>
              <a:defRPr sz="2600" b="1"/>
            </a:lvl3pPr>
            <a:lvl4pPr marL="1950590" indent="0">
              <a:buNone/>
              <a:defRPr sz="2300" b="1"/>
            </a:lvl4pPr>
            <a:lvl5pPr marL="2600786" indent="0">
              <a:buNone/>
              <a:defRPr sz="2300" b="1"/>
            </a:lvl5pPr>
            <a:lvl6pPr marL="3250983" indent="0">
              <a:buNone/>
              <a:defRPr sz="2300" b="1"/>
            </a:lvl6pPr>
            <a:lvl7pPr marL="3901180" indent="0">
              <a:buNone/>
              <a:defRPr sz="2300" b="1"/>
            </a:lvl7pPr>
            <a:lvl8pPr marL="4551376" indent="0">
              <a:buNone/>
              <a:defRPr sz="2300" b="1"/>
            </a:lvl8pPr>
            <a:lvl9pPr marL="5201573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85653" y="3093155"/>
            <a:ext cx="5201920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26-May-18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26-May-18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26-May-18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495" y="7815885"/>
            <a:ext cx="11054080" cy="845312"/>
          </a:xfrm>
        </p:spPr>
        <p:txBody>
          <a:bodyPr anchor="b"/>
          <a:lstStyle>
            <a:lvl1pPr algn="ctr">
              <a:defRPr sz="31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3494" y="8669868"/>
            <a:ext cx="11054081" cy="866987"/>
          </a:xfrm>
        </p:spPr>
        <p:txBody>
          <a:bodyPr>
            <a:normAutofit/>
          </a:bodyPr>
          <a:lstStyle>
            <a:lvl1pPr marL="0" indent="0" algn="ctr">
              <a:buNone/>
              <a:defRPr sz="2300"/>
            </a:lvl1pPr>
            <a:lvl2pPr marL="650197" indent="0">
              <a:buNone/>
              <a:defRPr sz="1700"/>
            </a:lvl2pPr>
            <a:lvl3pPr marL="1300393" indent="0">
              <a:buNone/>
              <a:defRPr sz="1400"/>
            </a:lvl3pPr>
            <a:lvl4pPr marL="1950590" indent="0">
              <a:buNone/>
              <a:defRPr sz="1300"/>
            </a:lvl4pPr>
            <a:lvl5pPr marL="2600786" indent="0">
              <a:buNone/>
              <a:defRPr sz="1300"/>
            </a:lvl5pPr>
            <a:lvl6pPr marL="3250983" indent="0">
              <a:buNone/>
              <a:defRPr sz="1300"/>
            </a:lvl6pPr>
            <a:lvl7pPr marL="3901180" indent="0">
              <a:buNone/>
              <a:defRPr sz="1300"/>
            </a:lvl7pPr>
            <a:lvl8pPr marL="4551376" indent="0">
              <a:buNone/>
              <a:defRPr sz="1300"/>
            </a:lvl8pPr>
            <a:lvl9pPr marL="5201573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26-May-18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33493" y="541868"/>
            <a:ext cx="11054080" cy="702981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158" y="7815507"/>
            <a:ext cx="11054080" cy="845690"/>
          </a:xfrm>
        </p:spPr>
        <p:txBody>
          <a:bodyPr anchor="b"/>
          <a:lstStyle>
            <a:lvl1pPr algn="ctr">
              <a:defRPr sz="31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2029440" cy="7802880"/>
          </a:xfrm>
        </p:spPr>
        <p:txBody>
          <a:bodyPr/>
          <a:lstStyle>
            <a:lvl1pPr marL="0" indent="0">
              <a:buNone/>
              <a:defRPr sz="4600"/>
            </a:lvl1pPr>
            <a:lvl2pPr marL="650197" indent="0">
              <a:buNone/>
              <a:defRPr sz="4000"/>
            </a:lvl2pPr>
            <a:lvl3pPr marL="1300393" indent="0">
              <a:buNone/>
              <a:defRPr sz="3400"/>
            </a:lvl3pPr>
            <a:lvl4pPr marL="1950590" indent="0">
              <a:buNone/>
              <a:defRPr sz="2800"/>
            </a:lvl4pPr>
            <a:lvl5pPr marL="2600786" indent="0">
              <a:buNone/>
              <a:defRPr sz="2800"/>
            </a:lvl5pPr>
            <a:lvl6pPr marL="3250983" indent="0">
              <a:buNone/>
              <a:defRPr sz="2800"/>
            </a:lvl6pPr>
            <a:lvl7pPr marL="3901180" indent="0">
              <a:buNone/>
              <a:defRPr sz="2800"/>
            </a:lvl7pPr>
            <a:lvl8pPr marL="4551376" indent="0">
              <a:buNone/>
              <a:defRPr sz="2800"/>
            </a:lvl8pPr>
            <a:lvl9pPr marL="5201573" indent="0">
              <a:buNone/>
              <a:defRPr sz="28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9158" y="8669866"/>
            <a:ext cx="11054080" cy="871322"/>
          </a:xfrm>
        </p:spPr>
        <p:txBody>
          <a:bodyPr>
            <a:normAutofit/>
          </a:bodyPr>
          <a:lstStyle>
            <a:lvl1pPr marL="0" indent="0" algn="ctr">
              <a:buNone/>
              <a:defRPr sz="2300"/>
            </a:lvl1pPr>
            <a:lvl2pPr marL="650197" indent="0">
              <a:buNone/>
              <a:defRPr sz="1700"/>
            </a:lvl2pPr>
            <a:lvl3pPr marL="1300393" indent="0">
              <a:buNone/>
              <a:defRPr sz="1400"/>
            </a:lvl3pPr>
            <a:lvl4pPr marL="1950590" indent="0">
              <a:buNone/>
              <a:defRPr sz="1300"/>
            </a:lvl4pPr>
            <a:lvl5pPr marL="2600786" indent="0">
              <a:buNone/>
              <a:defRPr sz="1300"/>
            </a:lvl5pPr>
            <a:lvl6pPr marL="3250983" indent="0">
              <a:buNone/>
              <a:defRPr sz="1300"/>
            </a:lvl6pPr>
            <a:lvl7pPr marL="3901180" indent="0">
              <a:buNone/>
              <a:defRPr sz="1300"/>
            </a:lvl7pPr>
            <a:lvl8pPr marL="4551376" indent="0">
              <a:buNone/>
              <a:defRPr sz="1300"/>
            </a:lvl8pPr>
            <a:lvl9pPr marL="5201573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26-May-18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26-May-18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390598"/>
            <a:ext cx="2492587" cy="8322169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390598"/>
            <a:ext cx="8561493" cy="83221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26-May-18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Shape 66"/>
          <p:cNvSpPr>
            <a:spLocks noGrp="1"/>
          </p:cNvSpPr>
          <p:nvPr>
            <p:ph type="body" idx="1" hasCustomPrompt="1"/>
          </p:nvPr>
        </p:nvSpPr>
        <p:spPr>
          <a:xfrm>
            <a:off x="508001" y="3035300"/>
            <a:ext cx="11988800" cy="57277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hape 6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2709334"/>
            <a:ext cx="10728960" cy="3689209"/>
          </a:xfrm>
        </p:spPr>
        <p:txBody>
          <a:bodyPr anchor="b"/>
          <a:lstStyle>
            <a:lvl1pPr>
              <a:defRPr sz="94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5360" y="6502400"/>
            <a:ext cx="9190059" cy="1517227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26-May-18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26-May-18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7802880"/>
            <a:ext cx="10893777" cy="1661724"/>
          </a:xfrm>
        </p:spPr>
        <p:txBody>
          <a:bodyPr anchor="t"/>
          <a:lstStyle>
            <a:lvl1pPr algn="l">
              <a:defRPr sz="51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1" y="5479627"/>
            <a:ext cx="8726310" cy="2323254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26-May-18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2184806"/>
            <a:ext cx="5201920" cy="6528410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5653" y="2184806"/>
            <a:ext cx="5201920" cy="6528410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26-May-18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201920" cy="909884"/>
          </a:xfrm>
        </p:spPr>
        <p:txBody>
          <a:bodyPr anchor="b">
            <a:noAutofit/>
          </a:bodyPr>
          <a:lstStyle>
            <a:lvl1pPr marL="0" indent="0" algn="ctr">
              <a:buNone/>
              <a:defRPr sz="2800" b="1">
                <a:solidFill>
                  <a:schemeClr val="tx2"/>
                </a:solidFill>
              </a:defRPr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201920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85653" y="2183272"/>
            <a:ext cx="5201920" cy="909884"/>
          </a:xfrm>
        </p:spPr>
        <p:txBody>
          <a:bodyPr anchor="b">
            <a:noAutofit/>
          </a:bodyPr>
          <a:lstStyle>
            <a:lvl1pPr marL="0" indent="0" algn="ctr">
              <a:buNone/>
              <a:defRPr sz="2800" b="1">
                <a:solidFill>
                  <a:schemeClr val="tx2"/>
                </a:solidFill>
              </a:defRPr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85653" y="3093155"/>
            <a:ext cx="5201920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26-May-18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26-May-18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26-May-18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495" y="7815885"/>
            <a:ext cx="11054080" cy="845312"/>
          </a:xfrm>
        </p:spPr>
        <p:txBody>
          <a:bodyPr anchor="b"/>
          <a:lstStyle>
            <a:lvl1pPr algn="ctr">
              <a:defRPr sz="31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3493" y="8669867"/>
            <a:ext cx="11054081" cy="866987"/>
          </a:xfrm>
        </p:spPr>
        <p:txBody>
          <a:bodyPr>
            <a:normAutofit/>
          </a:bodyPr>
          <a:lstStyle>
            <a:lvl1pPr marL="0" indent="0" algn="ctr">
              <a:buNone/>
              <a:defRPr sz="23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26-May-18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33493" y="541867"/>
            <a:ext cx="11054080" cy="702981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158" y="7815507"/>
            <a:ext cx="11054080" cy="845690"/>
          </a:xfrm>
        </p:spPr>
        <p:txBody>
          <a:bodyPr anchor="b"/>
          <a:lstStyle>
            <a:lvl1pPr algn="ctr">
              <a:defRPr sz="31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2029440" cy="7802880"/>
          </a:xfrm>
        </p:spPr>
        <p:txBody>
          <a:bodyPr/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9158" y="8669866"/>
            <a:ext cx="11054080" cy="871322"/>
          </a:xfrm>
        </p:spPr>
        <p:txBody>
          <a:bodyPr>
            <a:normAutofit/>
          </a:bodyPr>
          <a:lstStyle>
            <a:lvl1pPr marL="0" indent="0" algn="ctr">
              <a:buNone/>
              <a:defRPr sz="23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26-May-18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26-May-18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390597"/>
            <a:ext cx="2492587" cy="8322169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390597"/>
            <a:ext cx="8561493" cy="83221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26-May-18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Shape 66"/>
          <p:cNvSpPr>
            <a:spLocks noGrp="1"/>
          </p:cNvSpPr>
          <p:nvPr>
            <p:ph type="body" idx="1" hasCustomPrompt="1"/>
          </p:nvPr>
        </p:nvSpPr>
        <p:spPr>
          <a:xfrm>
            <a:off x="508001" y="3035300"/>
            <a:ext cx="11988800" cy="57277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hape 6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0837333" cy="1625600"/>
          </a:xfrm>
          <a:prstGeom prst="rect">
            <a:avLst/>
          </a:prstGeom>
        </p:spPr>
        <p:txBody>
          <a:bodyPr vert="horz" lIns="130039" tIns="65020" rIns="130039" bIns="650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275840"/>
            <a:ext cx="10837333" cy="6827520"/>
          </a:xfrm>
          <a:prstGeom prst="rect">
            <a:avLst/>
          </a:prstGeom>
        </p:spPr>
        <p:txBody>
          <a:bodyPr vert="horz" lIns="130039" tIns="65020" rIns="130039" bIns="650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2029440" y="0"/>
            <a:ext cx="975360" cy="9753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39" tIns="65020" rIns="130039" bIns="65020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029440" y="7802880"/>
            <a:ext cx="975360" cy="9753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39" tIns="65020" rIns="130039" bIns="65020"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134098" y="8034078"/>
            <a:ext cx="780288" cy="563541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26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790274" y="5758236"/>
            <a:ext cx="3366800" cy="520192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lvl1pPr algn="r">
              <a:defRPr sz="17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39701" y="2340864"/>
            <a:ext cx="3467945" cy="520192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lvl1pPr algn="l">
              <a:defRPr sz="17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26-May-18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l" defTabSz="1300393" rtl="0" eaLnBrk="1" latinLnBrk="0" hangingPunct="1">
        <a:spcBef>
          <a:spcPct val="0"/>
        </a:spcBef>
        <a:buNone/>
        <a:defRPr sz="6500" kern="1200" cap="none" spc="-142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487647" indent="-325098" algn="l" defTabSz="1300393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910275" indent="-325098" algn="l" defTabSz="1300393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30433" indent="-325098" algn="l" defTabSz="1300393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820551" indent="-325098" algn="l" defTabSz="1300393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210668" indent="-325098" algn="l" defTabSz="1300393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470747" indent="-260079" algn="l" defTabSz="1300393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30825" indent="-260079" algn="l" defTabSz="1300393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990904" indent="-260079" algn="l" defTabSz="1300393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250983" indent="-260079" algn="l" defTabSz="1300393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197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393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590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786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0983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180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376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573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0837333" cy="16256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275840"/>
            <a:ext cx="10837333" cy="6827520"/>
          </a:xfrm>
          <a:prstGeom prst="rect">
            <a:avLst/>
          </a:prstGeom>
        </p:spPr>
        <p:txBody>
          <a:bodyPr vert="horz" lIns="130046" tIns="65023" rIns="130046" bIns="6502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2029440" y="0"/>
            <a:ext cx="975360" cy="9753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029440" y="7802880"/>
            <a:ext cx="975360" cy="9753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134098" y="8034077"/>
            <a:ext cx="780288" cy="563541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26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790273" y="5758236"/>
            <a:ext cx="3366800" cy="520192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39700" y="2340864"/>
            <a:ext cx="3467945" cy="520192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l">
              <a:defRPr sz="17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26-May-18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txStyles>
    <p:titleStyle>
      <a:lvl1pPr algn="l" defTabSz="1300460" rtl="0" eaLnBrk="1" latinLnBrk="0" hangingPunct="1">
        <a:spcBef>
          <a:spcPct val="0"/>
        </a:spcBef>
        <a:buNone/>
        <a:defRPr sz="6500" kern="1200" cap="none" spc="-142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487672" indent="-325115" algn="l" defTabSz="130046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910322" indent="-325115" algn="l" defTabSz="130046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30506" indent="-325115" algn="l" defTabSz="130046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820644" indent="-325115" algn="l" defTabSz="130046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210781" indent="-325115" algn="l" defTabSz="130046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470873" indent="-260092" algn="l" defTabSz="130046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30965" indent="-260092" algn="l" defTabSz="130046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991057" indent="-260092" algn="l" defTabSz="130046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251149" indent="-260092" algn="l" defTabSz="130046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</a:t>
            </a:r>
            <a:r>
              <a:rPr dirty="0" smtClean="0"/>
              <a:t>nti </a:t>
            </a:r>
            <a:r>
              <a:rPr lang="en-US" dirty="0" err="1" smtClean="0"/>
              <a:t>A</a:t>
            </a:r>
            <a:r>
              <a:rPr dirty="0" err="1" smtClean="0"/>
              <a:t>nginal</a:t>
            </a:r>
            <a:r>
              <a:rPr dirty="0" smtClean="0"/>
              <a:t> </a:t>
            </a:r>
            <a:r>
              <a:rPr lang="en-US" dirty="0" smtClean="0"/>
              <a:t>A</a:t>
            </a:r>
            <a:r>
              <a:rPr dirty="0" smtClean="0"/>
              <a:t>gents </a:t>
            </a:r>
            <a:endParaRPr dirty="0"/>
          </a:p>
        </p:txBody>
      </p:sp>
      <p:sp>
        <p:nvSpPr>
          <p:cNvPr id="132" name="Shape 132"/>
          <p:cNvSpPr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Pharmacology Week 10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</a:t>
            </a:r>
            <a:r>
              <a:rPr dirty="0" smtClean="0"/>
              <a:t>ngina </a:t>
            </a:r>
            <a:endParaRPr dirty="0"/>
          </a:p>
        </p:txBody>
      </p:sp>
      <p:sp>
        <p:nvSpPr>
          <p:cNvPr id="135" name="Shape 13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85100" indent="-285100" defTabSz="396855">
              <a:spcBef>
                <a:spcPts val="2800"/>
              </a:spcBef>
              <a:defRPr sz="2310"/>
            </a:pPr>
            <a:r>
              <a:t>Angina pectoris - chest pain caused by accumulation of metabolites resulting from myocardial ischemia </a:t>
            </a:r>
          </a:p>
          <a:p>
            <a:pPr marL="570201" lvl="1" indent="-285100" defTabSz="396855">
              <a:spcBef>
                <a:spcPts val="2800"/>
              </a:spcBef>
              <a:defRPr sz="2310"/>
            </a:pPr>
            <a:r>
              <a:t>Nitrates are the main stay of treatment </a:t>
            </a:r>
          </a:p>
          <a:p>
            <a:pPr marL="570201" lvl="1" indent="-285100" defTabSz="396855">
              <a:spcBef>
                <a:spcPts val="2800"/>
              </a:spcBef>
              <a:defRPr sz="2310"/>
            </a:pPr>
            <a:r>
              <a:t>Calcium channel blockers are also important for treatment, especially for prophylaxis </a:t>
            </a:r>
          </a:p>
          <a:p>
            <a:pPr marL="570201" lvl="1" indent="-285100" defTabSz="396855">
              <a:spcBef>
                <a:spcPts val="2800"/>
              </a:spcBef>
              <a:defRPr sz="2310"/>
            </a:pPr>
            <a:r>
              <a:t>Beta blockers also play a role </a:t>
            </a:r>
          </a:p>
          <a:p>
            <a:pPr marL="570201" lvl="1" indent="-285100" defTabSz="396855">
              <a:spcBef>
                <a:spcPts val="2800"/>
              </a:spcBef>
              <a:defRPr sz="2310"/>
            </a:pPr>
            <a:r>
              <a:t>Most common pathophysiology is atheromatous disease of the coronary arteries - transient spasm of these vesseles in localised areas can cause ischemia and pain </a:t>
            </a:r>
          </a:p>
          <a:p>
            <a:pPr marL="854667" lvl="2" indent="-285100" defTabSz="396855">
              <a:spcBef>
                <a:spcPts val="2800"/>
              </a:spcBef>
              <a:defRPr sz="2310"/>
            </a:pPr>
            <a:r>
              <a:t>Primary mechanism is an imbalance between myocardial oxygen supply and oxygen demand </a:t>
            </a:r>
          </a:p>
          <a:p>
            <a:pPr marL="854667" lvl="2" indent="-285100" defTabSz="396855">
              <a:spcBef>
                <a:spcPts val="2800"/>
              </a:spcBef>
              <a:defRPr sz="2310"/>
            </a:pPr>
            <a:r>
              <a:t>This imbalance can be treated by either increasing supply or decreasing demand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Angina continued</a:t>
            </a:r>
          </a:p>
        </p:txBody>
      </p:sp>
      <p:sp>
        <p:nvSpPr>
          <p:cNvPr id="138" name="Shape 13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80656" indent="-280656" defTabSz="391141">
              <a:spcBef>
                <a:spcPts val="2800"/>
              </a:spcBef>
              <a:defRPr sz="2280"/>
            </a:pPr>
            <a:r>
              <a:t>Major determinants of myocardial oxygen needs: </a:t>
            </a:r>
          </a:p>
          <a:p>
            <a:pPr marL="561311" lvl="1" indent="-280656" defTabSz="391141">
              <a:spcBef>
                <a:spcPts val="2800"/>
              </a:spcBef>
              <a:defRPr sz="2280"/>
            </a:pPr>
            <a:r>
              <a:t>Wall stress: a relationship between intraventricular pressure, ventricular radius, wall thickness </a:t>
            </a:r>
          </a:p>
          <a:p>
            <a:pPr marL="561311" lvl="1" indent="-280656" defTabSz="391141">
              <a:spcBef>
                <a:spcPts val="2800"/>
              </a:spcBef>
              <a:defRPr sz="2280"/>
            </a:pPr>
            <a:r>
              <a:t>Heart rate </a:t>
            </a:r>
          </a:p>
          <a:p>
            <a:pPr marL="561311" lvl="1" indent="-280656" defTabSz="391141">
              <a:spcBef>
                <a:spcPts val="2800"/>
              </a:spcBef>
              <a:defRPr sz="2280"/>
            </a:pPr>
            <a:r>
              <a:t>Contractility </a:t>
            </a:r>
          </a:p>
          <a:p>
            <a:pPr marL="280656" indent="-280656" defTabSz="391141">
              <a:spcBef>
                <a:spcPts val="2800"/>
              </a:spcBef>
              <a:defRPr sz="2280"/>
            </a:pPr>
            <a:r>
              <a:t>Determinants of coronary blood flow</a:t>
            </a:r>
          </a:p>
          <a:p>
            <a:pPr marL="561311" lvl="1" indent="-280656" defTabSz="391141">
              <a:spcBef>
                <a:spcPts val="2800"/>
              </a:spcBef>
              <a:defRPr sz="2280"/>
            </a:pPr>
            <a:r>
              <a:t>Coronary perfusion is directly related to aortic perfusion pressure and the duration of diastole </a:t>
            </a:r>
          </a:p>
          <a:p>
            <a:pPr marL="561311" lvl="1" indent="-280656" defTabSz="391141">
              <a:spcBef>
                <a:spcPts val="2800"/>
              </a:spcBef>
              <a:defRPr sz="2280"/>
            </a:pPr>
            <a:r>
              <a:t>Blood flow is inversely proportional to resistance </a:t>
            </a:r>
          </a:p>
          <a:p>
            <a:pPr marL="561311" lvl="1" indent="-280656" defTabSz="391141">
              <a:spcBef>
                <a:spcPts val="2800"/>
              </a:spcBef>
              <a:defRPr sz="2280"/>
            </a:pPr>
            <a:r>
              <a:t>Determinants of vascular tone - arterial pressure determines systolic tone, venous pressure determines diastolic tone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V</a:t>
            </a:r>
            <a:r>
              <a:rPr dirty="0" smtClean="0"/>
              <a:t>ascular </a:t>
            </a:r>
            <a:r>
              <a:rPr dirty="0"/>
              <a:t>smooth muscle tone </a:t>
            </a:r>
          </a:p>
        </p:txBody>
      </p:sp>
      <p:sp>
        <p:nvSpPr>
          <p:cNvPr id="141" name="Shape 14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20348">
              <a:spcBef>
                <a:spcPts val="2999"/>
              </a:spcBef>
              <a:buNone/>
              <a:defRPr sz="2450"/>
            </a:pPr>
            <a:r>
              <a:t>Increasing cGMP - facilitates dephosphorylation of myosin light chains and prevents interaction between actin and myosin </a:t>
            </a:r>
          </a:p>
          <a:p>
            <a:pPr marL="603219" lvl="1" indent="-301610" defTabSz="420348">
              <a:spcBef>
                <a:spcPts val="2999"/>
              </a:spcBef>
              <a:defRPr sz="2450"/>
            </a:pPr>
            <a:r>
              <a:t>Nitric oxide </a:t>
            </a:r>
          </a:p>
          <a:p>
            <a:pPr marL="301610" indent="-301610" defTabSz="420348">
              <a:spcBef>
                <a:spcPts val="2999"/>
              </a:spcBef>
              <a:defRPr sz="2450"/>
            </a:pPr>
            <a:r>
              <a:t>Decreasing intracellular calcium - intereferes with actin and myosin interaction </a:t>
            </a:r>
          </a:p>
          <a:p>
            <a:pPr marL="0" indent="0" defTabSz="420348">
              <a:spcBef>
                <a:spcPts val="2999"/>
              </a:spcBef>
              <a:buNone/>
              <a:defRPr sz="2450"/>
            </a:pPr>
            <a:r>
              <a:t>Stabilising or preventing smooth muscle cell depolarisation </a:t>
            </a:r>
          </a:p>
          <a:p>
            <a:pPr marL="603219" lvl="1" indent="-301610" defTabSz="420348">
              <a:spcBef>
                <a:spcPts val="2999"/>
              </a:spcBef>
              <a:defRPr sz="2450"/>
            </a:pPr>
            <a:r>
              <a:t>K channel openers - Minoxidil </a:t>
            </a:r>
          </a:p>
          <a:p>
            <a:pPr marL="0" indent="0" defTabSz="420348">
              <a:spcBef>
                <a:spcPts val="2999"/>
              </a:spcBef>
              <a:buNone/>
              <a:defRPr sz="2450"/>
            </a:pPr>
            <a:r>
              <a:t>Increasing cAMP in vascular smooth muscle cells </a:t>
            </a:r>
          </a:p>
          <a:p>
            <a:pPr marL="603219" lvl="1" indent="-301610" defTabSz="420348">
              <a:spcBef>
                <a:spcPts val="2999"/>
              </a:spcBef>
              <a:defRPr sz="2450"/>
            </a:pPr>
            <a:r>
              <a:t>Increases the rate of inactivation of myosin light chain kinase which is responsible for actin and myosin interaction - beta 2 agonists act in this way but are NOT used in angina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/>
          </p:cNvSpPr>
          <p:nvPr>
            <p:ph type="title"/>
          </p:nvPr>
        </p:nvSpPr>
        <p:spPr>
          <a:xfrm>
            <a:off x="508001" y="596901"/>
            <a:ext cx="11988800" cy="148716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Viva Questions</a:t>
            </a:r>
            <a:endParaRPr dirty="0"/>
          </a:p>
        </p:txBody>
      </p:sp>
      <p:sp>
        <p:nvSpPr>
          <p:cNvPr id="147" name="Shape 147"/>
          <p:cNvSpPr>
            <a:spLocks noGrp="1"/>
          </p:cNvSpPr>
          <p:nvPr>
            <p:ph type="body" idx="1"/>
          </p:nvPr>
        </p:nvSpPr>
        <p:spPr>
          <a:xfrm>
            <a:off x="508001" y="2703831"/>
            <a:ext cx="11988800" cy="57277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35262" lvl="1" indent="-167632" defTabSz="233033">
              <a:spcBef>
                <a:spcPts val="1600"/>
              </a:spcBef>
              <a:defRPr sz="1360"/>
            </a:pPr>
            <a:r>
              <a:rPr lang="en-AU" sz="3100" dirty="0"/>
              <a:t>What is the mechanism of GTN</a:t>
            </a:r>
          </a:p>
          <a:p>
            <a:pPr marL="335262" lvl="1" indent="-167632" defTabSz="233033">
              <a:spcBef>
                <a:spcPts val="1600"/>
              </a:spcBef>
              <a:defRPr sz="1360"/>
            </a:pPr>
            <a:endParaRPr lang="en-AU" sz="3100" dirty="0"/>
          </a:p>
          <a:p>
            <a:pPr marL="335262" lvl="1" indent="-167632" defTabSz="233033">
              <a:spcBef>
                <a:spcPts val="1600"/>
              </a:spcBef>
              <a:defRPr sz="1360"/>
            </a:pPr>
            <a:r>
              <a:rPr lang="en-AU" sz="3100" dirty="0"/>
              <a:t>What are its clinical effects</a:t>
            </a:r>
          </a:p>
          <a:p>
            <a:pPr marL="335262" lvl="1" indent="-167632" defTabSz="233033">
              <a:spcBef>
                <a:spcPts val="1600"/>
              </a:spcBef>
              <a:defRPr sz="1360"/>
            </a:pPr>
            <a:endParaRPr lang="en-AU" sz="3100" dirty="0"/>
          </a:p>
          <a:p>
            <a:pPr marL="335262" lvl="1" indent="-167632" defTabSz="233033">
              <a:spcBef>
                <a:spcPts val="1600"/>
              </a:spcBef>
              <a:defRPr sz="1360"/>
            </a:pPr>
            <a:r>
              <a:rPr lang="en-AU" sz="3100" dirty="0"/>
              <a:t>What are the indications for GTN use in the ED</a:t>
            </a:r>
          </a:p>
          <a:p>
            <a:pPr marL="335262" lvl="1" indent="-167632" defTabSz="233033">
              <a:spcBef>
                <a:spcPts val="1600"/>
              </a:spcBef>
              <a:defRPr sz="1360"/>
            </a:pPr>
            <a:endParaRPr lang="en-AU" sz="3100" dirty="0"/>
          </a:p>
          <a:p>
            <a:pPr marL="335262" lvl="1" indent="-167632" defTabSz="233033">
              <a:spcBef>
                <a:spcPts val="1600"/>
              </a:spcBef>
              <a:defRPr sz="1360"/>
            </a:pPr>
            <a:r>
              <a:rPr lang="en-AU" sz="3100" dirty="0"/>
              <a:t>What is meant by the </a:t>
            </a:r>
            <a:r>
              <a:rPr lang="en-AU" sz="3100" dirty="0" smtClean="0"/>
              <a:t>term </a:t>
            </a:r>
            <a:r>
              <a:rPr lang="en-AU" sz="3100" dirty="0" err="1" smtClean="0"/>
              <a:t>tachyphylaxis</a:t>
            </a:r>
            <a:r>
              <a:rPr lang="en-AU" sz="3100" dirty="0" smtClean="0"/>
              <a:t> </a:t>
            </a:r>
            <a:r>
              <a:rPr lang="en-AU" sz="3100" dirty="0"/>
              <a:t>as it related to GTN</a:t>
            </a:r>
          </a:p>
          <a:p>
            <a:pPr marL="335262" lvl="1" indent="-167632" defTabSz="233033">
              <a:spcBef>
                <a:spcPts val="1600"/>
              </a:spcBef>
              <a:defRPr sz="1360"/>
            </a:pPr>
            <a:endParaRPr lang="en-AU" sz="3100" dirty="0"/>
          </a:p>
          <a:p>
            <a:pPr marL="335262" lvl="1" indent="-167632" defTabSz="233033">
              <a:spcBef>
                <a:spcPts val="1600"/>
              </a:spcBef>
              <a:defRPr sz="1360"/>
            </a:pPr>
            <a:r>
              <a:rPr lang="en-AU" sz="3100" dirty="0"/>
              <a:t>When should GTN be used with caution</a:t>
            </a:r>
          </a:p>
          <a:p>
            <a:pPr marL="167632" lvl="1" indent="0" defTabSz="233033">
              <a:spcBef>
                <a:spcPts val="1600"/>
              </a:spcBef>
              <a:buNone/>
              <a:defRPr sz="1360"/>
            </a:pPr>
            <a:endParaRPr lang="en-AU" sz="31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N</a:t>
            </a:r>
            <a:r>
              <a:rPr dirty="0" smtClean="0"/>
              <a:t>itrites </a:t>
            </a:r>
            <a:r>
              <a:rPr dirty="0"/>
              <a:t>and </a:t>
            </a:r>
            <a:r>
              <a:rPr lang="en-US" dirty="0" smtClean="0"/>
              <a:t>N</a:t>
            </a:r>
            <a:r>
              <a:rPr dirty="0" smtClean="0"/>
              <a:t>itrates </a:t>
            </a:r>
            <a:endParaRPr dirty="0"/>
          </a:p>
        </p:txBody>
      </p:sp>
      <p:sp>
        <p:nvSpPr>
          <p:cNvPr id="144" name="Shape 144"/>
          <p:cNvSpPr>
            <a:spLocks noGrp="1"/>
          </p:cNvSpPr>
          <p:nvPr>
            <p:ph type="body" idx="1"/>
          </p:nvPr>
        </p:nvSpPr>
        <p:spPr>
          <a:xfrm>
            <a:off x="525736" y="2572544"/>
            <a:ext cx="11988800" cy="57277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38748" indent="-238748" defTabSz="332722">
              <a:spcBef>
                <a:spcPts val="2300"/>
              </a:spcBef>
              <a:defRPr sz="1935"/>
            </a:pPr>
            <a:r>
              <a:rPr sz="2400" dirty="0"/>
              <a:t>Mechanism of action: Nitroglycerin is </a:t>
            </a:r>
            <a:r>
              <a:rPr sz="2400" dirty="0" err="1"/>
              <a:t>denitrated</a:t>
            </a:r>
            <a:r>
              <a:rPr sz="2400" dirty="0"/>
              <a:t> by Glutathione - S - Transferase and a free nitrogen ion is released - this is then converted to nitric oxide </a:t>
            </a:r>
          </a:p>
          <a:p>
            <a:pPr marL="477495" lvl="1" indent="-238748" defTabSz="332722">
              <a:spcBef>
                <a:spcPts val="2300"/>
              </a:spcBef>
              <a:defRPr sz="1935"/>
            </a:pPr>
            <a:r>
              <a:rPr sz="2400" dirty="0"/>
              <a:t>Nitric oxide causes activation of cellular cGMP which has muscle specific effects </a:t>
            </a:r>
          </a:p>
          <a:p>
            <a:pPr marL="477495" lvl="1" indent="-238748" defTabSz="332722">
              <a:spcBef>
                <a:spcPts val="2300"/>
              </a:spcBef>
              <a:defRPr sz="1935"/>
            </a:pPr>
            <a:r>
              <a:rPr sz="2400" dirty="0"/>
              <a:t>Tolerance develops rapidly </a:t>
            </a:r>
            <a:r>
              <a:rPr lang="en-US" sz="2400" dirty="0" smtClean="0"/>
              <a:t>(</a:t>
            </a:r>
            <a:r>
              <a:rPr lang="en-US" sz="2400" dirty="0" err="1" smtClean="0"/>
              <a:t>tachyphylaxis</a:t>
            </a:r>
            <a:r>
              <a:rPr lang="en-US" sz="2400" dirty="0" smtClean="0"/>
              <a:t>)</a:t>
            </a:r>
            <a:endParaRPr sz="2400" dirty="0"/>
          </a:p>
          <a:p>
            <a:pPr marL="238748" indent="-238748" defTabSz="332722">
              <a:spcBef>
                <a:spcPts val="2300"/>
              </a:spcBef>
              <a:defRPr sz="1935"/>
            </a:pPr>
            <a:r>
              <a:rPr sz="2400" dirty="0"/>
              <a:t>Pharmacokinetics: </a:t>
            </a:r>
          </a:p>
          <a:p>
            <a:pPr marL="477495" lvl="1" indent="-238748" defTabSz="332722">
              <a:spcBef>
                <a:spcPts val="2300"/>
              </a:spcBef>
              <a:defRPr sz="1935"/>
            </a:pPr>
            <a:r>
              <a:rPr sz="2400" dirty="0"/>
              <a:t>A: Oral </a:t>
            </a:r>
            <a:r>
              <a:rPr sz="2400" dirty="0" err="1"/>
              <a:t>bioavailibility</a:t>
            </a:r>
            <a:r>
              <a:rPr sz="2400" dirty="0"/>
              <a:t> is 10% - liver contains a large amount of organic nitrate reductase that removes nitrate groups in a stepwise fashion - hence SL administration to bypass first pass metabolism </a:t>
            </a:r>
          </a:p>
          <a:p>
            <a:pPr marL="477495" lvl="1" indent="-238748" defTabSz="332722">
              <a:spcBef>
                <a:spcPts val="2300"/>
              </a:spcBef>
              <a:defRPr sz="1935"/>
            </a:pPr>
            <a:r>
              <a:rPr sz="2400" dirty="0"/>
              <a:t>D: Low </a:t>
            </a:r>
            <a:r>
              <a:rPr sz="2400" dirty="0" err="1" smtClean="0"/>
              <a:t>Vd</a:t>
            </a:r>
            <a:r>
              <a:rPr lang="en-US" sz="2400" dirty="0" smtClean="0"/>
              <a:t> 3L/kg</a:t>
            </a:r>
            <a:endParaRPr sz="2400" dirty="0"/>
          </a:p>
          <a:p>
            <a:pPr marL="477495" lvl="1" indent="-238748" defTabSz="332722">
              <a:spcBef>
                <a:spcPts val="2300"/>
              </a:spcBef>
              <a:defRPr sz="1935"/>
            </a:pPr>
            <a:r>
              <a:rPr sz="2400" dirty="0"/>
              <a:t>M: Hepatic</a:t>
            </a:r>
          </a:p>
          <a:p>
            <a:pPr marL="477495" lvl="1" indent="-238748" defTabSz="332722">
              <a:spcBef>
                <a:spcPts val="2300"/>
              </a:spcBef>
              <a:defRPr sz="1935"/>
            </a:pPr>
            <a:r>
              <a:rPr sz="2400" dirty="0"/>
              <a:t>E: Renal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/>
          </p:cNvSpPr>
          <p:nvPr>
            <p:ph type="title"/>
          </p:nvPr>
        </p:nvSpPr>
        <p:spPr>
          <a:xfrm>
            <a:off x="508001" y="596900"/>
            <a:ext cx="11988800" cy="1327572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N</a:t>
            </a:r>
            <a:r>
              <a:rPr dirty="0" smtClean="0"/>
              <a:t>itrates </a:t>
            </a:r>
            <a:endParaRPr dirty="0"/>
          </a:p>
        </p:txBody>
      </p:sp>
      <p:sp>
        <p:nvSpPr>
          <p:cNvPr id="147" name="Shape 147"/>
          <p:cNvSpPr>
            <a:spLocks noGrp="1"/>
          </p:cNvSpPr>
          <p:nvPr>
            <p:ph type="body" idx="1"/>
          </p:nvPr>
        </p:nvSpPr>
        <p:spPr>
          <a:xfrm>
            <a:off x="453728" y="1924472"/>
            <a:ext cx="11988800" cy="5570954"/>
          </a:xfrm>
          <a:prstGeom prst="rect">
            <a:avLst/>
          </a:prstGeom>
        </p:spPr>
        <p:txBody>
          <a:bodyPr>
            <a:noAutofit/>
          </a:bodyPr>
          <a:lstStyle/>
          <a:p>
            <a:pPr marL="167630" lvl="1" indent="0" defTabSz="233033">
              <a:spcBef>
                <a:spcPts val="1600"/>
              </a:spcBef>
              <a:buNone/>
              <a:defRPr sz="1360"/>
            </a:pPr>
            <a:r>
              <a:rPr sz="1800" b="1" dirty="0"/>
              <a:t>Organ system </a:t>
            </a:r>
            <a:r>
              <a:rPr sz="1800" b="1" dirty="0" smtClean="0"/>
              <a:t>effects </a:t>
            </a:r>
            <a:endParaRPr lang="en-US" sz="1800" b="1" dirty="0"/>
          </a:p>
          <a:p>
            <a:pPr marL="167630" lvl="1" indent="0" defTabSz="233033">
              <a:spcBef>
                <a:spcPts val="1600"/>
              </a:spcBef>
              <a:buNone/>
              <a:defRPr sz="1360"/>
            </a:pPr>
            <a:r>
              <a:rPr sz="1800" dirty="0" smtClean="0"/>
              <a:t>Vascular </a:t>
            </a:r>
            <a:r>
              <a:rPr sz="1800" dirty="0"/>
              <a:t>smooth muscle: </a:t>
            </a:r>
          </a:p>
          <a:p>
            <a:pPr marL="670526" lvl="3" indent="-167632" defTabSz="233033">
              <a:spcBef>
                <a:spcPts val="1600"/>
              </a:spcBef>
              <a:defRPr sz="1360"/>
            </a:pPr>
            <a:r>
              <a:rPr sz="1600" dirty="0"/>
              <a:t>Veins are effected at lower concentrations and arteries at higher concentration - arterioles and pre capillary </a:t>
            </a:r>
            <a:r>
              <a:rPr sz="1600" dirty="0" err="1"/>
              <a:t>sphinters</a:t>
            </a:r>
            <a:r>
              <a:rPr sz="1600" dirty="0"/>
              <a:t> are the last ones effected </a:t>
            </a:r>
          </a:p>
          <a:p>
            <a:pPr marL="670526" lvl="3" indent="-167632" defTabSz="233033">
              <a:spcBef>
                <a:spcPts val="1600"/>
              </a:spcBef>
              <a:defRPr sz="1360"/>
            </a:pPr>
            <a:r>
              <a:rPr sz="1600" dirty="0"/>
              <a:t>Primary direct effects are to increase venous capacitance and decrease preload - pulmonary vascular pressures and heart size are reduced</a:t>
            </a:r>
          </a:p>
          <a:p>
            <a:pPr marL="670526" lvl="3" indent="-167632" defTabSz="233033">
              <a:spcBef>
                <a:spcPts val="1600"/>
              </a:spcBef>
              <a:defRPr sz="1360"/>
            </a:pPr>
            <a:r>
              <a:rPr sz="1600" dirty="0"/>
              <a:t>Cardiac output is decreased </a:t>
            </a:r>
          </a:p>
          <a:p>
            <a:pPr marL="670526" lvl="3" indent="-167632" defTabSz="233033">
              <a:spcBef>
                <a:spcPts val="1600"/>
              </a:spcBef>
              <a:defRPr sz="1360"/>
            </a:pPr>
            <a:r>
              <a:rPr sz="1600" dirty="0"/>
              <a:t>Because venous capacitance is </a:t>
            </a:r>
            <a:r>
              <a:rPr lang="en-US" sz="1600" dirty="0" smtClean="0"/>
              <a:t>increased</a:t>
            </a:r>
            <a:r>
              <a:rPr sz="1600" dirty="0" smtClean="0"/>
              <a:t> </a:t>
            </a:r>
            <a:r>
              <a:rPr sz="1600" dirty="0"/>
              <a:t>- postural hypotension may be an issue </a:t>
            </a:r>
            <a:endParaRPr lang="en-US" sz="1600" dirty="0" smtClean="0"/>
          </a:p>
          <a:p>
            <a:pPr marL="112776" lvl="2" indent="0" defTabSz="233033">
              <a:spcBef>
                <a:spcPts val="1600"/>
              </a:spcBef>
              <a:buNone/>
              <a:defRPr sz="1360"/>
            </a:pPr>
            <a:r>
              <a:rPr sz="1600" dirty="0" smtClean="0"/>
              <a:t>Compensatory </a:t>
            </a:r>
            <a:r>
              <a:rPr sz="1600" dirty="0"/>
              <a:t>effects: </a:t>
            </a:r>
          </a:p>
          <a:p>
            <a:pPr marL="838157" lvl="4" indent="-167632" defTabSz="233033">
              <a:spcBef>
                <a:spcPts val="1600"/>
              </a:spcBef>
              <a:defRPr sz="1360"/>
            </a:pPr>
            <a:r>
              <a:rPr sz="1600" dirty="0"/>
              <a:t>Tachycardia common</a:t>
            </a:r>
          </a:p>
          <a:p>
            <a:pPr marL="838157" lvl="4" indent="-167632" defTabSz="233033">
              <a:spcBef>
                <a:spcPts val="1600"/>
              </a:spcBef>
              <a:defRPr sz="1360"/>
            </a:pPr>
            <a:r>
              <a:rPr sz="1600" dirty="0"/>
              <a:t>Increased myocardial contractility </a:t>
            </a:r>
          </a:p>
          <a:p>
            <a:pPr marL="838157" lvl="4" indent="-167632" defTabSz="233033">
              <a:spcBef>
                <a:spcPts val="1600"/>
              </a:spcBef>
              <a:defRPr sz="1360"/>
            </a:pPr>
            <a:r>
              <a:rPr sz="1600" dirty="0"/>
              <a:t>Salt and water retention especially with long standing </a:t>
            </a:r>
            <a:r>
              <a:rPr sz="1600" dirty="0" smtClean="0"/>
              <a:t>nitrates</a:t>
            </a:r>
            <a:endParaRPr lang="en-US" sz="1600" dirty="0" smtClean="0"/>
          </a:p>
          <a:p>
            <a:pPr marL="0" lvl="2" indent="-109710" defTabSz="233033">
              <a:spcBef>
                <a:spcPts val="1600"/>
              </a:spcBef>
              <a:buNone/>
              <a:defRPr sz="1360"/>
            </a:pPr>
            <a:r>
              <a:rPr lang="en-US" sz="1600" dirty="0" smtClean="0"/>
              <a:t>Throbbing </a:t>
            </a:r>
            <a:r>
              <a:rPr lang="en-US" sz="1600" dirty="0"/>
              <a:t>headache is a result of meningeal artery dilation </a:t>
            </a:r>
            <a:endParaRPr sz="1600" dirty="0"/>
          </a:p>
          <a:p>
            <a:pPr marL="502894" lvl="2" indent="-167632" defTabSz="233033">
              <a:spcBef>
                <a:spcPts val="1600"/>
              </a:spcBef>
              <a:defRPr sz="1360"/>
            </a:pPr>
            <a:r>
              <a:rPr sz="1800" dirty="0"/>
              <a:t>Other smooth muscle: </a:t>
            </a:r>
          </a:p>
          <a:p>
            <a:pPr marL="670526" lvl="3" indent="-167632" defTabSz="233033">
              <a:spcBef>
                <a:spcPts val="1600"/>
              </a:spcBef>
              <a:defRPr sz="1360"/>
            </a:pPr>
            <a:r>
              <a:rPr sz="1600" dirty="0"/>
              <a:t>Relaxation of bronchi and GIT </a:t>
            </a:r>
          </a:p>
          <a:p>
            <a:pPr marL="502894" lvl="2" indent="-167632" defTabSz="233033">
              <a:spcBef>
                <a:spcPts val="1600"/>
              </a:spcBef>
              <a:defRPr sz="1360"/>
            </a:pPr>
            <a:r>
              <a:rPr sz="1600" dirty="0" err="1"/>
              <a:t>Platlets</a:t>
            </a:r>
            <a:r>
              <a:rPr sz="1600" dirty="0"/>
              <a:t> - decreases aggregation - no benefit in survival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AU" dirty="0" smtClean="0"/>
              <a:t>Nitrates</a:t>
            </a:r>
            <a:endParaRPr lang="en-AU" dirty="0"/>
          </a:p>
        </p:txBody>
      </p:sp>
      <p:sp>
        <p:nvSpPr>
          <p:cNvPr id="150" name="Shape 15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255892" indent="-255892" defTabSz="356217">
              <a:spcBef>
                <a:spcPts val="2500"/>
              </a:spcBef>
              <a:defRPr sz="2075"/>
            </a:pPr>
            <a:r>
              <a:rPr b="1" dirty="0"/>
              <a:t>Organ effects continued</a:t>
            </a:r>
          </a:p>
          <a:p>
            <a:pPr marL="511149" lvl="1" indent="-255892" defTabSz="356217">
              <a:spcBef>
                <a:spcPts val="2500"/>
              </a:spcBef>
              <a:defRPr sz="2075"/>
            </a:pPr>
            <a:r>
              <a:rPr dirty="0"/>
              <a:t>Nitrate ions react with hemoglobin to form meth-hemoglobin which has low affinity for oxygen </a:t>
            </a:r>
          </a:p>
          <a:p>
            <a:pPr marL="255892" indent="-255892" defTabSz="356217">
              <a:spcBef>
                <a:spcPts val="2500"/>
              </a:spcBef>
              <a:defRPr sz="2075"/>
            </a:pPr>
            <a:r>
              <a:rPr b="1" dirty="0"/>
              <a:t>Toxicity and tolerance</a:t>
            </a:r>
          </a:p>
          <a:p>
            <a:pPr marL="511149" lvl="1" indent="-255892" defTabSz="356217">
              <a:spcBef>
                <a:spcPts val="2500"/>
              </a:spcBef>
              <a:defRPr sz="2075"/>
            </a:pPr>
            <a:r>
              <a:rPr dirty="0"/>
              <a:t>Acute adverse effects are direct extensions of therapeutic effect (vasodilation) - </a:t>
            </a:r>
          </a:p>
          <a:p>
            <a:pPr marL="767041" lvl="2" indent="-255892" defTabSz="356217">
              <a:spcBef>
                <a:spcPts val="2500"/>
              </a:spcBef>
              <a:defRPr sz="2075"/>
            </a:pPr>
            <a:r>
              <a:rPr dirty="0"/>
              <a:t>Orthostatic hypotension</a:t>
            </a:r>
          </a:p>
          <a:p>
            <a:pPr marL="767041" lvl="2" indent="-255892" defTabSz="356217">
              <a:spcBef>
                <a:spcPts val="2500"/>
              </a:spcBef>
              <a:defRPr sz="2075"/>
            </a:pPr>
            <a:r>
              <a:rPr dirty="0"/>
              <a:t>Tachycardia</a:t>
            </a:r>
          </a:p>
          <a:p>
            <a:pPr marL="767041" lvl="2" indent="-255892" defTabSz="356217">
              <a:spcBef>
                <a:spcPts val="2500"/>
              </a:spcBef>
              <a:defRPr sz="2075"/>
            </a:pPr>
            <a:r>
              <a:rPr dirty="0"/>
              <a:t>Throbbing headache </a:t>
            </a:r>
          </a:p>
          <a:p>
            <a:pPr marL="511149" lvl="1" indent="-255892" defTabSz="356217">
              <a:spcBef>
                <a:spcPts val="2500"/>
              </a:spcBef>
              <a:defRPr sz="2075"/>
            </a:pPr>
            <a:r>
              <a:rPr dirty="0" smtClean="0"/>
              <a:t>Carcinogenic </a:t>
            </a:r>
            <a:r>
              <a:rPr dirty="0"/>
              <a:t>potential - </a:t>
            </a:r>
            <a:r>
              <a:rPr dirty="0" err="1"/>
              <a:t>oesophageal</a:t>
            </a:r>
            <a:r>
              <a:rPr dirty="0"/>
              <a:t> and gastric Ca, poorly understood </a:t>
            </a:r>
            <a:r>
              <a:rPr dirty="0" smtClean="0"/>
              <a:t>mechanism </a:t>
            </a:r>
            <a:endParaRPr lang="en-US" dirty="0" smtClean="0"/>
          </a:p>
          <a:p>
            <a:pPr marL="511149" lvl="1" indent="-255892" defTabSz="356217">
              <a:spcBef>
                <a:spcPts val="2500"/>
              </a:spcBef>
              <a:defRPr sz="2075"/>
            </a:pPr>
            <a:r>
              <a:rPr lang="en-US" dirty="0" smtClean="0"/>
              <a:t>Tolerance </a:t>
            </a:r>
            <a:r>
              <a:rPr lang="en-US" dirty="0"/>
              <a:t>- isolated smooth muscle may develop complete tolerance - mechanism is poorly understood </a:t>
            </a:r>
          </a:p>
          <a:p>
            <a:pPr marL="511149" lvl="1" indent="-255892" defTabSz="356217">
              <a:spcBef>
                <a:spcPts val="2500"/>
              </a:spcBef>
              <a:defRPr sz="2075"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N</a:t>
            </a:r>
            <a:r>
              <a:rPr dirty="0" smtClean="0"/>
              <a:t>itrates</a:t>
            </a:r>
            <a:endParaRPr dirty="0"/>
          </a:p>
        </p:txBody>
      </p:sp>
      <p:sp>
        <p:nvSpPr>
          <p:cNvPr id="153" name="Shape 15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85100" indent="-285100" defTabSz="396855">
              <a:spcBef>
                <a:spcPts val="2800"/>
              </a:spcBef>
              <a:defRPr sz="2310"/>
            </a:pPr>
            <a:r>
              <a:rPr dirty="0"/>
              <a:t>Mechanism of clinical effect: </a:t>
            </a:r>
          </a:p>
          <a:p>
            <a:pPr marL="570201" lvl="1" indent="-285100" defTabSz="396855">
              <a:spcBef>
                <a:spcPts val="2800"/>
              </a:spcBef>
              <a:defRPr sz="2310"/>
            </a:pPr>
            <a:r>
              <a:rPr dirty="0"/>
              <a:t>Effect in Angina that is </a:t>
            </a:r>
            <a:r>
              <a:rPr dirty="0" smtClean="0"/>
              <a:t>exertion</a:t>
            </a:r>
            <a:r>
              <a:rPr lang="en-US" dirty="0" smtClean="0"/>
              <a:t>al</a:t>
            </a:r>
            <a:r>
              <a:rPr dirty="0" smtClean="0"/>
              <a:t> </a:t>
            </a:r>
            <a:endParaRPr dirty="0"/>
          </a:p>
          <a:p>
            <a:pPr marL="854667" lvl="2" indent="-285100" defTabSz="396855">
              <a:spcBef>
                <a:spcPts val="2800"/>
              </a:spcBef>
              <a:defRPr sz="2310"/>
            </a:pPr>
            <a:r>
              <a:rPr dirty="0"/>
              <a:t>Decreased venous return, decrease in intra cardiac volume are the two primary effects </a:t>
            </a:r>
          </a:p>
          <a:p>
            <a:pPr marL="854667" lvl="2" indent="-285100" defTabSz="396855">
              <a:spcBef>
                <a:spcPts val="2800"/>
              </a:spcBef>
              <a:defRPr sz="2310"/>
            </a:pPr>
            <a:r>
              <a:rPr dirty="0" smtClean="0"/>
              <a:t>Laplace</a:t>
            </a:r>
            <a:r>
              <a:rPr lang="en-US" dirty="0" smtClean="0"/>
              <a:t>‘s</a:t>
            </a:r>
            <a:r>
              <a:rPr dirty="0" smtClean="0"/>
              <a:t> </a:t>
            </a:r>
            <a:r>
              <a:rPr dirty="0"/>
              <a:t>law - decreased intraventricular pressure is associated with a decrease in wall tension and thus decrease oxygen requirement </a:t>
            </a:r>
          </a:p>
          <a:p>
            <a:pPr marL="854667" lvl="2" indent="-285100" defTabSz="396855">
              <a:spcBef>
                <a:spcPts val="2800"/>
              </a:spcBef>
              <a:defRPr sz="2310"/>
            </a:pPr>
            <a:r>
              <a:rPr dirty="0"/>
              <a:t>Increases the </a:t>
            </a:r>
            <a:r>
              <a:rPr dirty="0" smtClean="0"/>
              <a:t>caliber </a:t>
            </a:r>
            <a:r>
              <a:rPr dirty="0"/>
              <a:t>of </a:t>
            </a:r>
            <a:r>
              <a:rPr dirty="0" err="1"/>
              <a:t>epicardial</a:t>
            </a:r>
            <a:r>
              <a:rPr dirty="0"/>
              <a:t> arteries </a:t>
            </a:r>
          </a:p>
          <a:p>
            <a:pPr marL="570201" lvl="1" indent="-285100" defTabSz="396855">
              <a:spcBef>
                <a:spcPts val="2800"/>
              </a:spcBef>
              <a:defRPr sz="2310"/>
            </a:pPr>
            <a:r>
              <a:rPr dirty="0"/>
              <a:t>Effects in unstable angina </a:t>
            </a:r>
          </a:p>
          <a:p>
            <a:pPr marL="854667" lvl="2" indent="-285100" defTabSz="396855">
              <a:spcBef>
                <a:spcPts val="2800"/>
              </a:spcBef>
              <a:defRPr sz="2310"/>
            </a:pPr>
            <a:r>
              <a:rPr lang="en-US" dirty="0" err="1" smtClean="0"/>
              <a:t>E</a:t>
            </a:r>
            <a:r>
              <a:rPr dirty="0" err="1" smtClean="0"/>
              <a:t>picardial</a:t>
            </a:r>
            <a:r>
              <a:rPr dirty="0" smtClean="0"/>
              <a:t> </a:t>
            </a:r>
            <a:r>
              <a:rPr dirty="0"/>
              <a:t>arterial dilation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Nitrates</a:t>
            </a:r>
          </a:p>
        </p:txBody>
      </p:sp>
      <p:sp>
        <p:nvSpPr>
          <p:cNvPr id="156" name="Shape 156"/>
          <p:cNvSpPr>
            <a:spLocks noGrp="1"/>
          </p:cNvSpPr>
          <p:nvPr>
            <p:ph type="body" idx="1"/>
          </p:nvPr>
        </p:nvSpPr>
        <p:spPr>
          <a:xfrm>
            <a:off x="508001" y="3041650"/>
            <a:ext cx="11988800" cy="57277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dirty="0"/>
              <a:t>Clinical use: </a:t>
            </a:r>
          </a:p>
          <a:p>
            <a:pPr lvl="1">
              <a:lnSpc>
                <a:spcPct val="150000"/>
              </a:lnSpc>
              <a:buBlip>
                <a:blip r:embed="rId3"/>
              </a:buBlip>
            </a:pPr>
            <a:r>
              <a:rPr dirty="0"/>
              <a:t>SL preparation used most commonly</a:t>
            </a:r>
          </a:p>
          <a:p>
            <a:pPr lvl="1">
              <a:lnSpc>
                <a:spcPct val="150000"/>
              </a:lnSpc>
              <a:buBlip>
                <a:blip r:embed="rId3"/>
              </a:buBlip>
            </a:pPr>
            <a:r>
              <a:rPr dirty="0"/>
              <a:t>IV preparation reserved for angina at rest </a:t>
            </a:r>
            <a:r>
              <a:rPr lang="en-AU" dirty="0"/>
              <a:t>and for resistant hypertension</a:t>
            </a:r>
          </a:p>
          <a:p>
            <a:pPr lvl="1">
              <a:lnSpc>
                <a:spcPct val="150000"/>
              </a:lnSpc>
              <a:buBlip>
                <a:blip r:embed="rId3"/>
              </a:buBlip>
            </a:pPr>
            <a:r>
              <a:rPr dirty="0"/>
              <a:t>Transdermal patches may provide 24 hours of levels, but effect only persists for 6 - 8 </a:t>
            </a:r>
            <a:r>
              <a:rPr dirty="0" smtClean="0"/>
              <a:t>hours</a:t>
            </a:r>
            <a:r>
              <a:rPr lang="en-US" dirty="0" smtClean="0"/>
              <a:t> due to </a:t>
            </a:r>
            <a:r>
              <a:rPr lang="en-US" dirty="0" err="1" smtClean="0"/>
              <a:t>tachyphylaxis</a:t>
            </a:r>
            <a:r>
              <a:rPr dirty="0" smtClean="0"/>
              <a:t> </a:t>
            </a:r>
            <a:r>
              <a:rPr dirty="0"/>
              <a:t>- thus you need a nitrate free time of 8 hours between doses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err="1" smtClean="0"/>
              <a:t>N</a:t>
            </a:r>
            <a:r>
              <a:rPr dirty="0" err="1" smtClean="0"/>
              <a:t>icorandil</a:t>
            </a:r>
            <a:r>
              <a:rPr dirty="0" smtClean="0"/>
              <a:t> </a:t>
            </a:r>
            <a:endParaRPr dirty="0"/>
          </a:p>
        </p:txBody>
      </p:sp>
      <p:sp>
        <p:nvSpPr>
          <p:cNvPr id="159" name="Shape 15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rPr dirty="0"/>
              <a:t>Vasodilating effects in normal coronary arteries but more complex effects in people with angina </a:t>
            </a:r>
          </a:p>
          <a:p>
            <a:pPr>
              <a:buBlip>
                <a:blip r:embed="rId3"/>
              </a:buBlip>
            </a:pPr>
            <a:r>
              <a:rPr dirty="0"/>
              <a:t>Reduces both preload and after load - May be a role in myocardial protection via activation of K channels </a:t>
            </a:r>
            <a:r>
              <a:rPr lang="en-US" dirty="0" smtClean="0"/>
              <a:t>causing hyperpolarization leading to relaxation of SM</a:t>
            </a:r>
            <a:endParaRPr dirty="0"/>
          </a:p>
          <a:p>
            <a:pPr>
              <a:buBlip>
                <a:blip r:embed="rId3"/>
              </a:buBlip>
            </a:pPr>
            <a:r>
              <a:rPr dirty="0"/>
              <a:t>Significant reduction in RR of fatal </a:t>
            </a:r>
            <a:r>
              <a:rPr dirty="0" smtClean="0"/>
              <a:t>and </a:t>
            </a:r>
            <a:r>
              <a:rPr dirty="0"/>
              <a:t>non fatal cardiac events </a:t>
            </a:r>
            <a:endParaRPr lang="en-US" dirty="0" smtClean="0"/>
          </a:p>
          <a:p>
            <a:pPr>
              <a:buBlip>
                <a:blip r:embed="rId3"/>
              </a:buBlip>
            </a:pPr>
            <a:r>
              <a:rPr lang="en-US" dirty="0" smtClean="0"/>
              <a:t>A: Rapidly and completely absorbed. ~75% oral </a:t>
            </a:r>
            <a:r>
              <a:rPr lang="en-US" dirty="0" err="1" smtClean="0"/>
              <a:t>bioavailablity</a:t>
            </a:r>
            <a:r>
              <a:rPr lang="en-US" dirty="0" smtClean="0"/>
              <a:t> </a:t>
            </a:r>
          </a:p>
          <a:p>
            <a:pPr>
              <a:buBlip>
                <a:blip r:embed="rId3"/>
              </a:buBlip>
            </a:pPr>
            <a:r>
              <a:rPr lang="en-US" dirty="0" smtClean="0"/>
              <a:t>D: Low </a:t>
            </a:r>
            <a:r>
              <a:rPr lang="en-US" dirty="0" err="1" smtClean="0"/>
              <a:t>Vd</a:t>
            </a:r>
            <a:endParaRPr lang="en-US" dirty="0" smtClean="0"/>
          </a:p>
          <a:p>
            <a:pPr>
              <a:buBlip>
                <a:blip r:embed="rId3"/>
              </a:buBlip>
            </a:pPr>
            <a:r>
              <a:rPr lang="en-US" dirty="0" smtClean="0"/>
              <a:t>M: Highly </a:t>
            </a:r>
            <a:r>
              <a:rPr lang="en-US" dirty="0" err="1" smtClean="0"/>
              <a:t>metabolised</a:t>
            </a:r>
            <a:r>
              <a:rPr lang="en-US" dirty="0" smtClean="0"/>
              <a:t> by liver</a:t>
            </a:r>
          </a:p>
          <a:p>
            <a:pPr>
              <a:buBlip>
                <a:blip r:embed="rId3"/>
              </a:buBlip>
            </a:pPr>
            <a:r>
              <a:rPr lang="en-US" dirty="0" smtClean="0"/>
              <a:t>E: Parent drug poorly excreted. The metabolite is the major </a:t>
            </a:r>
            <a:r>
              <a:rPr lang="en-US" dirty="0" err="1" smtClean="0"/>
              <a:t>excretant</a:t>
            </a:r>
            <a:r>
              <a:rPr lang="en-US" dirty="0" smtClean="0"/>
              <a:t>. </a:t>
            </a:r>
          </a:p>
          <a:p>
            <a:pPr marL="162549" indent="0"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Viva Questions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Describe the mechanism of action of verapamil.</a:t>
            </a:r>
          </a:p>
          <a:p>
            <a:endParaRPr lang="en-US" dirty="0"/>
          </a:p>
          <a:p>
            <a:r>
              <a:rPr lang="en-US" dirty="0" smtClean="0"/>
              <a:t>What are the toxic effects of verapamil?</a:t>
            </a:r>
          </a:p>
          <a:p>
            <a:endParaRPr lang="en-US" dirty="0"/>
          </a:p>
          <a:p>
            <a:r>
              <a:rPr lang="en-US" dirty="0" smtClean="0"/>
              <a:t>What antidotes can be used to treat verapamil toxicity?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9940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/>
          </p:cNvSpPr>
          <p:nvPr>
            <p:ph type="title"/>
          </p:nvPr>
        </p:nvSpPr>
        <p:spPr>
          <a:xfrm>
            <a:off x="508001" y="596900"/>
            <a:ext cx="11988800" cy="1417320"/>
          </a:xfrm>
          <a:prstGeom prst="rect">
            <a:avLst/>
          </a:prstGeom>
        </p:spPr>
        <p:txBody>
          <a:bodyPr/>
          <a:lstStyle/>
          <a:p>
            <a:r>
              <a:rPr lang="en-US" sz="5400" dirty="0"/>
              <a:t>C</a:t>
            </a:r>
            <a:r>
              <a:rPr sz="5400" dirty="0" smtClean="0"/>
              <a:t>alcium </a:t>
            </a:r>
            <a:r>
              <a:rPr sz="5400" dirty="0"/>
              <a:t>channel blockers </a:t>
            </a:r>
          </a:p>
        </p:txBody>
      </p:sp>
      <p:sp>
        <p:nvSpPr>
          <p:cNvPr id="162" name="Shape 162"/>
          <p:cNvSpPr>
            <a:spLocks noGrp="1"/>
          </p:cNvSpPr>
          <p:nvPr>
            <p:ph type="body" idx="1"/>
          </p:nvPr>
        </p:nvSpPr>
        <p:spPr>
          <a:xfrm>
            <a:off x="508001" y="1901190"/>
            <a:ext cx="11988800" cy="686181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75886" indent="-175886" defTabSz="245098">
              <a:spcBef>
                <a:spcPts val="1700"/>
              </a:spcBef>
              <a:defRPr sz="1430"/>
            </a:pPr>
            <a:r>
              <a:rPr sz="1800" dirty="0"/>
              <a:t>Successful therapeutic blockers have been L-type channel blockers </a:t>
            </a:r>
          </a:p>
          <a:p>
            <a:pPr marL="175886" indent="-175886" defTabSz="245098">
              <a:spcBef>
                <a:spcPts val="1700"/>
              </a:spcBef>
              <a:defRPr sz="1430"/>
            </a:pPr>
            <a:r>
              <a:rPr sz="1800" dirty="0"/>
              <a:t>Pharmacokinetics: </a:t>
            </a:r>
          </a:p>
          <a:p>
            <a:pPr marL="351773" lvl="1" indent="-175886" defTabSz="245098">
              <a:spcBef>
                <a:spcPts val="1700"/>
              </a:spcBef>
              <a:defRPr sz="1430"/>
            </a:pPr>
            <a:r>
              <a:rPr sz="1800" dirty="0"/>
              <a:t>A: Well absorbed orally</a:t>
            </a:r>
          </a:p>
          <a:p>
            <a:pPr marL="351773" lvl="1" indent="-175886" defTabSz="245098">
              <a:spcBef>
                <a:spcPts val="1700"/>
              </a:spcBef>
              <a:defRPr sz="1430"/>
            </a:pPr>
            <a:r>
              <a:rPr sz="1800" dirty="0"/>
              <a:t>D: Low </a:t>
            </a:r>
            <a:r>
              <a:rPr sz="1800" dirty="0" err="1"/>
              <a:t>Vd</a:t>
            </a:r>
            <a:endParaRPr sz="1800" dirty="0"/>
          </a:p>
          <a:p>
            <a:pPr marL="351773" lvl="1" indent="-175886" defTabSz="245098">
              <a:spcBef>
                <a:spcPts val="1700"/>
              </a:spcBef>
              <a:defRPr sz="1430"/>
            </a:pPr>
            <a:r>
              <a:rPr sz="1800" dirty="0"/>
              <a:t>M: High first pass metabolism and high plasma protein binding </a:t>
            </a:r>
          </a:p>
          <a:p>
            <a:pPr marL="351773" lvl="1" indent="-175886" defTabSz="245098">
              <a:spcBef>
                <a:spcPts val="1700"/>
              </a:spcBef>
              <a:defRPr sz="1430"/>
            </a:pPr>
            <a:r>
              <a:rPr sz="1800" dirty="0"/>
              <a:t>E: </a:t>
            </a:r>
            <a:r>
              <a:rPr sz="1800" dirty="0" err="1"/>
              <a:t>Renally</a:t>
            </a:r>
            <a:endParaRPr sz="1800" dirty="0"/>
          </a:p>
          <a:p>
            <a:pPr marL="175886" indent="-175886" defTabSz="245098">
              <a:spcBef>
                <a:spcPts val="1700"/>
              </a:spcBef>
              <a:defRPr sz="1430"/>
            </a:pPr>
            <a:r>
              <a:rPr sz="1800" dirty="0" err="1"/>
              <a:t>Pharmacodynamcis</a:t>
            </a:r>
            <a:r>
              <a:rPr sz="1800" dirty="0"/>
              <a:t>: </a:t>
            </a:r>
          </a:p>
          <a:p>
            <a:pPr marL="351773" lvl="1" indent="-175886" defTabSz="245098">
              <a:spcBef>
                <a:spcPts val="1700"/>
              </a:spcBef>
              <a:defRPr sz="1430"/>
            </a:pPr>
            <a:r>
              <a:rPr sz="1800" dirty="0"/>
              <a:t>MOA: L type channel is the most common in cardiac and smooth muscle cells </a:t>
            </a:r>
          </a:p>
          <a:p>
            <a:pPr marL="528293" lvl="2" indent="-175886" defTabSz="245098">
              <a:spcBef>
                <a:spcPts val="1700"/>
              </a:spcBef>
              <a:defRPr sz="1430"/>
            </a:pPr>
            <a:r>
              <a:rPr sz="1800" dirty="0" err="1"/>
              <a:t>Nifedipine</a:t>
            </a:r>
            <a:r>
              <a:rPr sz="1800" dirty="0"/>
              <a:t> and </a:t>
            </a:r>
            <a:r>
              <a:rPr sz="1800" dirty="0" err="1" smtClean="0"/>
              <a:t>dihydropyridine</a:t>
            </a:r>
            <a:r>
              <a:rPr lang="en-US" sz="1800" dirty="0" err="1" smtClean="0"/>
              <a:t>s</a:t>
            </a:r>
            <a:r>
              <a:rPr sz="1800" dirty="0" smtClean="0"/>
              <a:t> </a:t>
            </a:r>
            <a:r>
              <a:rPr sz="1800" dirty="0"/>
              <a:t>bind to one site whilst verapamil and </a:t>
            </a:r>
            <a:r>
              <a:rPr sz="1800" dirty="0" err="1"/>
              <a:t>diltizem</a:t>
            </a:r>
            <a:r>
              <a:rPr sz="1800" dirty="0"/>
              <a:t> bind to </a:t>
            </a:r>
            <a:r>
              <a:rPr lang="en-AU" sz="1800" dirty="0"/>
              <a:t>one</a:t>
            </a:r>
            <a:r>
              <a:rPr sz="1800" dirty="0"/>
              <a:t> closely related but not identical receptor in another region </a:t>
            </a:r>
          </a:p>
          <a:p>
            <a:pPr marL="528293" lvl="2" indent="-175886" defTabSz="245098">
              <a:spcBef>
                <a:spcPts val="1700"/>
              </a:spcBef>
              <a:defRPr sz="1430"/>
            </a:pPr>
            <a:r>
              <a:rPr sz="1800" dirty="0"/>
              <a:t>Blockade by these drugs reduces the frequency of opening in response to action potentials - causing a marked decrease in transmembrane calcium current </a:t>
            </a:r>
          </a:p>
          <a:p>
            <a:pPr marL="704180" lvl="3" indent="-175886" defTabSz="245098">
              <a:spcBef>
                <a:spcPts val="1700"/>
              </a:spcBef>
              <a:defRPr sz="1430"/>
            </a:pPr>
            <a:r>
              <a:rPr sz="1800" dirty="0"/>
              <a:t>SM relaxation (long term) </a:t>
            </a:r>
          </a:p>
          <a:p>
            <a:pPr marL="704180" lvl="3" indent="-175886" defTabSz="245098">
              <a:spcBef>
                <a:spcPts val="1700"/>
              </a:spcBef>
              <a:defRPr sz="1430"/>
            </a:pPr>
            <a:r>
              <a:rPr sz="1800" dirty="0"/>
              <a:t>Decreased cardiac contractility </a:t>
            </a:r>
          </a:p>
          <a:p>
            <a:pPr marL="704180" lvl="3" indent="-175886" defTabSz="245098">
              <a:spcBef>
                <a:spcPts val="1700"/>
              </a:spcBef>
              <a:defRPr sz="1430"/>
            </a:pPr>
            <a:r>
              <a:rPr sz="1800" dirty="0"/>
              <a:t>Decreased SA node PM and AV node conduction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C</a:t>
            </a:r>
            <a:r>
              <a:rPr dirty="0" smtClean="0"/>
              <a:t>alcium </a:t>
            </a:r>
            <a:r>
              <a:rPr dirty="0"/>
              <a:t>channel blockers </a:t>
            </a:r>
          </a:p>
        </p:txBody>
      </p:sp>
      <p:sp>
        <p:nvSpPr>
          <p:cNvPr id="165" name="Shape 16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rPr dirty="0" err="1"/>
              <a:t>Dihydropyridines</a:t>
            </a:r>
            <a:r>
              <a:rPr dirty="0"/>
              <a:t> bind to one site on a </a:t>
            </a:r>
            <a:r>
              <a:rPr lang="en-AU" dirty="0"/>
              <a:t>L</a:t>
            </a:r>
            <a:r>
              <a:rPr dirty="0"/>
              <a:t> subunit of Ca channels, verapamil, and diltiazem bind at another site on the </a:t>
            </a:r>
            <a:r>
              <a:rPr dirty="0" smtClean="0"/>
              <a:t>subunit</a:t>
            </a:r>
            <a:endParaRPr lang="en-US" dirty="0" smtClean="0"/>
          </a:p>
          <a:p>
            <a:pPr marL="162549" indent="0">
              <a:buNone/>
            </a:pPr>
            <a:r>
              <a:rPr dirty="0" smtClean="0"/>
              <a:t> </a:t>
            </a:r>
            <a:endParaRPr dirty="0"/>
          </a:p>
          <a:p>
            <a:pPr>
              <a:buBlip>
                <a:blip r:embed="rId3"/>
              </a:buBlip>
            </a:pPr>
            <a:r>
              <a:rPr dirty="0" err="1"/>
              <a:t>Dihydropyridines</a:t>
            </a:r>
            <a:r>
              <a:rPr dirty="0"/>
              <a:t> have a higher </a:t>
            </a:r>
            <a:r>
              <a:rPr dirty="0" smtClean="0"/>
              <a:t>ratio </a:t>
            </a:r>
            <a:r>
              <a:rPr dirty="0"/>
              <a:t>of vascular smooth muscle effects relative to cardiac effects compared to verapamil and </a:t>
            </a:r>
            <a:r>
              <a:rPr dirty="0" smtClean="0"/>
              <a:t>diltiazem</a:t>
            </a:r>
            <a:endParaRPr lang="en-US" dirty="0" smtClean="0"/>
          </a:p>
          <a:p>
            <a:pPr>
              <a:buBlip>
                <a:blip r:embed="rId3"/>
              </a:buBlip>
            </a:pPr>
            <a:endParaRPr lang="en-US" dirty="0"/>
          </a:p>
          <a:p>
            <a:pPr>
              <a:buBlip>
                <a:blip r:embed="rId3"/>
              </a:buBlip>
            </a:pPr>
            <a:r>
              <a:rPr lang="en-US" dirty="0" smtClean="0"/>
              <a:t>Cardiac selectivity: Verapamil &gt; Diltiazem &gt; </a:t>
            </a:r>
            <a:r>
              <a:rPr lang="en-US" dirty="0" err="1" smtClean="0"/>
              <a:t>Dihydropyridine</a:t>
            </a:r>
            <a:r>
              <a:rPr lang="en-US" dirty="0" smtClean="0"/>
              <a:t> </a:t>
            </a:r>
            <a:r>
              <a:rPr dirty="0" smtClean="0"/>
              <a:t> 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err="1" smtClean="0"/>
              <a:t>D</a:t>
            </a:r>
            <a:r>
              <a:rPr dirty="0" err="1" smtClean="0"/>
              <a:t>ihydrropyridine</a:t>
            </a:r>
            <a:r>
              <a:rPr dirty="0" smtClean="0"/>
              <a:t> </a:t>
            </a:r>
            <a:endParaRPr dirty="0"/>
          </a:p>
        </p:txBody>
      </p:sp>
      <p:graphicFrame>
        <p:nvGraphicFramePr>
          <p:cNvPr id="168" name="Table 168"/>
          <p:cNvGraphicFramePr/>
          <p:nvPr/>
        </p:nvGraphicFramePr>
        <p:xfrm>
          <a:off x="1106681" y="3048001"/>
          <a:ext cx="10791434" cy="5759450"/>
        </p:xfrm>
        <a:graphic>
          <a:graphicData uri="http://schemas.openxmlformats.org/drawingml/2006/table">
            <a:tbl>
              <a:tblPr>
                <a:tableStyleId>{C7B018BB-80A7-4F77-B60F-C8B233D01FF8}</a:tableStyleId>
              </a:tblPr>
              <a:tblGrid>
                <a:gridCol w="2664321"/>
                <a:gridCol w="1972774"/>
                <a:gridCol w="2210593"/>
                <a:gridCol w="1973857"/>
                <a:gridCol w="1969889"/>
              </a:tblGrid>
              <a:tr h="1428750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spc="119" dirty="0">
                          <a:solidFill>
                            <a:srgbClr val="606060"/>
                          </a:solidFill>
                        </a:rPr>
                        <a:t>Drug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A5A59F"/>
                      </a:solidFill>
                      <a:miter lim="400000"/>
                    </a:lnL>
                    <a:lnT w="12700">
                      <a:solidFill>
                        <a:srgbClr val="A5A59F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spc="119">
                          <a:solidFill>
                            <a:srgbClr val="606060"/>
                          </a:solidFill>
                        </a:rPr>
                        <a:t>Nifedipine 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5A59F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spc="119">
                          <a:solidFill>
                            <a:srgbClr val="606060"/>
                          </a:solidFill>
                        </a:rPr>
                        <a:t>Amlopipine 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5A59F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spc="119">
                          <a:solidFill>
                            <a:srgbClr val="606060"/>
                          </a:solidFill>
                        </a:rPr>
                        <a:t>Felodipine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5A59F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spc="119">
                          <a:solidFill>
                            <a:srgbClr val="606060"/>
                          </a:solidFill>
                        </a:rPr>
                        <a:t>Verapamil 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A5A59F"/>
                      </a:solidFill>
                      <a:miter lim="400000"/>
                    </a:lnR>
                    <a:lnT w="12700">
                      <a:solidFill>
                        <a:srgbClr val="A5A59F"/>
                      </a:solidFill>
                      <a:miter lim="400000"/>
                    </a:lnT>
                  </a:tcPr>
                </a:tc>
              </a:tr>
              <a:tr h="1428750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spc="119">
                          <a:solidFill>
                            <a:srgbClr val="606060"/>
                          </a:solidFill>
                        </a:rPr>
                        <a:t>PO bioavailibility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A5A59F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spc="119">
                          <a:solidFill>
                            <a:srgbClr val="606060"/>
                          </a:solidFill>
                        </a:rPr>
                        <a:t>47 - 70%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spc="119">
                          <a:solidFill>
                            <a:srgbClr val="606060"/>
                          </a:solidFill>
                        </a:rPr>
                        <a:t>65 - 90%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spc="119">
                          <a:solidFill>
                            <a:srgbClr val="606060"/>
                          </a:solidFill>
                        </a:rPr>
                        <a:t>15 - 20%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spc="119">
                          <a:solidFill>
                            <a:srgbClr val="606060"/>
                          </a:solidFill>
                        </a:rPr>
                        <a:t>20 - 35% 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A5A59F"/>
                      </a:solidFill>
                      <a:miter lim="400000"/>
                    </a:lnR>
                  </a:tcPr>
                </a:tc>
              </a:tr>
              <a:tr h="1428750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spc="119">
                          <a:solidFill>
                            <a:srgbClr val="606060"/>
                          </a:solidFill>
                        </a:rPr>
                        <a:t>Half life 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A5A59F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spc="119">
                          <a:solidFill>
                            <a:srgbClr val="606060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spc="119">
                          <a:solidFill>
                            <a:srgbClr val="606060"/>
                          </a:solidFill>
                        </a:rPr>
                        <a:t>30 - 50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spc="119">
                          <a:solidFill>
                            <a:srgbClr val="606060"/>
                          </a:solidFill>
                        </a:rPr>
                        <a:t>11 - 16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spc="119">
                          <a:solidFill>
                            <a:srgbClr val="606060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A5A59F"/>
                      </a:solidFill>
                      <a:miter lim="400000"/>
                    </a:lnR>
                  </a:tcPr>
                </a:tc>
              </a:tr>
              <a:tr h="1473200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spc="119">
                          <a:solidFill>
                            <a:srgbClr val="606060"/>
                          </a:solidFill>
                        </a:rPr>
                        <a:t>Indication 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A5A59F"/>
                      </a:solidFill>
                      <a:miter lim="400000"/>
                    </a:lnL>
                    <a:lnB w="12700">
                      <a:solidFill>
                        <a:srgbClr val="A5A59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spc="119">
                          <a:solidFill>
                            <a:srgbClr val="606060"/>
                          </a:solidFill>
                        </a:rPr>
                        <a:t>Angina, HTN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A5A59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spc="119" dirty="0">
                          <a:solidFill>
                            <a:srgbClr val="606060"/>
                          </a:solidFill>
                        </a:rPr>
                        <a:t>Angina, HTN 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A5A59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spc="119">
                          <a:solidFill>
                            <a:srgbClr val="606060"/>
                          </a:solidFill>
                        </a:rPr>
                        <a:t>HTN 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A5A59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spc="119">
                          <a:solidFill>
                            <a:srgbClr val="606060"/>
                          </a:solidFill>
                        </a:rPr>
                        <a:t>Angina, HTN, Arrythmia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A5A59F"/>
                      </a:solidFill>
                      <a:miter lim="400000"/>
                    </a:lnR>
                    <a:lnB w="12700">
                      <a:solidFill>
                        <a:srgbClr val="A5A59F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</a:t>
            </a:r>
            <a:r>
              <a:rPr dirty="0" smtClean="0"/>
              <a:t>alcium </a:t>
            </a:r>
            <a:r>
              <a:rPr dirty="0"/>
              <a:t>channel blockers </a:t>
            </a:r>
          </a:p>
        </p:txBody>
      </p:sp>
      <p:sp>
        <p:nvSpPr>
          <p:cNvPr id="171" name="Shape 171"/>
          <p:cNvSpPr>
            <a:spLocks noGrp="1"/>
          </p:cNvSpPr>
          <p:nvPr>
            <p:ph type="body" idx="1"/>
          </p:nvPr>
        </p:nvSpPr>
        <p:spPr>
          <a:xfrm>
            <a:off x="525736" y="2212504"/>
            <a:ext cx="11988800" cy="67687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184141" indent="-184141" defTabSz="256526">
              <a:spcBef>
                <a:spcPts val="1801"/>
              </a:spcBef>
              <a:defRPr sz="1495"/>
            </a:pPr>
            <a:r>
              <a:rPr sz="2000" dirty="0"/>
              <a:t>Toxicity </a:t>
            </a:r>
          </a:p>
          <a:p>
            <a:pPr marL="368916" lvl="1" indent="-184141" defTabSz="256526">
              <a:spcBef>
                <a:spcPts val="1801"/>
              </a:spcBef>
              <a:defRPr sz="1495"/>
            </a:pPr>
            <a:r>
              <a:rPr sz="2000" dirty="0"/>
              <a:t>Direct extension of therapeutic actions </a:t>
            </a:r>
            <a:endParaRPr lang="en-US" sz="2000" dirty="0" smtClean="0"/>
          </a:p>
          <a:p>
            <a:pPr marL="0" indent="-237853" defTabSz="256526">
              <a:spcBef>
                <a:spcPts val="1801"/>
              </a:spcBef>
              <a:buNone/>
              <a:defRPr sz="1495"/>
            </a:pPr>
            <a:r>
              <a:rPr lang="en-US" sz="2300" dirty="0" smtClean="0"/>
              <a:t>CVS</a:t>
            </a:r>
            <a:endParaRPr sz="2300" dirty="0"/>
          </a:p>
          <a:p>
            <a:pPr marL="553057" lvl="2" indent="-184141" defTabSz="256526">
              <a:spcBef>
                <a:spcPts val="1801"/>
              </a:spcBef>
              <a:defRPr sz="1495"/>
            </a:pPr>
            <a:r>
              <a:rPr sz="2000" dirty="0" smtClean="0"/>
              <a:t>Arrest</a:t>
            </a:r>
            <a:endParaRPr sz="2000" dirty="0"/>
          </a:p>
          <a:p>
            <a:pPr marL="553057" lvl="2" indent="-184141" defTabSz="256526">
              <a:spcBef>
                <a:spcPts val="1801"/>
              </a:spcBef>
              <a:defRPr sz="1495"/>
            </a:pPr>
            <a:r>
              <a:rPr sz="2000" dirty="0"/>
              <a:t>Bradycardia </a:t>
            </a:r>
          </a:p>
          <a:p>
            <a:pPr marL="553057" lvl="2" indent="-184141" defTabSz="256526">
              <a:spcBef>
                <a:spcPts val="1801"/>
              </a:spcBef>
              <a:defRPr sz="1495"/>
            </a:pPr>
            <a:r>
              <a:rPr sz="2000" dirty="0"/>
              <a:t>AV block</a:t>
            </a:r>
          </a:p>
          <a:p>
            <a:pPr marL="553057" lvl="2" indent="-184141" defTabSz="256526">
              <a:spcBef>
                <a:spcPts val="1801"/>
              </a:spcBef>
              <a:defRPr sz="1495"/>
            </a:pPr>
            <a:r>
              <a:rPr sz="2000" dirty="0"/>
              <a:t>Heart </a:t>
            </a:r>
            <a:r>
              <a:rPr sz="2000" dirty="0" smtClean="0"/>
              <a:t>failure</a:t>
            </a:r>
            <a:endParaRPr lang="en-US" sz="2000" dirty="0" smtClean="0"/>
          </a:p>
          <a:p>
            <a:pPr marL="553057" lvl="2" indent="-184141" defTabSz="256526">
              <a:spcBef>
                <a:spcPts val="1801"/>
              </a:spcBef>
              <a:defRPr sz="1495"/>
            </a:pPr>
            <a:r>
              <a:rPr lang="en-US" sz="2000" dirty="0" smtClean="0"/>
              <a:t>Hypotension</a:t>
            </a:r>
          </a:p>
          <a:p>
            <a:pPr marL="0" lvl="1" indent="-151242" defTabSz="256526">
              <a:spcBef>
                <a:spcPts val="1801"/>
              </a:spcBef>
              <a:buNone/>
              <a:defRPr sz="1495"/>
            </a:pPr>
            <a:r>
              <a:rPr lang="en-US" sz="2200" dirty="0"/>
              <a:t>Minor </a:t>
            </a:r>
            <a:endParaRPr lang="en-US" sz="2200" dirty="0" smtClean="0"/>
          </a:p>
          <a:p>
            <a:pPr marL="553057" lvl="2" indent="-184141" defTabSz="256526">
              <a:spcBef>
                <a:spcPts val="1801"/>
              </a:spcBef>
              <a:defRPr sz="1495"/>
            </a:pPr>
            <a:r>
              <a:rPr lang="en-US" sz="2000" dirty="0" smtClean="0"/>
              <a:t>Peripheral </a:t>
            </a:r>
            <a:r>
              <a:rPr lang="en-US" sz="2000" dirty="0" err="1" smtClean="0"/>
              <a:t>odema</a:t>
            </a:r>
            <a:endParaRPr lang="en-US" sz="2000" dirty="0" smtClean="0"/>
          </a:p>
          <a:p>
            <a:pPr marL="553057" lvl="2" indent="-184141" defTabSz="256526">
              <a:spcBef>
                <a:spcPts val="1801"/>
              </a:spcBef>
              <a:defRPr sz="1495"/>
            </a:pPr>
            <a:r>
              <a:rPr lang="en-US" sz="2000" dirty="0" smtClean="0"/>
              <a:t>Flushing </a:t>
            </a:r>
          </a:p>
          <a:p>
            <a:pPr marL="553057" lvl="2" indent="-184141" defTabSz="256526">
              <a:spcBef>
                <a:spcPts val="1801"/>
              </a:spcBef>
              <a:defRPr sz="1495"/>
            </a:pPr>
            <a:r>
              <a:rPr lang="en-US" sz="2000" dirty="0" smtClean="0"/>
              <a:t>Constipation</a:t>
            </a:r>
          </a:p>
          <a:p>
            <a:pPr marL="368916" lvl="2" indent="0" defTabSz="256526">
              <a:spcBef>
                <a:spcPts val="1801"/>
              </a:spcBef>
              <a:buNone/>
              <a:defRPr sz="1495"/>
            </a:pPr>
            <a:endParaRPr lang="en-US" sz="2000" dirty="0"/>
          </a:p>
          <a:p>
            <a:pPr marL="0" lvl="1" indent="0" defTabSz="256526">
              <a:spcBef>
                <a:spcPts val="1801"/>
              </a:spcBef>
              <a:buNone/>
              <a:defRPr sz="1495"/>
            </a:pPr>
            <a:r>
              <a:rPr lang="en-US" sz="2200" dirty="0" smtClean="0"/>
              <a:t>	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Mechanism of clinical effects </a:t>
            </a:r>
            <a:br>
              <a:rPr lang="en-US" sz="6600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5736" y="1924472"/>
            <a:ext cx="11988800" cy="5727700"/>
          </a:xfrm>
        </p:spPr>
        <p:txBody>
          <a:bodyPr/>
          <a:lstStyle/>
          <a:p>
            <a:pPr marL="368916" lvl="1" indent="-184141" defTabSz="256526">
              <a:lnSpc>
                <a:spcPct val="200000"/>
              </a:lnSpc>
              <a:spcBef>
                <a:spcPts val="1801"/>
              </a:spcBef>
              <a:defRPr sz="1495"/>
            </a:pPr>
            <a:r>
              <a:rPr lang="en-US" sz="2000" dirty="0"/>
              <a:t>Decreased myocardial contractile force —&gt; reduced O2 requirement </a:t>
            </a:r>
          </a:p>
          <a:p>
            <a:pPr marL="368916" lvl="1" indent="-184141" defTabSz="256526">
              <a:lnSpc>
                <a:spcPct val="200000"/>
              </a:lnSpc>
              <a:spcBef>
                <a:spcPts val="1801"/>
              </a:spcBef>
              <a:defRPr sz="1495"/>
            </a:pPr>
            <a:r>
              <a:rPr lang="en-US" sz="2000" dirty="0"/>
              <a:t>Decreased SVR —&gt; Decreased arterial and intra ventricular pressure, LV wall stress declines and decreased myocardial O2 demands </a:t>
            </a:r>
          </a:p>
          <a:p>
            <a:pPr marL="368916" lvl="1" indent="-184141" defTabSz="256526">
              <a:lnSpc>
                <a:spcPct val="200000"/>
              </a:lnSpc>
              <a:spcBef>
                <a:spcPts val="1801"/>
              </a:spcBef>
              <a:defRPr sz="1495"/>
            </a:pPr>
            <a:r>
              <a:rPr lang="en-US" sz="2000" dirty="0"/>
              <a:t>Decreased HR —&gt; Decreased oxygen demand </a:t>
            </a:r>
          </a:p>
          <a:p>
            <a:pPr marL="368916" lvl="1" indent="-184141" defTabSz="256526">
              <a:lnSpc>
                <a:spcPct val="200000"/>
              </a:lnSpc>
              <a:spcBef>
                <a:spcPts val="1801"/>
              </a:spcBef>
              <a:defRPr sz="1495"/>
            </a:pPr>
            <a:r>
              <a:rPr lang="en-US" sz="2000" dirty="0"/>
              <a:t>Decreased coronary artery spasm </a:t>
            </a:r>
          </a:p>
          <a:p>
            <a:pPr marL="16254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17196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</a:t>
            </a:r>
            <a:r>
              <a:rPr dirty="0" smtClean="0"/>
              <a:t>alcium </a:t>
            </a:r>
            <a:r>
              <a:rPr dirty="0"/>
              <a:t>channel blockers</a:t>
            </a:r>
          </a:p>
        </p:txBody>
      </p:sp>
      <p:sp>
        <p:nvSpPr>
          <p:cNvPr id="174" name="Shape 17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rPr dirty="0"/>
              <a:t>Well documented efficacy in HTN and SVT </a:t>
            </a:r>
            <a:endParaRPr lang="en-US" dirty="0" smtClean="0"/>
          </a:p>
          <a:p>
            <a:pPr>
              <a:buBlip>
                <a:blip r:embed="rId2"/>
              </a:buBlip>
            </a:pPr>
            <a:endParaRPr dirty="0"/>
          </a:p>
          <a:p>
            <a:pPr>
              <a:buBlip>
                <a:blip r:embed="rId2"/>
              </a:buBlip>
            </a:pPr>
            <a:r>
              <a:rPr dirty="0"/>
              <a:t>All can cause a worsening of heart failure due to their negative inotropic effects </a:t>
            </a:r>
            <a:endParaRPr lang="en-US" dirty="0" smtClean="0"/>
          </a:p>
          <a:p>
            <a:pPr marL="162549" indent="0">
              <a:buNone/>
            </a:pPr>
            <a:endParaRPr lang="en-US" dirty="0"/>
          </a:p>
          <a:p>
            <a:pPr>
              <a:buBlip>
                <a:blip r:embed="rId2"/>
              </a:buBlip>
            </a:pPr>
            <a:r>
              <a:rPr dirty="0" smtClean="0"/>
              <a:t>Amlodipine </a:t>
            </a:r>
            <a:r>
              <a:rPr dirty="0"/>
              <a:t>is considered safe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O</a:t>
            </a:r>
            <a:r>
              <a:rPr dirty="0" smtClean="0"/>
              <a:t>ther </a:t>
            </a:r>
            <a:r>
              <a:rPr lang="en-US" dirty="0"/>
              <a:t>a</a:t>
            </a:r>
            <a:r>
              <a:rPr dirty="0" smtClean="0"/>
              <a:t>nti</a:t>
            </a:r>
            <a:r>
              <a:rPr lang="en-US" dirty="0" smtClean="0"/>
              <a:t>-</a:t>
            </a:r>
            <a:r>
              <a:rPr dirty="0" err="1" smtClean="0"/>
              <a:t>anginal</a:t>
            </a:r>
            <a:r>
              <a:rPr dirty="0" smtClean="0"/>
              <a:t> </a:t>
            </a:r>
            <a:r>
              <a:rPr dirty="0"/>
              <a:t>agents </a:t>
            </a:r>
          </a:p>
        </p:txBody>
      </p:sp>
      <p:sp>
        <p:nvSpPr>
          <p:cNvPr id="177" name="Shape 17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43517" indent="-343517" defTabSz="478765">
              <a:spcBef>
                <a:spcPts val="3400"/>
              </a:spcBef>
              <a:defRPr sz="2790"/>
            </a:pPr>
            <a:r>
              <a:rPr dirty="0"/>
              <a:t>Beta blockers - useful for </a:t>
            </a:r>
            <a:r>
              <a:rPr lang="en-AU" dirty="0"/>
              <a:t>exertional</a:t>
            </a:r>
            <a:r>
              <a:rPr dirty="0"/>
              <a:t> angina </a:t>
            </a:r>
          </a:p>
          <a:p>
            <a:pPr marL="687035" lvl="1" indent="-343517" defTabSz="478765">
              <a:spcBef>
                <a:spcPts val="3400"/>
              </a:spcBef>
              <a:defRPr sz="2790"/>
            </a:pPr>
            <a:r>
              <a:rPr dirty="0"/>
              <a:t>Related primarily to their H</a:t>
            </a:r>
            <a:r>
              <a:rPr lang="en-AU" dirty="0"/>
              <a:t>R</a:t>
            </a:r>
            <a:r>
              <a:rPr dirty="0"/>
              <a:t> effects </a:t>
            </a:r>
          </a:p>
          <a:p>
            <a:pPr marL="687035" lvl="1" indent="-343517" defTabSz="478765">
              <a:spcBef>
                <a:spcPts val="3400"/>
              </a:spcBef>
              <a:defRPr sz="2790"/>
            </a:pPr>
            <a:r>
              <a:rPr dirty="0"/>
              <a:t>Increased in diastolic perfusion time </a:t>
            </a:r>
          </a:p>
          <a:p>
            <a:pPr marL="687035" lvl="1" indent="-343517" defTabSz="478765">
              <a:spcBef>
                <a:spcPts val="3400"/>
              </a:spcBef>
              <a:defRPr sz="2790"/>
            </a:pPr>
            <a:r>
              <a:rPr dirty="0"/>
              <a:t>Decreased HR, Contractility and BP all decrease O2 demand </a:t>
            </a:r>
          </a:p>
          <a:p>
            <a:pPr marL="687035" lvl="1" indent="-343517" defTabSz="478765">
              <a:spcBef>
                <a:spcPts val="3400"/>
              </a:spcBef>
              <a:defRPr sz="2790"/>
            </a:pPr>
            <a:r>
              <a:rPr dirty="0" smtClean="0"/>
              <a:t>Undesirable </a:t>
            </a:r>
            <a:r>
              <a:rPr dirty="0"/>
              <a:t>effects include an increase in EDV and increased ejection time </a:t>
            </a:r>
          </a:p>
          <a:p>
            <a:pPr marL="1031187" lvl="2" indent="-343517" defTabSz="478765">
              <a:spcBef>
                <a:spcPts val="3400"/>
              </a:spcBef>
              <a:defRPr sz="2790"/>
            </a:pPr>
            <a:r>
              <a:rPr dirty="0"/>
              <a:t>Hence </a:t>
            </a:r>
            <a:r>
              <a:rPr dirty="0" smtClean="0"/>
              <a:t>concomitant </a:t>
            </a:r>
            <a:r>
              <a:rPr dirty="0"/>
              <a:t>use of nitrates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med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New_Template3">
  <a:themeElements>
    <a:clrScheme name="New_Template3">
      <a:dk1>
        <a:srgbClr val="000000"/>
      </a:dk1>
      <a:lt1>
        <a:srgbClr val="FFFFFF"/>
      </a:lt1>
      <a:dk2>
        <a:srgbClr val="5B5854"/>
      </a:dk2>
      <a:lt2>
        <a:srgbClr val="C9C3BA"/>
      </a:lt2>
      <a:accent1>
        <a:srgbClr val="708CA5"/>
      </a:accent1>
      <a:accent2>
        <a:srgbClr val="80A7A7"/>
      </a:accent2>
      <a:accent3>
        <a:srgbClr val="98A66D"/>
      </a:accent3>
      <a:accent4>
        <a:srgbClr val="CF9E5B"/>
      </a:accent4>
      <a:accent5>
        <a:srgbClr val="C87C6D"/>
      </a:accent5>
      <a:accent6>
        <a:srgbClr val="837B9A"/>
      </a:accent6>
      <a:hlink>
        <a:srgbClr val="0000FF"/>
      </a:hlink>
      <a:folHlink>
        <a:srgbClr val="FF00FF"/>
      </a:folHlink>
    </a:clrScheme>
    <a:fontScheme name="New_Template3">
      <a:majorFont>
        <a:latin typeface="Gill Sans Light"/>
        <a:ea typeface="Gill Sans Light"/>
        <a:cs typeface="Gill Sans Light"/>
      </a:majorFont>
      <a:minorFont>
        <a:latin typeface="Gill Sans"/>
        <a:ea typeface="Gill Sans"/>
        <a:cs typeface="Gill Sans"/>
      </a:minorFont>
    </a:fontScheme>
    <a:fmtScheme name="New_Templat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38100" cap="flat">
          <a:solidFill>
            <a:srgbClr val="6F6A5A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60606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1165</Words>
  <Application>Microsoft Office PowerPoint</Application>
  <PresentationFormat>Custom</PresentationFormat>
  <Paragraphs>172</Paragraphs>
  <Slides>19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Adjacency</vt:lpstr>
      <vt:lpstr>1_Adjacency</vt:lpstr>
      <vt:lpstr>Anti Anginal Agents </vt:lpstr>
      <vt:lpstr>Angina </vt:lpstr>
      <vt:lpstr>Angina continued</vt:lpstr>
      <vt:lpstr>Vascular smooth muscle tone </vt:lpstr>
      <vt:lpstr>Viva Questions</vt:lpstr>
      <vt:lpstr>Nitrites and Nitrates </vt:lpstr>
      <vt:lpstr>Nitrates </vt:lpstr>
      <vt:lpstr>Nitrates</vt:lpstr>
      <vt:lpstr>Nitrates</vt:lpstr>
      <vt:lpstr>Nitrates</vt:lpstr>
      <vt:lpstr>Nicorandil </vt:lpstr>
      <vt:lpstr>Viva Questions</vt:lpstr>
      <vt:lpstr>Calcium channel blockers </vt:lpstr>
      <vt:lpstr>Calcium channel blockers </vt:lpstr>
      <vt:lpstr>Dihydrropyridine </vt:lpstr>
      <vt:lpstr>Calcium channel blockers </vt:lpstr>
      <vt:lpstr>Mechanism of clinical effects  </vt:lpstr>
      <vt:lpstr>Calcium channel blockers</vt:lpstr>
      <vt:lpstr>Other anti-anginal agents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 anginal agents</dc:title>
  <dc:creator>Booga</dc:creator>
  <cp:lastModifiedBy>Booga</cp:lastModifiedBy>
  <cp:revision>12</cp:revision>
  <dcterms:created xsi:type="dcterms:W3CDTF">2017-11-15T04:49:00Z</dcterms:created>
  <dcterms:modified xsi:type="dcterms:W3CDTF">2018-05-26T02:48:07Z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1033-10.2.0.5978</vt:lpwstr>
  </property>
</Properties>
</file>