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72" y="-43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060745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hanacademy.org/science/biology/human-biology/neuron-nervous-system/a/the-membrane-potential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Nerves and Muscles 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800" y="1219200"/>
            <a:ext cx="11099800" cy="62865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24644"/>
              </p:ext>
            </p:extLst>
          </p:nvPr>
        </p:nvGraphicFramePr>
        <p:xfrm>
          <a:off x="2159000" y="1066800"/>
          <a:ext cx="8763000" cy="6477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3925"/>
                <a:gridCol w="6769075"/>
              </a:tblGrid>
              <a:tr h="1066800">
                <a:tc>
                  <a:txBody>
                    <a:bodyPr/>
                    <a:lstStyle/>
                    <a:p>
                      <a:r>
                        <a:rPr lang="en-US" dirty="0" smtClean="0"/>
                        <a:t>Viva</a:t>
                      </a:r>
                      <a:r>
                        <a:rPr lang="en-US" baseline="0" dirty="0" smtClean="0"/>
                        <a:t>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Define the resting membrane potential.</a:t>
                      </a:r>
                    </a:p>
                    <a:p>
                      <a:pPr algn="l"/>
                      <a:r>
                        <a:rPr lang="en-US" dirty="0" smtClean="0"/>
                        <a:t>Explain how the resting membrane</a:t>
                      </a:r>
                      <a:r>
                        <a:rPr lang="en-US" baseline="0" dirty="0" smtClean="0"/>
                        <a:t> potential is created.</a:t>
                      </a:r>
                    </a:p>
                    <a:p>
                      <a:pPr algn="l"/>
                      <a:r>
                        <a:rPr lang="en-US" baseline="0" dirty="0" smtClean="0"/>
                        <a:t>Why is a cell more excitable in </a:t>
                      </a:r>
                      <a:r>
                        <a:rPr lang="en-US" baseline="0" dirty="0" err="1" smtClean="0"/>
                        <a:t>hyperkalaemia</a:t>
                      </a:r>
                      <a:r>
                        <a:rPr lang="en-US" baseline="0" dirty="0" smtClean="0"/>
                        <a:t>?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dirty="0" smtClean="0"/>
                        <a:t>Viva 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Draw and label the action potential of a neuron</a:t>
                      </a:r>
                      <a:endParaRPr lang="en-US" dirty="0"/>
                    </a:p>
                  </a:txBody>
                  <a:tcPr/>
                </a:tc>
              </a:tr>
              <a:tr h="4876800">
                <a:tc>
                  <a:txBody>
                    <a:bodyPr/>
                    <a:lstStyle/>
                    <a:p>
                      <a:r>
                        <a:rPr lang="en-US" dirty="0" smtClean="0"/>
                        <a:t>MCQ</a:t>
                      </a:r>
                      <a:r>
                        <a:rPr lang="en-US" baseline="0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Arrange</a:t>
                      </a:r>
                      <a:r>
                        <a:rPr lang="en-US" baseline="0" dirty="0" smtClean="0"/>
                        <a:t> the following nerve fibers from most susceptible to least susceptible to pressure</a:t>
                      </a:r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r>
                        <a:rPr lang="en-US" baseline="0" dirty="0" smtClean="0"/>
                        <a:t>A</a:t>
                      </a:r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r>
                        <a:rPr lang="en-US" baseline="0" dirty="0" smtClean="0"/>
                        <a:t>B</a:t>
                      </a:r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r>
                        <a:rPr lang="en-US" baseline="0" dirty="0" smtClean="0"/>
                        <a:t>C</a:t>
                      </a:r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endParaRPr lang="en-US" baseline="0" dirty="0" smtClean="0"/>
                    </a:p>
                    <a:p>
                      <a:pPr algn="l"/>
                      <a:r>
                        <a:rPr lang="en-US" baseline="0" dirty="0" smtClean="0"/>
                        <a:t>D</a:t>
                      </a:r>
                    </a:p>
                    <a:p>
                      <a:pPr algn="l"/>
                      <a:endParaRPr lang="en-US" baseline="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3505200"/>
            <a:ext cx="497205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46828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Nerve 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4906020" cy="6286500"/>
          </a:xfrm>
          <a:prstGeom prst="rect">
            <a:avLst/>
          </a:prstGeom>
        </p:spPr>
        <p:txBody>
          <a:bodyPr/>
          <a:lstStyle/>
          <a:p>
            <a:pPr marL="244475" indent="-244475" defTabSz="321310">
              <a:spcBef>
                <a:spcPts val="2300"/>
              </a:spcBef>
              <a:defRPr sz="1980"/>
            </a:pPr>
            <a:r>
              <a:t>Cell body —&gt; 5 - 7 dendrites —&gt; Long, fibrous axon —&gt; divides into terminal branches —&gt; each ends in a terminal knob. </a:t>
            </a:r>
          </a:p>
          <a:p>
            <a:pPr marL="244475" indent="-244475" defTabSz="321310">
              <a:spcBef>
                <a:spcPts val="2300"/>
              </a:spcBef>
              <a:defRPr sz="1980"/>
            </a:pPr>
            <a:r>
              <a:t>Myelin sheaths - formed by Oligodendrocytes </a:t>
            </a:r>
          </a:p>
          <a:p>
            <a:pPr marL="244475" indent="-244475" defTabSz="321310">
              <a:spcBef>
                <a:spcPts val="2300"/>
              </a:spcBef>
              <a:defRPr sz="1980"/>
            </a:pPr>
            <a:r>
              <a:t>4 zones to a nerve fiber </a:t>
            </a:r>
          </a:p>
          <a:p>
            <a:pPr marL="488950" lvl="1" indent="-244475" defTabSz="321310">
              <a:spcBef>
                <a:spcPts val="2300"/>
              </a:spcBef>
              <a:defRPr sz="1980"/>
            </a:pPr>
            <a:r>
              <a:t>Receptor (dendritic zone) </a:t>
            </a:r>
          </a:p>
          <a:p>
            <a:pPr marL="488950" lvl="1" indent="-244475" defTabSz="321310">
              <a:spcBef>
                <a:spcPts val="2300"/>
              </a:spcBef>
              <a:defRPr sz="1980"/>
            </a:pPr>
            <a:r>
              <a:t>A site where the propogated AP is generated </a:t>
            </a:r>
          </a:p>
          <a:p>
            <a:pPr marL="488950" lvl="1" indent="-244475" defTabSz="321310">
              <a:spcBef>
                <a:spcPts val="2300"/>
              </a:spcBef>
              <a:defRPr sz="1980"/>
            </a:pPr>
            <a:r>
              <a:t>An axonal process that transmits impulses to nerve endings </a:t>
            </a:r>
          </a:p>
          <a:p>
            <a:pPr marL="488950" lvl="1" indent="-244475" defTabSz="321310">
              <a:spcBef>
                <a:spcPts val="2300"/>
              </a:spcBef>
              <a:defRPr sz="1980"/>
            </a:pPr>
            <a:r>
              <a:t>The nerve endings which cause the release of synaptic transmitters </a:t>
            </a:r>
          </a:p>
        </p:txBody>
      </p:sp>
      <p:pic>
        <p:nvPicPr>
          <p:cNvPr id="124" name="neuron_anatom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87181" y="3775918"/>
            <a:ext cx="6858001" cy="337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Some Concepts </a:t>
            </a:r>
          </a:p>
        </p:txBody>
      </p:sp>
      <p:sp>
        <p:nvSpPr>
          <p:cNvPr id="127" name="Shape 1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5600" indent="-355600" defTabSz="467359">
              <a:spcBef>
                <a:spcPts val="3300"/>
              </a:spcBef>
              <a:defRPr sz="288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Resting Membrane Potential</a:t>
            </a:r>
            <a:r>
              <a:rPr dirty="0"/>
              <a:t> - primarily determined by 2 ions: Na+ and K+ </a:t>
            </a:r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rPr dirty="0"/>
              <a:t>The membrane is much more permeable to K+ than Na+, therefore the resting membrane potential is closer to the equilibrium potential for K+ (- 70mV) </a:t>
            </a:r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rPr dirty="0"/>
              <a:t>If a membrane potential becomes more positive than its resting membrane potential this is called </a:t>
            </a:r>
            <a:r>
              <a:rPr dirty="0" err="1"/>
              <a:t>depolarisation</a:t>
            </a:r>
            <a:r>
              <a:rPr dirty="0"/>
              <a:t>, the opposite is called </a:t>
            </a:r>
            <a:r>
              <a:rPr dirty="0" err="1" smtClean="0"/>
              <a:t>hyperpolarisation</a:t>
            </a:r>
            <a:r>
              <a:rPr dirty="0" smtClean="0"/>
              <a:t> </a:t>
            </a:r>
            <a:endParaRPr dirty="0"/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rPr dirty="0"/>
              <a:t>How is a resting membrane potential formed: </a:t>
            </a:r>
            <a:r>
              <a:rPr u="sng" dirty="0">
                <a:hlinkClick r:id="rId2"/>
              </a:rPr>
              <a:t>https://www.khanacademy.org/science/biology/human-biology/neuron-nervous-system/a/the-membrane-potential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creen Shot 2016-12-27 at 9.02.3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7910" y="0"/>
            <a:ext cx="11371975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Action Potentials 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5600" indent="-355600" defTabSz="467359">
              <a:spcBef>
                <a:spcPts val="3300"/>
              </a:spcBef>
              <a:defRPr sz="2880"/>
            </a:pPr>
            <a:r>
              <a:t>Generation, transmission and propagation is a 7 step process </a:t>
            </a:r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t>Step 1: Resting Membrane Potential </a:t>
            </a:r>
          </a:p>
          <a:p>
            <a:pPr marL="1422400" lvl="3" indent="-355600" defTabSz="467359">
              <a:spcBef>
                <a:spcPts val="3300"/>
              </a:spcBef>
              <a:defRPr sz="2880"/>
            </a:pPr>
            <a:r>
              <a:t>- 70mV (close to the K equilibrium potential)</a:t>
            </a:r>
          </a:p>
          <a:p>
            <a:pPr marL="1422400" lvl="3" indent="-355600" defTabSz="467359">
              <a:spcBef>
                <a:spcPts val="3300"/>
              </a:spcBef>
              <a:defRPr sz="2880"/>
            </a:pPr>
            <a:r>
              <a:t>Threshold of -  55mV is when the AP occurs (all or nothing) </a:t>
            </a:r>
          </a:p>
          <a:p>
            <a:pPr marL="711200" lvl="1" indent="-355600" defTabSz="467359">
              <a:spcBef>
                <a:spcPts val="3300"/>
              </a:spcBef>
              <a:defRPr sz="2880"/>
            </a:pPr>
            <a:r>
              <a:t>Step 2: Threshold Potential </a:t>
            </a:r>
          </a:p>
          <a:p>
            <a:pPr marL="1422400" lvl="3" indent="-355600" defTabSz="467359">
              <a:spcBef>
                <a:spcPts val="3300"/>
              </a:spcBef>
              <a:defRPr sz="2880"/>
            </a:pPr>
            <a:r>
              <a:t>In response to a depolarising stimulus: some voltage gated Na Channels open and reach a threshold potential - at which point the K + Channels are overwhelmed 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10033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idx="1"/>
          </p:nvPr>
        </p:nvSpPr>
        <p:spPr>
          <a:xfrm>
            <a:off x="952500" y="1828800"/>
            <a:ext cx="11099800" cy="7061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08915" indent="-208915" defTabSz="274574">
              <a:spcBef>
                <a:spcPts val="1900"/>
              </a:spcBef>
              <a:defRPr sz="1692"/>
            </a:pPr>
            <a:r>
              <a:rPr sz="2800" b="1" dirty="0"/>
              <a:t>Step 3: </a:t>
            </a:r>
            <a:r>
              <a:rPr sz="2800" b="1" dirty="0" err="1"/>
              <a:t>Depolarisation</a:t>
            </a:r>
            <a:r>
              <a:rPr sz="2800" b="1" dirty="0"/>
              <a:t>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sz="2800" dirty="0"/>
              <a:t>The entrance of Na causes a positive feedback loop and opens up more Na channels which generates the rapid </a:t>
            </a:r>
            <a:r>
              <a:rPr sz="2800" dirty="0" smtClean="0"/>
              <a:t>upstroke</a:t>
            </a:r>
            <a:r>
              <a:rPr lang="en-US" sz="2800" dirty="0" smtClean="0"/>
              <a:t>.</a:t>
            </a:r>
            <a:r>
              <a:rPr sz="2800" dirty="0" smtClean="0"/>
              <a:t> </a:t>
            </a:r>
            <a:endParaRPr sz="2800" dirty="0"/>
          </a:p>
          <a:p>
            <a:pPr marL="208915" indent="-208915" defTabSz="274574">
              <a:spcBef>
                <a:spcPts val="1900"/>
              </a:spcBef>
              <a:defRPr sz="1692"/>
            </a:pPr>
            <a:r>
              <a:rPr sz="2800" b="1" dirty="0"/>
              <a:t>Step 4: Equilibrium Potential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sz="2800" dirty="0"/>
              <a:t>The membrane potential moves towards the equilibrium potential for Na + (+60 mV) but does not reach it during the action potential.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sz="2800" dirty="0"/>
              <a:t>Because this increase in Na conductance is short lived, these channels rapidly enter a closed state called the inactivated state and remain in this state for a few milliseconds before they can be reactivated (ABSOLUTE REFRACTORY PERIOD) 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08915" indent="-208915" defTabSz="274574">
              <a:spcBef>
                <a:spcPts val="1900"/>
              </a:spcBef>
              <a:defRPr sz="1692"/>
            </a:pPr>
            <a:r>
              <a:rPr lang="en-US" sz="2000" b="1" dirty="0"/>
              <a:t>Step 5: </a:t>
            </a:r>
            <a:r>
              <a:rPr lang="en-US" sz="2000" b="1" dirty="0" err="1"/>
              <a:t>Repolarisation</a:t>
            </a:r>
            <a:r>
              <a:rPr lang="en-US" sz="2000" b="1" dirty="0"/>
              <a:t>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lang="en-US" sz="2000" dirty="0"/>
              <a:t>Because of the overshoot the membrane potentials are reversed and so the flow of Na is also reversed.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lang="en-US" sz="2000" dirty="0"/>
              <a:t>Voltage gated K channels open.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lang="en-US" sz="2000" dirty="0"/>
              <a:t>These two factors contribute to </a:t>
            </a:r>
            <a:r>
              <a:rPr lang="en-US" sz="2000" dirty="0" err="1"/>
              <a:t>repolarisatio.n</a:t>
            </a:r>
            <a:r>
              <a:rPr lang="en-US" sz="2000" dirty="0"/>
              <a:t> </a:t>
            </a:r>
          </a:p>
          <a:p>
            <a:pPr marL="626744" lvl="2" indent="-208915" defTabSz="274574">
              <a:spcBef>
                <a:spcPts val="1900"/>
              </a:spcBef>
              <a:defRPr sz="1692"/>
            </a:pPr>
            <a:r>
              <a:rPr lang="en-US" sz="2000" dirty="0"/>
              <a:t>The opening of voltage gated K channels is slower and more prolonged than the opening of the Na + channels and consequently, much of the increase in K conductance comes after the Na conductance. </a:t>
            </a:r>
            <a:endParaRPr lang="en-US" sz="2000" dirty="0" smtClean="0"/>
          </a:p>
          <a:p>
            <a:r>
              <a:rPr sz="2000" b="1" dirty="0" smtClean="0"/>
              <a:t>Step 6: </a:t>
            </a:r>
            <a:r>
              <a:rPr sz="2000" b="1" dirty="0" err="1" smtClean="0"/>
              <a:t>Hyperpolarisation</a:t>
            </a:r>
            <a:r>
              <a:rPr sz="2000" b="1" dirty="0" smtClean="0"/>
              <a:t> </a:t>
            </a:r>
          </a:p>
          <a:p>
            <a:pPr lvl="2"/>
            <a:r>
              <a:rPr sz="2000" dirty="0" smtClean="0"/>
              <a:t>The </a:t>
            </a:r>
            <a:r>
              <a:rPr sz="2000" dirty="0"/>
              <a:t>net movement of K out of the cell helps complete the process of </a:t>
            </a:r>
            <a:r>
              <a:rPr sz="2000" dirty="0" err="1" smtClean="0"/>
              <a:t>repolarisation</a:t>
            </a:r>
            <a:r>
              <a:rPr lang="en-US" sz="2000" dirty="0" smtClean="0"/>
              <a:t>.</a:t>
            </a:r>
            <a:r>
              <a:rPr sz="2000" dirty="0" smtClean="0"/>
              <a:t> </a:t>
            </a:r>
            <a:endParaRPr sz="2000" dirty="0"/>
          </a:p>
          <a:p>
            <a:r>
              <a:rPr sz="2000" b="1" dirty="0"/>
              <a:t>Step 7: </a:t>
            </a:r>
            <a:r>
              <a:rPr sz="2000" dirty="0"/>
              <a:t>Return to Resting Membrane </a:t>
            </a:r>
            <a:r>
              <a:rPr sz="2000" dirty="0" smtClean="0"/>
              <a:t>Potential</a:t>
            </a:r>
            <a:r>
              <a:rPr lang="en-US" sz="2000" dirty="0" smtClean="0"/>
              <a:t>.</a:t>
            </a:r>
            <a:r>
              <a:rPr sz="2000" dirty="0" smtClean="0"/>
              <a:t> </a:t>
            </a:r>
            <a:endParaRPr sz="2000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Some Concepts 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31139" indent="-231139" defTabSz="303783">
              <a:spcBef>
                <a:spcPts val="2100"/>
              </a:spcBef>
              <a:defRPr sz="1871"/>
            </a:pPr>
            <a:r>
              <a:rPr b="1" dirty="0"/>
              <a:t>Refractory Period </a:t>
            </a:r>
          </a:p>
          <a:p>
            <a:pPr marL="462279" lvl="1" indent="-231139" defTabSz="303783">
              <a:spcBef>
                <a:spcPts val="2100"/>
              </a:spcBef>
              <a:defRPr sz="1871"/>
            </a:pPr>
            <a:r>
              <a:rPr b="1" dirty="0"/>
              <a:t>Absolute</a:t>
            </a:r>
            <a:r>
              <a:rPr dirty="0"/>
              <a:t>: from firing until </a:t>
            </a:r>
            <a:r>
              <a:rPr b="1" dirty="0"/>
              <a:t>1/3rd</a:t>
            </a:r>
            <a:r>
              <a:rPr dirty="0"/>
              <a:t> of the way through </a:t>
            </a:r>
            <a:r>
              <a:rPr dirty="0" err="1"/>
              <a:t>repolarisation</a:t>
            </a:r>
            <a:r>
              <a:rPr dirty="0"/>
              <a:t> no amount of stimulation will cause an AP to be triggered</a:t>
            </a:r>
          </a:p>
          <a:p>
            <a:pPr marL="462279" lvl="1" indent="-231139" defTabSz="303783">
              <a:spcBef>
                <a:spcPts val="2100"/>
              </a:spcBef>
              <a:defRPr sz="1871"/>
            </a:pPr>
            <a:r>
              <a:rPr b="1" dirty="0"/>
              <a:t>Relative</a:t>
            </a:r>
            <a:r>
              <a:rPr dirty="0"/>
              <a:t>: a stronger than normal stimulus may trigger an AP</a:t>
            </a:r>
          </a:p>
          <a:p>
            <a:pPr marL="231139" indent="-231139" defTabSz="303783">
              <a:spcBef>
                <a:spcPts val="2100"/>
              </a:spcBef>
              <a:defRPr sz="1871"/>
            </a:pPr>
            <a:r>
              <a:rPr b="1" dirty="0"/>
              <a:t>All or </a:t>
            </a:r>
            <a:r>
              <a:rPr b="1" dirty="0" smtClean="0"/>
              <a:t>no</a:t>
            </a:r>
            <a:r>
              <a:rPr lang="en-US" b="1" dirty="0" smtClean="0"/>
              <a:t>thing</a:t>
            </a:r>
            <a:r>
              <a:rPr b="1" dirty="0" smtClean="0"/>
              <a:t> </a:t>
            </a:r>
            <a:endParaRPr b="1" dirty="0"/>
          </a:p>
          <a:p>
            <a:pPr marL="462279" lvl="1" indent="-231139" defTabSz="303783">
              <a:spcBef>
                <a:spcPts val="2100"/>
              </a:spcBef>
              <a:defRPr sz="1871"/>
            </a:pPr>
            <a:r>
              <a:rPr dirty="0"/>
              <a:t>The minimal intensity of stimulating current will elevate the resting membrane potential to a threshold potential </a:t>
            </a:r>
          </a:p>
          <a:p>
            <a:pPr marL="693419" lvl="2" indent="-231139" defTabSz="303783">
              <a:spcBef>
                <a:spcPts val="2100"/>
              </a:spcBef>
              <a:defRPr sz="1871"/>
            </a:pPr>
            <a:r>
              <a:rPr dirty="0"/>
              <a:t>Once threshold potential is reached further increases in this stimulating potential produce no further increment increases in the AP </a:t>
            </a:r>
          </a:p>
          <a:p>
            <a:pPr marL="693419" lvl="2" indent="-231139" defTabSz="303783">
              <a:spcBef>
                <a:spcPts val="2100"/>
              </a:spcBef>
              <a:defRPr sz="1871"/>
            </a:pPr>
            <a:r>
              <a:rPr dirty="0"/>
              <a:t>If the stimulating threshold is sub threshold, there is no AP generated </a:t>
            </a:r>
          </a:p>
          <a:p>
            <a:pPr marL="231139" indent="-231139" defTabSz="303783">
              <a:spcBef>
                <a:spcPts val="2100"/>
              </a:spcBef>
              <a:defRPr sz="1871"/>
            </a:pPr>
            <a:r>
              <a:rPr b="1" dirty="0" err="1"/>
              <a:t>Electrogenesis</a:t>
            </a:r>
            <a:r>
              <a:rPr b="1" dirty="0"/>
              <a:t> of the AP </a:t>
            </a:r>
          </a:p>
          <a:p>
            <a:pPr marL="462279" lvl="1" indent="-231139" defTabSz="303783">
              <a:spcBef>
                <a:spcPts val="2100"/>
              </a:spcBef>
              <a:defRPr sz="1871"/>
            </a:pPr>
            <a:r>
              <a:rPr dirty="0"/>
              <a:t>The affected cell’s polarity is reversed, so positive charge is on the inside and -</a:t>
            </a:r>
            <a:r>
              <a:rPr dirty="0" err="1"/>
              <a:t>ve</a:t>
            </a:r>
            <a:r>
              <a:rPr dirty="0"/>
              <a:t> charge on the outside. The adjacent normal membrane’s positive charge flows into this current sink. This causes </a:t>
            </a:r>
            <a:r>
              <a:rPr dirty="0" err="1"/>
              <a:t>depolarisation</a:t>
            </a:r>
            <a:r>
              <a:rPr dirty="0"/>
              <a:t> of the adjacent cells.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13081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dirty="0"/>
              <a:t>Some Concepts </a:t>
            </a:r>
          </a:p>
        </p:txBody>
      </p:sp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xfrm>
            <a:off x="1016000" y="990600"/>
            <a:ext cx="11099800" cy="6286500"/>
          </a:xfrm>
          <a:prstGeom prst="rect">
            <a:avLst/>
          </a:prstGeom>
        </p:spPr>
        <p:txBody>
          <a:bodyPr/>
          <a:lstStyle/>
          <a:p>
            <a:r>
              <a:rPr dirty="0" err="1" smtClean="0"/>
              <a:t>Saltatory</a:t>
            </a:r>
            <a:r>
              <a:rPr lang="en-US" dirty="0" smtClean="0"/>
              <a:t> (“to hop/leap”)</a:t>
            </a:r>
            <a:r>
              <a:rPr dirty="0" smtClean="0"/>
              <a:t> Conduction: </a:t>
            </a:r>
            <a:r>
              <a:rPr dirty="0"/>
              <a:t>The movement of current from one Node of Ranvier to the next</a:t>
            </a:r>
            <a:r>
              <a:rPr dirty="0" smtClean="0"/>
              <a:t>.</a:t>
            </a:r>
            <a:r>
              <a:rPr lang="en-US" dirty="0" smtClean="0"/>
              <a:t> Occurs due to the myelinated segments between Nodes of Ranvier.</a:t>
            </a:r>
            <a:r>
              <a:rPr dirty="0" smtClean="0"/>
              <a:t> </a:t>
            </a:r>
            <a:endParaRPr dirty="0"/>
          </a:p>
          <a:p>
            <a:pPr lvl="1"/>
            <a:r>
              <a:rPr dirty="0"/>
              <a:t>Allows conduction to </a:t>
            </a:r>
            <a:r>
              <a:rPr dirty="0" smtClean="0"/>
              <a:t>move </a:t>
            </a:r>
            <a:r>
              <a:rPr dirty="0"/>
              <a:t>50 times faster. </a:t>
            </a:r>
            <a:endParaRPr lang="en-US" dirty="0" smtClean="0"/>
          </a:p>
          <a:p>
            <a:pPr marL="444500" lvl="1" indent="0">
              <a:buNone/>
            </a:pP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5562600"/>
            <a:ext cx="6400801" cy="368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Nerve Fibre Types and Function </a:t>
            </a:r>
          </a:p>
        </p:txBody>
      </p:sp>
      <p:sp>
        <p:nvSpPr>
          <p:cNvPr id="147" name="Shape 14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8" name="Screen Shot 2016-12-28 at 6.38.1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363" y="2531244"/>
            <a:ext cx="12430356" cy="44596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 smtClean="0"/>
              <a:t>Susceptibility to noxious stimuli</a:t>
            </a:r>
            <a:endParaRPr dirty="0"/>
          </a:p>
        </p:txBody>
      </p:sp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pic>
        <p:nvPicPr>
          <p:cNvPr id="152" name="Screen Shot 2016-12-28 at 6.38.2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3514" y="2647670"/>
            <a:ext cx="13004801" cy="54812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Muscles </a:t>
            </a:r>
          </a:p>
        </p:txBody>
      </p:sp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 defTabSz="233679">
              <a:spcBef>
                <a:spcPts val="1600"/>
              </a:spcBef>
              <a:defRPr sz="1440"/>
            </a:pPr>
            <a:r>
              <a:rPr dirty="0"/>
              <a:t>3 groups of muscle </a:t>
            </a:r>
          </a:p>
          <a:p>
            <a:pPr marL="355600" lvl="1" indent="-177800" defTabSz="233679">
              <a:spcBef>
                <a:spcPts val="1600"/>
              </a:spcBef>
              <a:defRPr sz="144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Skeletal</a:t>
            </a:r>
            <a:r>
              <a:rPr dirty="0"/>
              <a:t>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Large mass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Cross striations and contains T tubules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Does not contract in absence of nervous stimulation, under voluntary control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b="1" dirty="0"/>
              <a:t>Type 1</a:t>
            </a:r>
            <a:r>
              <a:rPr dirty="0"/>
              <a:t> - slow</a:t>
            </a:r>
            <a:r>
              <a:rPr dirty="0" smtClean="0"/>
              <a:t>,</a:t>
            </a:r>
            <a:r>
              <a:rPr lang="en-US" dirty="0" smtClean="0"/>
              <a:t> high oxidative capacity</a:t>
            </a:r>
            <a:r>
              <a:rPr dirty="0" smtClean="0"/>
              <a:t> </a:t>
            </a:r>
            <a:r>
              <a:rPr b="1" dirty="0"/>
              <a:t>Type 2</a:t>
            </a:r>
            <a:r>
              <a:rPr dirty="0"/>
              <a:t> - fast/white/glycolytic, fast ATPase rate low oxidative capacity </a:t>
            </a:r>
          </a:p>
          <a:p>
            <a:pPr marL="355600" lvl="1" indent="-177800" defTabSz="233679">
              <a:spcBef>
                <a:spcPts val="1600"/>
              </a:spcBef>
              <a:defRPr sz="144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Cardiac</a:t>
            </a:r>
            <a:r>
              <a:rPr dirty="0"/>
              <a:t>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Cross striations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Functionally syncytial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Contracts rhythmically in the absence of external innervation due to the presence of pacemaker cells </a:t>
            </a:r>
          </a:p>
          <a:p>
            <a:pPr marL="355600" lvl="1" indent="-177800" defTabSz="233679">
              <a:spcBef>
                <a:spcPts val="1600"/>
              </a:spcBef>
              <a:defRPr sz="1440"/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Smooth</a:t>
            </a:r>
            <a:r>
              <a:rPr dirty="0"/>
              <a:t>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Lacks cross striations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Found in hollow viscera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dirty="0"/>
              <a:t>Functionally </a:t>
            </a:r>
            <a:r>
              <a:rPr dirty="0" err="1"/>
              <a:t>syncyitical</a:t>
            </a:r>
            <a:r>
              <a:rPr dirty="0"/>
              <a:t> and contains pace makers that discharge irregularly </a:t>
            </a:r>
          </a:p>
          <a:p>
            <a:pPr marL="533400" lvl="2" indent="-177800" defTabSz="233679">
              <a:spcBef>
                <a:spcPts val="1600"/>
              </a:spcBef>
              <a:defRPr sz="1440"/>
            </a:pPr>
            <a:r>
              <a:rPr lang="en-US" dirty="0" smtClean="0"/>
              <a:t>Can remain in continuously contracted </a:t>
            </a:r>
            <a:r>
              <a:rPr lang="en-US" dirty="0" err="1" smtClean="0"/>
              <a:t>ie</a:t>
            </a:r>
            <a:r>
              <a:rPr lang="en-US" dirty="0" smtClean="0"/>
              <a:t>. “latched” state without energy requirement</a:t>
            </a:r>
            <a:endParaRPr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Skeletal Muscle </a:t>
            </a:r>
          </a:p>
        </p:txBody>
      </p:sp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80034" indent="-280034" defTabSz="368045">
              <a:spcBef>
                <a:spcPts val="2600"/>
              </a:spcBef>
              <a:defRPr sz="2268"/>
            </a:pPr>
            <a:r>
              <a:rPr dirty="0"/>
              <a:t>Shortening of contractile elements in muscle is brought about by a sliding of thin filaments over thick filaments. </a:t>
            </a:r>
          </a:p>
          <a:p>
            <a:pPr marL="280034" indent="-280034" defTabSz="368045">
              <a:spcBef>
                <a:spcPts val="2600"/>
              </a:spcBef>
              <a:defRPr sz="2268"/>
            </a:pPr>
            <a:r>
              <a:rPr dirty="0" err="1"/>
              <a:t>Depolarisation</a:t>
            </a:r>
            <a:r>
              <a:rPr dirty="0"/>
              <a:t> is due to Na influx and </a:t>
            </a:r>
            <a:r>
              <a:rPr dirty="0" err="1"/>
              <a:t>repolarisation</a:t>
            </a:r>
            <a:r>
              <a:rPr dirty="0"/>
              <a:t> is due to K efflux which occurs from a release of Ach at the motor end plate which binds to nicotinic </a:t>
            </a:r>
            <a:r>
              <a:rPr dirty="0" smtClean="0"/>
              <a:t>receptors</a:t>
            </a:r>
            <a:r>
              <a:rPr lang="en-US" dirty="0"/>
              <a:t> </a:t>
            </a:r>
            <a:r>
              <a:rPr lang="en-US" dirty="0" smtClean="0"/>
              <a:t>on the post synaptic junction.</a:t>
            </a:r>
            <a:endParaRPr dirty="0"/>
          </a:p>
          <a:p>
            <a:pPr marL="280034" indent="-280034" defTabSz="368045">
              <a:spcBef>
                <a:spcPts val="2600"/>
              </a:spcBef>
              <a:defRPr sz="2268"/>
            </a:pPr>
            <a:r>
              <a:rPr dirty="0"/>
              <a:t>T tubules </a:t>
            </a:r>
            <a:r>
              <a:rPr dirty="0" smtClean="0"/>
              <a:t>propagate </a:t>
            </a:r>
            <a:r>
              <a:rPr dirty="0"/>
              <a:t>the action potential into the muscle </a:t>
            </a:r>
            <a:r>
              <a:rPr dirty="0" smtClean="0"/>
              <a:t>fibers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280034" indent="-280034" defTabSz="368045">
              <a:spcBef>
                <a:spcPts val="2600"/>
              </a:spcBef>
              <a:defRPr sz="2268"/>
            </a:pPr>
            <a:r>
              <a:rPr dirty="0" err="1"/>
              <a:t>Sacroplasmic</a:t>
            </a:r>
            <a:r>
              <a:rPr dirty="0"/>
              <a:t> </a:t>
            </a:r>
            <a:r>
              <a:rPr lang="en-US" dirty="0"/>
              <a:t>R</a:t>
            </a:r>
            <a:r>
              <a:rPr dirty="0" smtClean="0"/>
              <a:t>eticulum release</a:t>
            </a:r>
            <a:r>
              <a:rPr lang="en-US" dirty="0" smtClean="0"/>
              <a:t>s</a:t>
            </a:r>
            <a:r>
              <a:rPr dirty="0" smtClean="0"/>
              <a:t> </a:t>
            </a:r>
            <a:r>
              <a:rPr dirty="0"/>
              <a:t>Ca </a:t>
            </a:r>
            <a:r>
              <a:rPr dirty="0" smtClean="0"/>
              <a:t>2+ </a:t>
            </a:r>
            <a:endParaRPr dirty="0"/>
          </a:p>
          <a:p>
            <a:pPr marL="560069" lvl="1" indent="-280034" defTabSz="368045">
              <a:spcBef>
                <a:spcPts val="2600"/>
              </a:spcBef>
              <a:defRPr sz="2268"/>
            </a:pPr>
            <a:r>
              <a:rPr dirty="0"/>
              <a:t>Calcium binds troponin C, uncovering the myosin binding site on the </a:t>
            </a:r>
            <a:r>
              <a:rPr dirty="0" smtClean="0"/>
              <a:t>actin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60069" lvl="1" indent="-280034" defTabSz="368045">
              <a:spcBef>
                <a:spcPts val="2600"/>
              </a:spcBef>
              <a:defRPr sz="2268"/>
            </a:pPr>
            <a:r>
              <a:rPr dirty="0"/>
              <a:t>Actin and myosin bind, thick and thin filaments move there is a power </a:t>
            </a:r>
            <a:r>
              <a:rPr dirty="0" smtClean="0"/>
              <a:t>stroke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60069" lvl="1" indent="-280034" defTabSz="368045">
              <a:spcBef>
                <a:spcPts val="2600"/>
              </a:spcBef>
              <a:defRPr sz="2268"/>
            </a:pPr>
            <a:r>
              <a:rPr dirty="0"/>
              <a:t>ATP binds and the actin/myosin detach and as ATP turns to ADP the myosin returns to its original </a:t>
            </a:r>
            <a:r>
              <a:rPr dirty="0" smtClean="0"/>
              <a:t>position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60069" lvl="1" indent="-280034" defTabSz="368045">
              <a:spcBef>
                <a:spcPts val="2600"/>
              </a:spcBef>
              <a:defRPr sz="2268"/>
            </a:pPr>
            <a:r>
              <a:rPr dirty="0"/>
              <a:t>Ca is pumped back into the cell using an ATP driven </a:t>
            </a:r>
            <a:r>
              <a:rPr dirty="0" smtClean="0"/>
              <a:t>mechanism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Muscle 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4495" indent="-404495" defTabSz="531622">
              <a:spcBef>
                <a:spcPts val="3800"/>
              </a:spcBef>
              <a:defRPr sz="3276"/>
            </a:pPr>
            <a:r>
              <a:rPr dirty="0"/>
              <a:t>Muscle fibers branch and interdigitate but is each  complete unit </a:t>
            </a:r>
          </a:p>
          <a:p>
            <a:pPr marL="404495" indent="-404495" defTabSz="531622">
              <a:spcBef>
                <a:spcPts val="3800"/>
              </a:spcBef>
              <a:defRPr sz="3276"/>
            </a:pPr>
            <a:r>
              <a:rPr dirty="0"/>
              <a:t>One nucleus </a:t>
            </a:r>
          </a:p>
          <a:p>
            <a:pPr marL="404495" indent="-404495" defTabSz="531622">
              <a:spcBef>
                <a:spcPts val="3800"/>
              </a:spcBef>
              <a:defRPr sz="3276"/>
            </a:pPr>
            <a:r>
              <a:rPr dirty="0"/>
              <a:t>The cell borders are held by intercalated discs - these provide a strong union between </a:t>
            </a:r>
            <a:r>
              <a:rPr dirty="0" err="1"/>
              <a:t>fibres</a:t>
            </a:r>
            <a:r>
              <a:rPr dirty="0"/>
              <a:t>, and good force transmission </a:t>
            </a:r>
          </a:p>
          <a:p>
            <a:pPr marL="404495" indent="-404495" defTabSz="531622">
              <a:spcBef>
                <a:spcPts val="3800"/>
              </a:spcBef>
              <a:defRPr sz="3276"/>
            </a:pPr>
            <a:r>
              <a:rPr dirty="0"/>
              <a:t>Along the side of </a:t>
            </a:r>
            <a:r>
              <a:rPr dirty="0" err="1"/>
              <a:t>fibres</a:t>
            </a:r>
            <a:r>
              <a:rPr dirty="0"/>
              <a:t> there are GAP JUNCTIONS which provide low resistance bridges for the spread of excitation to contract as though they were a SYNCYTIUM 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Cardiac Muscle Action Potential </a:t>
            </a:r>
          </a:p>
        </p:txBody>
      </p:sp>
      <p:sp>
        <p:nvSpPr>
          <p:cNvPr id="164" name="Shape 16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5" name="Screen Shot 2016-12-29 at 8.08.5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89" y="2586928"/>
            <a:ext cx="9136729" cy="66526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Cardiac Muscle Action Potential </a:t>
            </a:r>
          </a:p>
        </p:txBody>
      </p:sp>
      <p:sp>
        <p:nvSpPr>
          <p:cNvPr id="168" name="Shape 16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82319" lvl="1" indent="-391159" defTabSz="514095">
              <a:spcBef>
                <a:spcPts val="3600"/>
              </a:spcBef>
              <a:defRPr sz="3168"/>
            </a:pPr>
            <a:r>
              <a:rPr dirty="0"/>
              <a:t>Phase 0 - Initial </a:t>
            </a:r>
            <a:r>
              <a:rPr dirty="0" err="1"/>
              <a:t>depolarisation</a:t>
            </a:r>
            <a:r>
              <a:rPr dirty="0"/>
              <a:t> and overshoot due to opening of voltage gated Na channels </a:t>
            </a:r>
          </a:p>
          <a:p>
            <a:pPr marL="782319" lvl="1" indent="-391159" defTabSz="514095">
              <a:spcBef>
                <a:spcPts val="3600"/>
              </a:spcBef>
              <a:defRPr sz="3168"/>
            </a:pPr>
            <a:r>
              <a:rPr dirty="0"/>
              <a:t>Phase 1 - Initial rapid </a:t>
            </a:r>
            <a:r>
              <a:rPr dirty="0" err="1"/>
              <a:t>depolarisation</a:t>
            </a:r>
            <a:r>
              <a:rPr dirty="0"/>
              <a:t> due to closure of Na channels </a:t>
            </a:r>
          </a:p>
          <a:p>
            <a:pPr marL="782319" lvl="1" indent="-391159" defTabSz="514095">
              <a:spcBef>
                <a:spcPts val="3600"/>
              </a:spcBef>
              <a:defRPr sz="3168"/>
            </a:pPr>
            <a:r>
              <a:rPr dirty="0"/>
              <a:t>Phase 2 - Subsequent long plateau, due to a slower but more prolonged opening of voltage gated Ca channels (</a:t>
            </a:r>
            <a:r>
              <a:rPr dirty="0" smtClean="0"/>
              <a:t>L</a:t>
            </a:r>
            <a:r>
              <a:rPr lang="en-US" dirty="0" smtClean="0"/>
              <a:t>-</a:t>
            </a:r>
            <a:r>
              <a:rPr dirty="0" smtClean="0"/>
              <a:t>type</a:t>
            </a:r>
            <a:r>
              <a:rPr dirty="0"/>
              <a:t>) </a:t>
            </a:r>
          </a:p>
          <a:p>
            <a:pPr marL="782319" lvl="1" indent="-391159" defTabSz="514095">
              <a:spcBef>
                <a:spcPts val="3600"/>
              </a:spcBef>
              <a:defRPr sz="3168"/>
            </a:pPr>
            <a:r>
              <a:rPr dirty="0"/>
              <a:t>Phase 3 - Final </a:t>
            </a:r>
            <a:r>
              <a:rPr dirty="0" err="1"/>
              <a:t>repolarisation</a:t>
            </a:r>
            <a:r>
              <a:rPr dirty="0"/>
              <a:t> to the resting membrane, due to closure of Ca channels and opening of K channels 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Muscle </a:t>
            </a:r>
          </a:p>
        </p:txBody>
      </p:sp>
      <p:sp>
        <p:nvSpPr>
          <p:cNvPr id="171" name="Shape 1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During phases 0 - 2 and half of phase 3, cardiac muscle cannot be excited again - ABSOLUTE REFRACTORY PERIOD and remains relatively refractory until phase 4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Muscle 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3370" indent="-293370" defTabSz="385572">
              <a:spcBef>
                <a:spcPts val="2700"/>
              </a:spcBef>
              <a:defRPr sz="2376"/>
            </a:pPr>
            <a:r>
              <a:rPr dirty="0"/>
              <a:t>Correlation between length and strength </a:t>
            </a:r>
          </a:p>
          <a:p>
            <a:pPr marL="586740" lvl="1" indent="-293370" defTabSz="385572">
              <a:spcBef>
                <a:spcPts val="2700"/>
              </a:spcBef>
              <a:defRPr sz="2376"/>
            </a:pPr>
            <a:r>
              <a:rPr dirty="0"/>
              <a:t>In the </a:t>
            </a:r>
            <a:r>
              <a:rPr lang="en-US" dirty="0" smtClean="0"/>
              <a:t>heart</a:t>
            </a:r>
            <a:r>
              <a:rPr dirty="0" smtClean="0"/>
              <a:t> </a:t>
            </a:r>
            <a:r>
              <a:rPr dirty="0"/>
              <a:t>the degree of stretch is determined by the diastolic </a:t>
            </a:r>
            <a:r>
              <a:rPr dirty="0" smtClean="0"/>
              <a:t>filling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86740" lvl="1" indent="-293370" defTabSz="385572">
              <a:spcBef>
                <a:spcPts val="2700"/>
              </a:spcBef>
              <a:defRPr sz="2376"/>
            </a:pPr>
            <a:r>
              <a:rPr dirty="0"/>
              <a:t>The pressure developed in the ventricle is proportional to the total tension </a:t>
            </a:r>
            <a:r>
              <a:rPr dirty="0" smtClean="0"/>
              <a:t>developed</a:t>
            </a:r>
            <a:r>
              <a:rPr lang="en-US" dirty="0" smtClean="0"/>
              <a:t>. This is due to the fibers moving into a more mechanically advantageous position.</a:t>
            </a:r>
            <a:r>
              <a:rPr dirty="0" smtClean="0"/>
              <a:t> </a:t>
            </a:r>
            <a:endParaRPr dirty="0"/>
          </a:p>
          <a:p>
            <a:pPr marL="586740" lvl="1" indent="-293370" defTabSz="385572">
              <a:spcBef>
                <a:spcPts val="2700"/>
              </a:spcBef>
              <a:defRPr sz="2376"/>
            </a:pPr>
            <a:r>
              <a:rPr dirty="0"/>
              <a:t>This is STARLING’S </a:t>
            </a:r>
            <a:r>
              <a:rPr dirty="0" smtClean="0"/>
              <a:t>LAW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586740" lvl="1" indent="-293370" defTabSz="385572">
              <a:spcBef>
                <a:spcPts val="2700"/>
              </a:spcBef>
              <a:defRPr sz="2376"/>
            </a:pPr>
            <a:r>
              <a:rPr dirty="0"/>
              <a:t>The developed tension increases as volume increases up to a certain point and then begins to decrease due to a disruption of cardiac muscle </a:t>
            </a:r>
            <a:r>
              <a:rPr dirty="0" smtClean="0"/>
              <a:t>fibers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293370" indent="-293370" defTabSz="385572">
              <a:spcBef>
                <a:spcPts val="2700"/>
              </a:spcBef>
              <a:defRPr sz="2376"/>
            </a:pPr>
            <a:r>
              <a:rPr dirty="0"/>
              <a:t>Force contraction is also increased by </a:t>
            </a:r>
            <a:r>
              <a:rPr dirty="0" err="1"/>
              <a:t>catecholamines</a:t>
            </a:r>
            <a:r>
              <a:rPr dirty="0"/>
              <a:t> mediated by beta 1 receptors and </a:t>
            </a:r>
            <a:r>
              <a:rPr dirty="0" err="1"/>
              <a:t>cAMP</a:t>
            </a:r>
            <a:r>
              <a:rPr dirty="0"/>
              <a:t> —&gt; essentially leads to phosphorylation of Ca channels allowing them to be open for a greater period of time. 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Muscle </a:t>
            </a:r>
          </a:p>
        </p:txBody>
      </p:sp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Metabolism - largely reliant of aerobic metabolism </a:t>
            </a:r>
          </a:p>
          <a:p>
            <a:pPr lvl="1"/>
            <a:r>
              <a:t>Under basal conditions</a:t>
            </a:r>
          </a:p>
          <a:p>
            <a:pPr lvl="2"/>
            <a:r>
              <a:t>35% carbs </a:t>
            </a:r>
          </a:p>
          <a:p>
            <a:pPr lvl="2"/>
            <a:r>
              <a:t>5% ketones and amino acids </a:t>
            </a:r>
          </a:p>
          <a:p>
            <a:pPr lvl="2"/>
            <a:r>
              <a:t>60% fat 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Cardiac Pacemaker</a:t>
            </a:r>
          </a:p>
        </p:txBody>
      </p:sp>
      <p:sp>
        <p:nvSpPr>
          <p:cNvPr id="180" name="Shape 18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5600" indent="-355600" defTabSz="467359">
              <a:spcBef>
                <a:spcPts val="3300"/>
              </a:spcBef>
              <a:defRPr sz="2880"/>
            </a:pPr>
            <a:r>
              <a:t>Characterised by absence of Na channels so that membrane potentials slowly, rather than rapidly, rise as voltage gated Ca channels are activated </a:t>
            </a:r>
          </a:p>
          <a:p>
            <a:pPr marL="355600" indent="-355600" defTabSz="467359">
              <a:spcBef>
                <a:spcPts val="3300"/>
              </a:spcBef>
              <a:defRPr sz="2880"/>
            </a:pPr>
            <a:r>
              <a:t>At the peak of depolarisation K begins to flow out causing depolarisation. The K current begins to slow as the cell becomes hyper polarised </a:t>
            </a:r>
          </a:p>
          <a:p>
            <a:pPr marL="355600" indent="-355600" defTabSz="467359">
              <a:spcBef>
                <a:spcPts val="3300"/>
              </a:spcBef>
              <a:defRPr sz="2880"/>
            </a:pPr>
            <a:r>
              <a:t>This triggers the funny (H) channel which is a Na/K channel and this starts the pre potential </a:t>
            </a:r>
          </a:p>
          <a:p>
            <a:pPr marL="355600" indent="-355600" defTabSz="467359">
              <a:spcBef>
                <a:spcPts val="3300"/>
              </a:spcBef>
              <a:defRPr sz="2880"/>
            </a:pPr>
            <a:r>
              <a:t>The Ca channels then open, at first a transient (T) channel completes the pre potential and then an L channel opens causing the depolarisation 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4" name="Screen Shot 2016-12-29 at 8.44.0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2774"/>
            <a:ext cx="13004800" cy="92241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Pacemaker AP </a:t>
            </a:r>
          </a:p>
        </p:txBody>
      </p:sp>
      <p:sp>
        <p:nvSpPr>
          <p:cNvPr id="187" name="Shape 1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Characterised by automaticity </a:t>
            </a:r>
          </a:p>
          <a:p>
            <a:pPr lvl="1"/>
            <a:r>
              <a:t>SA node </a:t>
            </a:r>
          </a:p>
          <a:p>
            <a:pPr lvl="1"/>
            <a:r>
              <a:t>AV node</a:t>
            </a:r>
          </a:p>
          <a:p>
            <a:pPr lvl="1"/>
            <a:r>
              <a:t>Bundle of HiS</a:t>
            </a: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1" name="Screen Shot 2016-12-29 at 9.36.2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82544" y="0"/>
            <a:ext cx="8776162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r>
              <a:t>Nervous system and the cardiac action potential </a:t>
            </a:r>
          </a:p>
        </p:txBody>
      </p:sp>
      <p:sp>
        <p:nvSpPr>
          <p:cNvPr id="194" name="Shape 1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Parasympathetic - increased Ach, opens K channels and slows opening of Ca channels causing </a:t>
            </a:r>
            <a:r>
              <a:rPr dirty="0" err="1" smtClean="0"/>
              <a:t>hyperpolarisation</a:t>
            </a:r>
            <a:r>
              <a:rPr dirty="0" smtClean="0"/>
              <a:t> </a:t>
            </a:r>
            <a:r>
              <a:rPr dirty="0"/>
              <a:t>of the membrane and a decrease in the AP </a:t>
            </a:r>
            <a:r>
              <a:rPr dirty="0" smtClean="0"/>
              <a:t>slope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r>
              <a:rPr dirty="0"/>
              <a:t>Sympathetic - via increased noradrenaline </a:t>
            </a:r>
            <a:r>
              <a:rPr lang="en-US" dirty="0" smtClean="0"/>
              <a:t>(</a:t>
            </a:r>
            <a:r>
              <a:rPr dirty="0" smtClean="0"/>
              <a:t>acting o</a:t>
            </a:r>
            <a:r>
              <a:rPr lang="en-US" dirty="0" smtClean="0"/>
              <a:t>n</a:t>
            </a:r>
            <a:r>
              <a:rPr dirty="0" smtClean="0"/>
              <a:t> </a:t>
            </a:r>
            <a:r>
              <a:rPr dirty="0"/>
              <a:t>beta </a:t>
            </a:r>
            <a:r>
              <a:rPr dirty="0" smtClean="0"/>
              <a:t>receptors</a:t>
            </a:r>
            <a:r>
              <a:rPr lang="en-US" dirty="0" smtClean="0"/>
              <a:t>)</a:t>
            </a:r>
            <a:r>
              <a:rPr dirty="0" smtClean="0"/>
              <a:t> </a:t>
            </a:r>
            <a:r>
              <a:rPr dirty="0"/>
              <a:t>increases opening of funny (H) channels and L type Ca channels therefore speeds up both the </a:t>
            </a:r>
            <a:r>
              <a:rPr dirty="0" err="1"/>
              <a:t>depolarisation</a:t>
            </a:r>
            <a:r>
              <a:rPr dirty="0"/>
              <a:t> of the </a:t>
            </a:r>
            <a:r>
              <a:rPr dirty="0" smtClean="0"/>
              <a:t>pre</a:t>
            </a:r>
            <a:r>
              <a:rPr lang="en-US" dirty="0" smtClean="0"/>
              <a:t>-</a:t>
            </a:r>
            <a:r>
              <a:rPr dirty="0" smtClean="0"/>
              <a:t>potential </a:t>
            </a:r>
            <a:r>
              <a:rPr dirty="0"/>
              <a:t>and increases the firing rate and </a:t>
            </a:r>
            <a:r>
              <a:rPr lang="en-US" dirty="0" smtClean="0"/>
              <a:t>rate</a:t>
            </a:r>
            <a:r>
              <a:rPr dirty="0" smtClean="0"/>
              <a:t> </a:t>
            </a:r>
            <a:r>
              <a:rPr dirty="0"/>
              <a:t>of the </a:t>
            </a:r>
            <a:r>
              <a:rPr dirty="0" err="1"/>
              <a:t>depolarisation</a:t>
            </a:r>
            <a:r>
              <a:rPr dirty="0"/>
              <a:t> impulse too. 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Smooth Muscle </a:t>
            </a:r>
          </a:p>
        </p:txBody>
      </p:sp>
      <p:sp>
        <p:nvSpPr>
          <p:cNvPr id="197" name="Shape 1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No striations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Glycolysis mainly for energy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Spontaneous activity in absence of nervous stimulation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Initiation of contraction is due to Ca influx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Unstable membrane potential causing continuous irregular contraction independent of nerve supply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lang="en-US" dirty="0" smtClean="0"/>
              <a:t>In </a:t>
            </a:r>
            <a:r>
              <a:rPr lang="en-US" dirty="0"/>
              <a:t>v</a:t>
            </a:r>
            <a:r>
              <a:rPr dirty="0" smtClean="0"/>
              <a:t>isceral </a:t>
            </a:r>
            <a:r>
              <a:rPr dirty="0"/>
              <a:t>smooth muscle stretch triggers </a:t>
            </a:r>
            <a:r>
              <a:rPr dirty="0" err="1"/>
              <a:t>depolarisation</a:t>
            </a:r>
            <a:r>
              <a:rPr dirty="0"/>
              <a:t> and contraction </a:t>
            </a:r>
          </a:p>
          <a:p>
            <a:pPr marL="328929" indent="-328929" defTabSz="432308">
              <a:spcBef>
                <a:spcPts val="3100"/>
              </a:spcBef>
              <a:defRPr sz="2664"/>
            </a:pPr>
            <a:r>
              <a:rPr dirty="0"/>
              <a:t>Ca binds calmodulin which activates calmodulin </a:t>
            </a:r>
            <a:r>
              <a:rPr dirty="0" smtClean="0"/>
              <a:t>dependent</a:t>
            </a:r>
            <a:r>
              <a:rPr lang="en-US" dirty="0" smtClean="0"/>
              <a:t> myosin</a:t>
            </a:r>
            <a:r>
              <a:rPr dirty="0" smtClean="0"/>
              <a:t> </a:t>
            </a:r>
            <a:r>
              <a:rPr dirty="0"/>
              <a:t>light chain kinase </a:t>
            </a:r>
            <a:r>
              <a:rPr lang="en-US" dirty="0" smtClean="0"/>
              <a:t>which phosphorylates myosin light chains. This allows for myosin crosslinking bridges to form with actin.</a:t>
            </a:r>
            <a:endParaRPr dirty="0"/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1474</Words>
  <Application>Microsoft Office PowerPoint</Application>
  <PresentationFormat>Custom</PresentationFormat>
  <Paragraphs>143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White</vt:lpstr>
      <vt:lpstr>Nerves and Muscles </vt:lpstr>
      <vt:lpstr>PowerPoint Presentation</vt:lpstr>
      <vt:lpstr>The Nerve </vt:lpstr>
      <vt:lpstr>Some Concepts </vt:lpstr>
      <vt:lpstr>PowerPoint Presentation</vt:lpstr>
      <vt:lpstr>Action Potentials </vt:lpstr>
      <vt:lpstr>PowerPoint Presentation</vt:lpstr>
      <vt:lpstr>PowerPoint Presentation</vt:lpstr>
      <vt:lpstr>Some Concepts </vt:lpstr>
      <vt:lpstr>Some Concepts </vt:lpstr>
      <vt:lpstr>Nerve Fibre Types and Function </vt:lpstr>
      <vt:lpstr>Susceptibility to noxious stimuli</vt:lpstr>
      <vt:lpstr>Muscles </vt:lpstr>
      <vt:lpstr>Skeletal Muscle </vt:lpstr>
      <vt:lpstr>Cardiac Muscle </vt:lpstr>
      <vt:lpstr>Cardiac Muscle Action Potential </vt:lpstr>
      <vt:lpstr>Cardiac Muscle Action Potential </vt:lpstr>
      <vt:lpstr>Cardiac Muscle </vt:lpstr>
      <vt:lpstr>Cardiac Muscle </vt:lpstr>
      <vt:lpstr>Cardiac Muscle </vt:lpstr>
      <vt:lpstr>Cardiac Pacemaker</vt:lpstr>
      <vt:lpstr>PowerPoint Presentation</vt:lpstr>
      <vt:lpstr>Pacemaker AP </vt:lpstr>
      <vt:lpstr>PowerPoint Presentation</vt:lpstr>
      <vt:lpstr>Nervous system and the cardiac action potential </vt:lpstr>
      <vt:lpstr>Smooth Muscle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Nerves and Muscles</dc:title>
  <dc:creator>Booga</dc:creator>
  <cp:lastModifiedBy>Booga</cp:lastModifiedBy>
  <cp:revision>7</cp:revision>
  <dcterms:modified xsi:type="dcterms:W3CDTF">2017-10-12T07:05:00Z</dcterms:modified>
</cp:coreProperties>
</file>