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3"/>
  </p:notesMasterIdLst>
  <p:sldIdLst>
    <p:sldId id="278" r:id="rId2"/>
    <p:sldId id="256" r:id="rId3"/>
    <p:sldId id="257" r:id="rId4"/>
    <p:sldId id="276" r:id="rId5"/>
    <p:sldId id="258" r:id="rId6"/>
    <p:sldId id="259" r:id="rId7"/>
    <p:sldId id="260" r:id="rId8"/>
    <p:sldId id="261" r:id="rId9"/>
    <p:sldId id="262" r:id="rId10"/>
    <p:sldId id="272" r:id="rId11"/>
    <p:sldId id="283" r:id="rId12"/>
    <p:sldId id="263" r:id="rId13"/>
    <p:sldId id="284" r:id="rId14"/>
    <p:sldId id="264" r:id="rId15"/>
    <p:sldId id="265" r:id="rId16"/>
    <p:sldId id="268" r:id="rId17"/>
    <p:sldId id="280" r:id="rId18"/>
    <p:sldId id="282" r:id="rId19"/>
    <p:sldId id="273" r:id="rId20"/>
    <p:sldId id="281" r:id="rId21"/>
    <p:sldId id="277" r:id="rId22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8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8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8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8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8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8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8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8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8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0F5F0C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0365C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87CED4">
              <a:alpha val="2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254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solidFill>
                <a:srgbClr val="929292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5DC123">
              <a:alpha val="19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254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2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3632E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3632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254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6">
              <a:hueOff val="105381"/>
              <a:satOff val="14341"/>
              <a:lumOff val="10801"/>
            </a:scheme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254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6">
              <a:hueOff val="105381"/>
              <a:satOff val="14341"/>
              <a:lumOff val="10801"/>
            </a:schemeClr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45761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77C83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77C83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5" d="100"/>
          <a:sy n="55" d="100"/>
        </p:scale>
        <p:origin x="-2532" y="-786"/>
      </p:cViewPr>
      <p:guideLst>
        <p:guide orient="horz" pos="3072"/>
        <p:guide pos="409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72774861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7263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05017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10814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37590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13152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7377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9880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02729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4018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96988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5192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68417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34941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3755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99588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08828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735546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30447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919809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874597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2383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>
            <a:spLocks noGrp="1"/>
          </p:cNvSpPr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2" name="Shape 12"/>
          <p:cNvSpPr>
            <a:spLocks noGrp="1"/>
          </p:cNvSpPr>
          <p:nvPr>
            <p:ph type="body" sz="quarter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hape 1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>
            <a:spLocks noGrp="1"/>
          </p:cNvSpPr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1" name="Shape 3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>
            <a:spLocks noGrp="1"/>
          </p:cNvSpPr>
          <p:nvPr>
            <p:ph type="pic" sz="half" idx="13"/>
          </p:nvPr>
        </p:nvSpPr>
        <p:spPr>
          <a:xfrm>
            <a:off x="6718300" y="762000"/>
            <a:ext cx="5334000" cy="82423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Shape 39"/>
          <p:cNvSpPr>
            <a:spLocks noGrp="1"/>
          </p:cNvSpPr>
          <p:nvPr>
            <p:ph type="title"/>
          </p:nvPr>
        </p:nvSpPr>
        <p:spPr>
          <a:xfrm>
            <a:off x="952500" y="762000"/>
            <a:ext cx="5334000" cy="40005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40" name="Shape 40"/>
          <p:cNvSpPr>
            <a:spLocks noGrp="1"/>
          </p:cNvSpPr>
          <p:nvPr>
            <p:ph type="body" sz="quarter" idx="1"/>
          </p:nvPr>
        </p:nvSpPr>
        <p:spPr>
          <a:xfrm>
            <a:off x="952500" y="5003800"/>
            <a:ext cx="5334000" cy="4000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hape 4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9" name="Shape 4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Shape 5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hape 5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/>
          </p:cNvSpPr>
          <p:nvPr>
            <p:ph type="pic" sz="half" idx="13"/>
          </p:nvPr>
        </p:nvSpPr>
        <p:spPr>
          <a:xfrm>
            <a:off x="6718300" y="25908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Shape 6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Shape 67"/>
          <p:cNvSpPr>
            <a:spLocks noGrp="1"/>
          </p:cNvSpPr>
          <p:nvPr>
            <p:ph type="body" sz="half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81000" indent="-381000">
              <a:spcBef>
                <a:spcPts val="3800"/>
              </a:spcBef>
              <a:defRPr sz="2800"/>
            </a:lvl1pPr>
            <a:lvl2pPr marL="762000" indent="-381000">
              <a:spcBef>
                <a:spcPts val="3800"/>
              </a:spcBef>
              <a:defRPr sz="2800"/>
            </a:lvl2pPr>
            <a:lvl3pPr marL="1143000" indent="-381000">
              <a:spcBef>
                <a:spcPts val="3800"/>
              </a:spcBef>
              <a:defRPr sz="2800"/>
            </a:lvl3pPr>
            <a:lvl4pPr marL="1524000" indent="-381000">
              <a:spcBef>
                <a:spcPts val="3800"/>
              </a:spcBef>
              <a:defRPr sz="2800"/>
            </a:lvl4pPr>
            <a:lvl5pPr marL="1905000" indent="-381000">
              <a:spcBef>
                <a:spcPts val="3800"/>
              </a:spcBef>
              <a:defRPr sz="2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hape 6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hape 7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>
            <a:spLocks noGrp="1"/>
          </p:cNvSpPr>
          <p:nvPr>
            <p:ph type="pic" sz="quarter" idx="13"/>
          </p:nvPr>
        </p:nvSpPr>
        <p:spPr>
          <a:xfrm>
            <a:off x="6718300" y="5092700"/>
            <a:ext cx="5334000" cy="3898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Shape 84"/>
          <p:cNvSpPr>
            <a:spLocks noGrp="1"/>
          </p:cNvSpPr>
          <p:nvPr>
            <p:ph type="pic" sz="quarter" idx="14"/>
          </p:nvPr>
        </p:nvSpPr>
        <p:spPr>
          <a:xfrm>
            <a:off x="6718300" y="762000"/>
            <a:ext cx="5334000" cy="3898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Shape 85"/>
          <p:cNvSpPr>
            <a:spLocks noGrp="1"/>
          </p:cNvSpPr>
          <p:nvPr>
            <p:ph type="pic" sz="half" idx="15"/>
          </p:nvPr>
        </p:nvSpPr>
        <p:spPr>
          <a:xfrm>
            <a:off x="952500" y="762884"/>
            <a:ext cx="5334000" cy="82296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hape 8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>
            <a:spLocks noGrp="1"/>
          </p:cNvSpPr>
          <p:nvPr>
            <p:ph type="body" sz="quarter" idx="13"/>
          </p:nvPr>
        </p:nvSpPr>
        <p:spPr>
          <a:xfrm>
            <a:off x="1270000" y="6362700"/>
            <a:ext cx="10464800" cy="5334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8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–Johnny Appleseed</a:t>
            </a:r>
          </a:p>
        </p:txBody>
      </p:sp>
      <p:sp>
        <p:nvSpPr>
          <p:cNvPr id="94" name="Shape 94"/>
          <p:cNvSpPr>
            <a:spLocks noGrp="1"/>
          </p:cNvSpPr>
          <p:nvPr>
            <p:ph type="body" sz="quarter" idx="14"/>
          </p:nvPr>
        </p:nvSpPr>
        <p:spPr>
          <a:xfrm>
            <a:off x="1270000" y="4254500"/>
            <a:ext cx="10464800" cy="7112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2400"/>
              </a:spcBef>
              <a:buSzTx/>
              <a:buNone/>
              <a:defRPr sz="4000"/>
            </a:lvl1pPr>
          </a:lstStyle>
          <a:p>
            <a:r>
              <a:t>“Type a quote here.”</a:t>
            </a:r>
          </a:p>
        </p:txBody>
      </p:sp>
      <p:sp>
        <p:nvSpPr>
          <p:cNvPr id="95" name="Shape 9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>
            <a:spLocks noGrp="1"/>
          </p:cNvSpPr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hape 10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952500" y="406400"/>
            <a:ext cx="11099800" cy="2120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6311798" y="9245600"/>
            <a:ext cx="368504" cy="3810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8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ransition spd="med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9pPr>
    </p:titleStyle>
    <p:bodyStyle>
      <a:lvl1pPr marL="457200" marR="0" indent="-4572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1pPr>
      <a:lvl2pPr marL="914400" marR="0" indent="-4572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2pPr>
      <a:lvl3pPr marL="1371600" marR="0" indent="-4572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3pPr>
      <a:lvl4pPr marL="1828800" marR="0" indent="-4572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4pPr>
      <a:lvl5pPr marL="2286000" marR="0" indent="-4572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5pPr>
      <a:lvl6pPr marL="2743200" marR="0" indent="-4572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6pPr>
      <a:lvl7pPr marL="3200400" marR="0" indent="-4572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7pPr>
      <a:lvl8pPr marL="3657600" marR="0" indent="-4572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8pPr>
      <a:lvl9pPr marL="4114800" marR="0" indent="-4572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dvivas.com/physiology/principles-of-cellular-function/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Westmead</a:t>
            </a:r>
            <a:r>
              <a:rPr lang="en-US" dirty="0" smtClean="0"/>
              <a:t> Hospital</a:t>
            </a:r>
            <a:br>
              <a:rPr lang="en-US" dirty="0" smtClean="0"/>
            </a:br>
            <a:r>
              <a:rPr lang="en-US" dirty="0" smtClean="0"/>
              <a:t>Primary teaching series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477046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>
            <a:lvl1pPr defTabSz="514095">
              <a:defRPr sz="7040"/>
            </a:lvl1pPr>
          </a:lstStyle>
          <a:p>
            <a:r>
              <a:rPr dirty="0"/>
              <a:t>Physiology lecture 1 </a:t>
            </a:r>
            <a:r>
              <a:rPr dirty="0" smtClean="0"/>
              <a:t> </a:t>
            </a:r>
            <a:r>
              <a:rPr dirty="0"/>
              <a:t>Principles of Cellular Function</a:t>
            </a:r>
          </a:p>
        </p:txBody>
      </p:sp>
      <p:sp>
        <p:nvSpPr>
          <p:cNvPr id="120" name="Shape 120"/>
          <p:cNvSpPr>
            <a:spLocks noGrp="1"/>
          </p:cNvSpPr>
          <p:nvPr>
            <p:ph type="subTitle" sz="quarter" idx="1"/>
          </p:nvPr>
        </p:nvSpPr>
        <p:spPr>
          <a:xfrm>
            <a:off x="1168400" y="7162800"/>
            <a:ext cx="10464800" cy="1600200"/>
          </a:xfrm>
          <a:prstGeom prst="rect">
            <a:avLst/>
          </a:prstGeom>
        </p:spPr>
        <p:txBody>
          <a:bodyPr>
            <a:normAutofit fontScale="62500" lnSpcReduction="20000"/>
          </a:bodyPr>
          <a:lstStyle/>
          <a:p>
            <a:pPr>
              <a:lnSpc>
                <a:spcPct val="170000"/>
              </a:lnSpc>
            </a:pPr>
            <a:r>
              <a:rPr dirty="0"/>
              <a:t>Primary Exam Teaching </a:t>
            </a:r>
            <a:endParaRPr lang="en-US" dirty="0" smtClean="0"/>
          </a:p>
          <a:p>
            <a:pPr>
              <a:lnSpc>
                <a:spcPct val="170000"/>
              </a:lnSpc>
            </a:pPr>
            <a:r>
              <a:rPr lang="en-US" dirty="0" smtClean="0"/>
              <a:t>By Vincent </a:t>
            </a:r>
            <a:r>
              <a:rPr lang="en-US" dirty="0" err="1" smtClean="0"/>
              <a:t>Tsui</a:t>
            </a:r>
            <a:endParaRPr lang="en-US" dirty="0"/>
          </a:p>
          <a:p>
            <a:pPr>
              <a:lnSpc>
                <a:spcPct val="170000"/>
              </a:lnSpc>
            </a:pPr>
            <a:r>
              <a:rPr lang="en-US" dirty="0" smtClean="0"/>
              <a:t>Written by </a:t>
            </a:r>
            <a:r>
              <a:rPr lang="en-US" dirty="0" err="1" smtClean="0"/>
              <a:t>Pramod</a:t>
            </a:r>
            <a:r>
              <a:rPr lang="en-US" dirty="0" smtClean="0"/>
              <a:t> </a:t>
            </a:r>
            <a:r>
              <a:rPr lang="en-US" dirty="0" err="1" smtClean="0"/>
              <a:t>Chandru</a:t>
            </a:r>
            <a:endParaRPr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Composition </a:t>
            </a:r>
          </a:p>
        </p:txBody>
      </p:sp>
      <p:sp>
        <p:nvSpPr>
          <p:cNvPr id="123" name="Shape 123"/>
          <p:cNvSpPr>
            <a:spLocks noGrp="1"/>
          </p:cNvSpPr>
          <p:nvPr>
            <p:ph type="body" sz="half" idx="1"/>
          </p:nvPr>
        </p:nvSpPr>
        <p:spPr>
          <a:xfrm>
            <a:off x="952500" y="2603500"/>
            <a:ext cx="6256118" cy="6756931"/>
          </a:xfrm>
          <a:prstGeom prst="rect">
            <a:avLst/>
          </a:prstGeom>
        </p:spPr>
        <p:txBody>
          <a:bodyPr/>
          <a:lstStyle/>
          <a:p>
            <a:pPr marL="356615" indent="-356615" defTabSz="455675">
              <a:spcBef>
                <a:spcPts val="3200"/>
              </a:spcBef>
              <a:defRPr sz="2964"/>
            </a:pPr>
            <a:r>
              <a:rPr lang="en-US" dirty="0"/>
              <a:t>Total Body Weight </a:t>
            </a:r>
            <a:r>
              <a:rPr lang="en-US" dirty="0" smtClean="0"/>
              <a:t>- </a:t>
            </a:r>
            <a:r>
              <a:rPr dirty="0" smtClean="0"/>
              <a:t>100kg</a:t>
            </a:r>
          </a:p>
          <a:p>
            <a:pPr marL="356615" indent="-356615" defTabSz="455675">
              <a:spcBef>
                <a:spcPts val="3200"/>
              </a:spcBef>
              <a:defRPr sz="2964"/>
            </a:pPr>
            <a:r>
              <a:rPr lang="en-US" dirty="0" smtClean="0"/>
              <a:t>Total body fluids- </a:t>
            </a:r>
            <a:r>
              <a:rPr dirty="0" smtClean="0"/>
              <a:t>60 kg (2/3) </a:t>
            </a:r>
          </a:p>
          <a:p>
            <a:pPr marL="713231" lvl="1" indent="-356615" defTabSz="455675">
              <a:spcBef>
                <a:spcPts val="3200"/>
              </a:spcBef>
              <a:defRPr sz="2964"/>
            </a:pPr>
            <a:r>
              <a:rPr dirty="0" smtClean="0"/>
              <a:t>ECF</a:t>
            </a:r>
            <a:r>
              <a:rPr lang="en-US" dirty="0" smtClean="0"/>
              <a:t> (Extracellular)</a:t>
            </a:r>
            <a:r>
              <a:rPr dirty="0" smtClean="0"/>
              <a:t> </a:t>
            </a:r>
            <a:r>
              <a:rPr dirty="0"/>
              <a:t>- 1/3 of total body fluids (20kg) </a:t>
            </a:r>
          </a:p>
          <a:p>
            <a:pPr marL="1069847" lvl="2" indent="-356615" defTabSz="455675">
              <a:spcBef>
                <a:spcPts val="3200"/>
              </a:spcBef>
              <a:defRPr sz="2964"/>
            </a:pPr>
            <a:r>
              <a:rPr dirty="0"/>
              <a:t>Intravascular - 1/4 of ECF (5kg) </a:t>
            </a:r>
          </a:p>
          <a:p>
            <a:pPr marL="1069847" lvl="2" indent="-356615" defTabSz="455675">
              <a:spcBef>
                <a:spcPts val="3200"/>
              </a:spcBef>
              <a:defRPr sz="2964"/>
            </a:pPr>
            <a:r>
              <a:rPr dirty="0"/>
              <a:t>Interstitial - 3/4 of ECF (15kg) </a:t>
            </a:r>
          </a:p>
          <a:p>
            <a:pPr marL="713231" lvl="1" indent="-356615" defTabSz="455675">
              <a:spcBef>
                <a:spcPts val="3200"/>
              </a:spcBef>
              <a:defRPr sz="2964"/>
            </a:pPr>
            <a:r>
              <a:rPr dirty="0" smtClean="0"/>
              <a:t>ICF</a:t>
            </a:r>
            <a:r>
              <a:rPr lang="en-US" dirty="0" smtClean="0"/>
              <a:t> (Intracellular)</a:t>
            </a:r>
            <a:r>
              <a:rPr dirty="0" smtClean="0"/>
              <a:t> </a:t>
            </a:r>
            <a:r>
              <a:rPr dirty="0"/>
              <a:t>- 2/3 of total body fluids (40kg) </a:t>
            </a:r>
          </a:p>
        </p:txBody>
      </p:sp>
      <p:pic>
        <p:nvPicPr>
          <p:cNvPr id="124" name="Screen Shot 2016-11-22 at 6.26.09 pm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901777" y="2603500"/>
            <a:ext cx="4367156" cy="675693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52500" y="914400"/>
            <a:ext cx="11099800" cy="79629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200" y="381000"/>
            <a:ext cx="5715000" cy="4637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4800" y="4800600"/>
            <a:ext cx="5867400" cy="440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718855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514095">
              <a:defRPr sz="7040"/>
            </a:lvl1pPr>
          </a:lstStyle>
          <a:p>
            <a:r>
              <a:t>Composition of Body Fluids </a:t>
            </a:r>
          </a:p>
        </p:txBody>
      </p:sp>
      <p:sp>
        <p:nvSpPr>
          <p:cNvPr id="127" name="Shape 127"/>
          <p:cNvSpPr>
            <a:spLocks noGrp="1"/>
          </p:cNvSpPr>
          <p:nvPr>
            <p:ph type="body" sz="quarter" idx="1"/>
          </p:nvPr>
        </p:nvSpPr>
        <p:spPr>
          <a:xfrm>
            <a:off x="1080594" y="7331845"/>
            <a:ext cx="10971706" cy="1545456"/>
          </a:xfrm>
          <a:prstGeom prst="rect">
            <a:avLst/>
          </a:prstGeom>
        </p:spPr>
        <p:txBody>
          <a:bodyPr/>
          <a:lstStyle/>
          <a:p>
            <a:pPr marL="233172" indent="-233172" defTabSz="297941">
              <a:spcBef>
                <a:spcPts val="2100"/>
              </a:spcBef>
              <a:defRPr sz="1937"/>
            </a:pPr>
            <a:r>
              <a:rPr dirty="0"/>
              <a:t>Summary </a:t>
            </a:r>
          </a:p>
          <a:p>
            <a:pPr marL="466344" lvl="1" indent="-233172" defTabSz="297941">
              <a:spcBef>
                <a:spcPts val="2100"/>
              </a:spcBef>
              <a:defRPr sz="1937"/>
            </a:pPr>
            <a:r>
              <a:rPr dirty="0"/>
              <a:t>ECF </a:t>
            </a:r>
            <a:r>
              <a:rPr lang="en-US" dirty="0" smtClean="0"/>
              <a:t>=</a:t>
            </a:r>
            <a:r>
              <a:rPr dirty="0" smtClean="0"/>
              <a:t> </a:t>
            </a:r>
            <a:r>
              <a:rPr dirty="0"/>
              <a:t>(Plasma + ISF) = </a:t>
            </a:r>
            <a:r>
              <a:rPr lang="en-US" dirty="0" smtClean="0"/>
              <a:t>H</a:t>
            </a:r>
            <a:r>
              <a:rPr dirty="0" smtClean="0"/>
              <a:t>igh </a:t>
            </a:r>
            <a:r>
              <a:rPr dirty="0"/>
              <a:t>in Na + and Cl - </a:t>
            </a:r>
          </a:p>
          <a:p>
            <a:pPr marL="466344" lvl="1" indent="-233172" defTabSz="297941">
              <a:spcBef>
                <a:spcPts val="2100"/>
              </a:spcBef>
              <a:defRPr sz="1937"/>
            </a:pPr>
            <a:r>
              <a:rPr dirty="0"/>
              <a:t>ICF = </a:t>
            </a:r>
            <a:r>
              <a:rPr lang="en-US" dirty="0" smtClean="0"/>
              <a:t>H</a:t>
            </a:r>
            <a:r>
              <a:rPr dirty="0" smtClean="0"/>
              <a:t>igh </a:t>
            </a:r>
            <a:r>
              <a:rPr dirty="0"/>
              <a:t>in K+ , Mg 2+, PO4, Protein 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7474269"/>
              </p:ext>
            </p:extLst>
          </p:nvPr>
        </p:nvGraphicFramePr>
        <p:xfrm>
          <a:off x="2159000" y="2590800"/>
          <a:ext cx="9296400" cy="420624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266950"/>
                <a:gridCol w="2343150"/>
                <a:gridCol w="2343150"/>
                <a:gridCol w="2343150"/>
              </a:tblGrid>
              <a:tr h="345949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Solute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Plasma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Interstitial fluid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Intracellular fluid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/>
                    </a:solidFill>
                  </a:tcPr>
                </a:tc>
              </a:tr>
              <a:tr h="345949">
                <a:tc gridSpan="4"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Cations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45949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Sodium 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153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145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12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45949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Potassium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4.3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4.1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150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45949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Calcium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3.8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3.4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4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45949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Magnesium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1.4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1.3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34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45949">
                <a:tc gridSpan="4"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45949">
                <a:tc gridSpan="4"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Anions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45949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Chloride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111.5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118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4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45949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Bicarbonate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25.7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27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12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45949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Phosphate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2.2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2.3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40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45949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Protein 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17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6.6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90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502412">
              <a:defRPr sz="6880"/>
            </a:lvl1pPr>
          </a:lstStyle>
          <a:p>
            <a:r>
              <a:t>The movement of molecules </a:t>
            </a:r>
          </a:p>
        </p:txBody>
      </p:sp>
      <p:sp>
        <p:nvSpPr>
          <p:cNvPr id="131" name="Shape 131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228600" indent="-228600" defTabSz="292100">
              <a:spcBef>
                <a:spcPts val="2100"/>
              </a:spcBef>
              <a:defRPr sz="1900"/>
            </a:pPr>
            <a:r>
              <a:rPr dirty="0"/>
              <a:t>How can molecules move across membranes? </a:t>
            </a:r>
          </a:p>
          <a:p>
            <a:pPr marL="457200" lvl="1" indent="-228600" defTabSz="292100">
              <a:spcBef>
                <a:spcPts val="2100"/>
              </a:spcBef>
              <a:defRPr sz="1900"/>
            </a:pPr>
            <a:r>
              <a:rPr b="1" dirty="0"/>
              <a:t>Passive transport </a:t>
            </a:r>
          </a:p>
          <a:p>
            <a:pPr marL="685800" lvl="2" indent="-228600" defTabSz="292100">
              <a:spcBef>
                <a:spcPts val="2100"/>
              </a:spcBef>
              <a:defRPr sz="1900"/>
            </a:pPr>
            <a:r>
              <a:rPr dirty="0"/>
              <a:t>Diffusion - small molecules O2, N2, CO2 </a:t>
            </a:r>
          </a:p>
          <a:p>
            <a:pPr marL="685800" lvl="2" indent="-228600" defTabSz="292100">
              <a:spcBef>
                <a:spcPts val="2100"/>
              </a:spcBef>
              <a:defRPr sz="1900"/>
            </a:pPr>
            <a:r>
              <a:rPr dirty="0"/>
              <a:t>Osmosis - movement of water across semi permeable membrane</a:t>
            </a:r>
          </a:p>
          <a:p>
            <a:pPr marL="685800" lvl="2" indent="-228600" defTabSz="292100">
              <a:spcBef>
                <a:spcPts val="2100"/>
              </a:spcBef>
              <a:defRPr sz="1900"/>
            </a:pPr>
            <a:r>
              <a:rPr dirty="0"/>
              <a:t>Facilitated diffusion - does not require ATP but does </a:t>
            </a:r>
            <a:r>
              <a:rPr dirty="0" err="1"/>
              <a:t>utilise</a:t>
            </a:r>
            <a:r>
              <a:rPr dirty="0"/>
              <a:t> cell membrane protein </a:t>
            </a:r>
          </a:p>
          <a:p>
            <a:pPr marL="457200" lvl="1" indent="-228600" defTabSz="292100">
              <a:spcBef>
                <a:spcPts val="2100"/>
              </a:spcBef>
              <a:defRPr sz="1900"/>
            </a:pPr>
            <a:r>
              <a:rPr lang="en-US" b="1" dirty="0" smtClean="0"/>
              <a:t>Active </a:t>
            </a:r>
            <a:r>
              <a:rPr b="1" dirty="0" smtClean="0"/>
              <a:t>Transport </a:t>
            </a:r>
            <a:endParaRPr b="1" dirty="0"/>
          </a:p>
          <a:p>
            <a:pPr marL="685800" lvl="2" indent="-228600" defTabSz="292100">
              <a:spcBef>
                <a:spcPts val="2100"/>
              </a:spcBef>
              <a:defRPr sz="1900"/>
            </a:pPr>
            <a:r>
              <a:rPr dirty="0"/>
              <a:t>Endocytosis - Invagination of the cell membrane (CLATHRIN MEDIATED) </a:t>
            </a:r>
          </a:p>
          <a:p>
            <a:pPr marL="685800" lvl="2" indent="-228600" defTabSz="292100">
              <a:spcBef>
                <a:spcPts val="2100"/>
              </a:spcBef>
              <a:defRPr sz="1900"/>
            </a:pPr>
            <a:r>
              <a:rPr dirty="0"/>
              <a:t>Exocytosis - vesicles containing molecules are fused to the cell membrane and transported out (v-SNARE/t-SNARE process) </a:t>
            </a:r>
          </a:p>
          <a:p>
            <a:pPr marL="685800" lvl="2" indent="-228600" defTabSz="292100">
              <a:spcBef>
                <a:spcPts val="2100"/>
              </a:spcBef>
              <a:defRPr sz="1900"/>
            </a:pPr>
            <a:r>
              <a:rPr dirty="0"/>
              <a:t>Transport proteins</a:t>
            </a:r>
          </a:p>
          <a:p>
            <a:pPr marL="914400" lvl="3" indent="-228600" defTabSz="292100">
              <a:spcBef>
                <a:spcPts val="2100"/>
              </a:spcBef>
              <a:defRPr sz="1900"/>
            </a:pPr>
            <a:r>
              <a:rPr dirty="0"/>
              <a:t>Gated - Voltage gated, Ligand gated, Stretch triggered </a:t>
            </a:r>
          </a:p>
          <a:p>
            <a:pPr marL="914400" lvl="3" indent="-228600" defTabSz="292100">
              <a:spcBef>
                <a:spcPts val="2100"/>
              </a:spcBef>
              <a:defRPr sz="1900"/>
            </a:pPr>
            <a:r>
              <a:rPr dirty="0"/>
              <a:t>Non Gated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>
            <a:lvl1pPr defTabSz="484886">
              <a:defRPr sz="6640"/>
            </a:lvl1pPr>
          </a:lstStyle>
          <a:p>
            <a:r>
              <a:t>Methods of transport across cell membranes </a:t>
            </a:r>
          </a:p>
        </p:txBody>
      </p:sp>
      <p:graphicFrame>
        <p:nvGraphicFramePr>
          <p:cNvPr id="134" name="Table 134"/>
          <p:cNvGraphicFramePr/>
          <p:nvPr>
            <p:extLst>
              <p:ext uri="{D42A27DB-BD31-4B8C-83A1-F6EECF244321}">
                <p14:modId xmlns:p14="http://schemas.microsoft.com/office/powerpoint/2010/main" val="6181163"/>
              </p:ext>
            </p:extLst>
          </p:nvPr>
        </p:nvGraphicFramePr>
        <p:xfrm>
          <a:off x="709587" y="2798089"/>
          <a:ext cx="10816756" cy="6403338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3090121"/>
                <a:gridCol w="2943446"/>
                <a:gridCol w="4783189"/>
              </a:tblGrid>
              <a:tr h="1065334"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Transport</a:t>
                      </a:r>
                    </a:p>
                  </a:txBody>
                  <a:tcPr marL="50800" marR="50800" marT="50800" marB="50800" anchor="ctr" horzOverflow="overflow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Mechanism of Action</a:t>
                      </a:r>
                    </a:p>
                  </a:txBody>
                  <a:tcPr marL="50800" marR="50800" marT="50800" marB="50800" anchor="ctr" horzOverflow="overflow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Example </a:t>
                      </a:r>
                    </a:p>
                  </a:txBody>
                  <a:tcPr marL="50800" marR="50800" marT="50800" marB="50800" anchor="ctr" horzOverflow="overflow">
                    <a:solidFill>
                      <a:schemeClr val="accent4"/>
                    </a:solidFill>
                  </a:tcPr>
                </a:tc>
              </a:tr>
              <a:tr h="1366565"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800" dirty="0">
                          <a:solidFill>
                            <a:srgbClr val="FFFFFF"/>
                          </a:solidFill>
                        </a:rPr>
                        <a:t>Passive diffusions down electrochemical gradient 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800">
                          <a:solidFill>
                            <a:srgbClr val="FFFFFF"/>
                          </a:solidFill>
                        </a:rPr>
                        <a:t>Movement from high concentration to lower concentration across membrane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800" dirty="0">
                          <a:solidFill>
                            <a:srgbClr val="FFFFFF"/>
                          </a:solidFill>
                        </a:rPr>
                        <a:t>Movement of oxygen across the alveolar membrane </a:t>
                      </a:r>
                    </a:p>
                  </a:txBody>
                  <a:tcPr marL="50800" marR="50800" marT="50800" marB="50800" anchor="ctr" horzOverflow="overflow"/>
                </a:tc>
              </a:tr>
              <a:tr h="1552966"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800">
                          <a:solidFill>
                            <a:srgbClr val="FFFFFF"/>
                          </a:solidFill>
                        </a:rPr>
                        <a:t>Active Transport 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800">
                          <a:solidFill>
                            <a:srgbClr val="FFFFFF"/>
                          </a:solidFill>
                        </a:rPr>
                        <a:t>Uses energy to transport molecules across a membrane 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800">
                          <a:solidFill>
                            <a:srgbClr val="FFFFFF"/>
                          </a:solidFill>
                        </a:rPr>
                        <a:t>Na+/K+ ATPase (removes 3 Na from the cell and puts 2 K into the cell converting ATP —&gt; ADP). Na binds to alpha subunit with ATP causes conformational change in protein. K  binds the beta until extracellularly </a:t>
                      </a:r>
                    </a:p>
                  </a:txBody>
                  <a:tcPr marL="50800" marR="50800" marT="50800" marB="50800" anchor="ctr" horzOverflow="overflow"/>
                </a:tc>
              </a:tr>
              <a:tr h="1183469"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800">
                          <a:solidFill>
                            <a:srgbClr val="FFFFFF"/>
                          </a:solidFill>
                        </a:rPr>
                        <a:t>Secondary Active Transport 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800" dirty="0">
                          <a:solidFill>
                            <a:srgbClr val="FFFFFF"/>
                          </a:solidFill>
                        </a:rPr>
                        <a:t>The active transport of Na is </a:t>
                      </a:r>
                      <a:r>
                        <a:rPr sz="1800" dirty="0" smtClean="0">
                          <a:solidFill>
                            <a:srgbClr val="FFFFFF"/>
                          </a:solidFill>
                        </a:rPr>
                        <a:t>couple</a:t>
                      </a:r>
                      <a:r>
                        <a:rPr lang="en-US" sz="1800" dirty="0" smtClean="0">
                          <a:solidFill>
                            <a:srgbClr val="FFFFFF"/>
                          </a:solidFill>
                        </a:rPr>
                        <a:t>d</a:t>
                      </a:r>
                      <a:r>
                        <a:rPr sz="1800" dirty="0" smtClean="0">
                          <a:solidFill>
                            <a:srgbClr val="FFFFFF"/>
                          </a:solidFill>
                        </a:rPr>
                        <a:t> </a:t>
                      </a:r>
                      <a:r>
                        <a:rPr sz="1800" dirty="0">
                          <a:solidFill>
                            <a:srgbClr val="FFFFFF"/>
                          </a:solidFill>
                        </a:rPr>
                        <a:t>to the transport of other substances 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800" dirty="0">
                          <a:solidFill>
                            <a:srgbClr val="FFFFFF"/>
                          </a:solidFill>
                        </a:rPr>
                        <a:t>Glucose and Na in the </a:t>
                      </a:r>
                      <a:r>
                        <a:rPr sz="1800" dirty="0" smtClean="0">
                          <a:solidFill>
                            <a:srgbClr val="FFFFFF"/>
                          </a:solidFill>
                        </a:rPr>
                        <a:t>GIT</a:t>
                      </a:r>
                      <a:r>
                        <a:rPr lang="en-US" sz="1800" dirty="0" smtClean="0">
                          <a:solidFill>
                            <a:srgbClr val="FFFFFF"/>
                          </a:solidFill>
                        </a:rPr>
                        <a:t> (SGLT1 small</a:t>
                      </a:r>
                      <a:r>
                        <a:rPr lang="en-US" sz="1800" baseline="0" dirty="0" smtClean="0">
                          <a:solidFill>
                            <a:srgbClr val="FFFFFF"/>
                          </a:solidFill>
                        </a:rPr>
                        <a:t> intestine)</a:t>
                      </a:r>
                      <a:r>
                        <a:rPr sz="1800" dirty="0">
                          <a:solidFill>
                            <a:srgbClr val="FFFFFF"/>
                          </a:solidFill>
                        </a:rPr>
                        <a:t>
Na and Ca in cardiac muscle </a:t>
                      </a:r>
                    </a:p>
                  </a:txBody>
                  <a:tcPr marL="50800" marR="50800" marT="50800" marB="50800" anchor="ctr" horzOverflow="overflow"/>
                </a:tc>
              </a:tr>
              <a:tr h="1235004"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800" dirty="0" smtClean="0">
                          <a:solidFill>
                            <a:srgbClr val="FFFFFF"/>
                          </a:solidFill>
                        </a:rPr>
                        <a:t>Co</a:t>
                      </a:r>
                      <a:r>
                        <a:rPr lang="en-US" sz="1800" dirty="0" smtClean="0">
                          <a:solidFill>
                            <a:srgbClr val="FFFFFF"/>
                          </a:solidFill>
                        </a:rPr>
                        <a:t>-t</a:t>
                      </a:r>
                      <a:r>
                        <a:rPr sz="1800" dirty="0" smtClean="0">
                          <a:solidFill>
                            <a:srgbClr val="FFFFFF"/>
                          </a:solidFill>
                        </a:rPr>
                        <a:t>ransport </a:t>
                      </a:r>
                      <a:endParaRPr sz="1800" dirty="0">
                        <a:solidFill>
                          <a:srgbClr val="FFFFFF"/>
                        </a:solidFill>
                      </a:endParaRP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800" dirty="0">
                          <a:solidFill>
                            <a:srgbClr val="FFFFFF"/>
                          </a:solidFill>
                        </a:rPr>
                        <a:t>The </a:t>
                      </a:r>
                      <a:r>
                        <a:rPr sz="1800" dirty="0" err="1">
                          <a:solidFill>
                            <a:srgbClr val="FFFFFF"/>
                          </a:solidFill>
                        </a:rPr>
                        <a:t>favourable</a:t>
                      </a:r>
                      <a:r>
                        <a:rPr sz="1800" dirty="0">
                          <a:solidFill>
                            <a:srgbClr val="FFFFFF"/>
                          </a:solidFill>
                        </a:rPr>
                        <a:t> movement of one molecule down in concentration gradient to transport another against 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800" dirty="0">
                          <a:solidFill>
                            <a:srgbClr val="FFFFFF"/>
                          </a:solidFill>
                        </a:rPr>
                        <a:t>Na and Ca in Muscle Tissue </a:t>
                      </a:r>
                    </a:p>
                  </a:txBody>
                  <a:tcPr marL="50800" marR="50800" marT="50800" marB="50800" anchor="ctr" horzOverflow="overflow"/>
                </a:tc>
              </a:tr>
            </a:tbl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Shape 13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>
            <a:lvl1pPr defTabSz="484886">
              <a:defRPr sz="6640"/>
            </a:lvl1pPr>
          </a:lstStyle>
          <a:p>
            <a:r>
              <a:rPr lang="en-US" dirty="0" smtClean="0"/>
              <a:t>M</a:t>
            </a:r>
            <a:r>
              <a:rPr dirty="0" smtClean="0"/>
              <a:t>ovement </a:t>
            </a:r>
            <a:r>
              <a:rPr dirty="0"/>
              <a:t>of </a:t>
            </a:r>
            <a:r>
              <a:rPr dirty="0" smtClean="0"/>
              <a:t>molecules</a:t>
            </a:r>
            <a:endParaRPr dirty="0"/>
          </a:p>
        </p:txBody>
      </p:sp>
      <p:sp>
        <p:nvSpPr>
          <p:cNvPr id="137" name="Shape 13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388620" indent="-388620" defTabSz="496570">
              <a:spcBef>
                <a:spcPts val="3500"/>
              </a:spcBef>
              <a:defRPr sz="3230"/>
            </a:pPr>
            <a:r>
              <a:t>Molecules move by their</a:t>
            </a:r>
          </a:p>
          <a:p>
            <a:pPr marL="777240" lvl="1" indent="-388620" defTabSz="496570">
              <a:spcBef>
                <a:spcPts val="3500"/>
              </a:spcBef>
              <a:defRPr sz="3230"/>
            </a:pPr>
            <a:r>
              <a:t>Chemical gradient (high concentration to low concentration) </a:t>
            </a:r>
          </a:p>
          <a:p>
            <a:pPr marL="777240" lvl="1" indent="-388620" defTabSz="496570">
              <a:spcBef>
                <a:spcPts val="3500"/>
              </a:spcBef>
              <a:defRPr sz="3230"/>
            </a:pPr>
            <a:r>
              <a:t>Electrical gradient (cations move to negatively charged areas) </a:t>
            </a:r>
          </a:p>
          <a:p>
            <a:pPr marL="777240" lvl="1" indent="-388620" defTabSz="496570">
              <a:spcBef>
                <a:spcPts val="3500"/>
              </a:spcBef>
              <a:defRPr sz="3230"/>
            </a:pPr>
            <a:r>
              <a:t>When carriers move chemicals in the direction of their gradient this is called FACILITATED DIFFUSION</a:t>
            </a:r>
          </a:p>
          <a:p>
            <a:pPr marL="777240" lvl="1" indent="-388620" defTabSz="496570">
              <a:spcBef>
                <a:spcPts val="3500"/>
              </a:spcBef>
              <a:defRPr sz="3230"/>
            </a:pPr>
            <a:r>
              <a:t>If it is going against the gradient then this is called ACTIVE TRANSPORT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Shape 139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 smtClean="0"/>
              <a:t>Diffusion</a:t>
            </a:r>
            <a:endParaRPr dirty="0"/>
          </a:p>
        </p:txBody>
      </p:sp>
      <p:sp>
        <p:nvSpPr>
          <p:cNvPr id="140" name="Shape 140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301752" indent="-301752" defTabSz="385572">
              <a:spcBef>
                <a:spcPts val="2700"/>
              </a:spcBef>
              <a:defRPr sz="2508"/>
            </a:pPr>
            <a:r>
              <a:rPr dirty="0"/>
              <a:t>The process by which a substance in solutions expands because of the motion of its particles to fit all of the available volume </a:t>
            </a:r>
          </a:p>
          <a:p>
            <a:pPr marL="301752" indent="-301752" defTabSz="385572">
              <a:spcBef>
                <a:spcPts val="2700"/>
              </a:spcBef>
              <a:defRPr sz="2508"/>
            </a:pPr>
            <a:r>
              <a:rPr dirty="0"/>
              <a:t>The particles of a given substance are equally likely to move into or out of an area in which it is present in high concentration </a:t>
            </a:r>
          </a:p>
          <a:p>
            <a:pPr marL="301752" indent="-301752" defTabSz="385572">
              <a:spcBef>
                <a:spcPts val="2700"/>
              </a:spcBef>
              <a:defRPr sz="2508"/>
            </a:pPr>
            <a:r>
              <a:rPr dirty="0"/>
              <a:t>However, since there are more particles in the area of high concentration the total number of particles moving into an area of lower concentration is greater </a:t>
            </a:r>
          </a:p>
          <a:p>
            <a:pPr marL="301752" indent="-301752" defTabSz="385572">
              <a:spcBef>
                <a:spcPts val="2700"/>
              </a:spcBef>
              <a:defRPr sz="2508"/>
            </a:pPr>
            <a:r>
              <a:rPr dirty="0"/>
              <a:t>The time to reach an equilibrium across a membrane is - SQAURE OF THE DIFFUSION DISTANCE </a:t>
            </a:r>
          </a:p>
          <a:p>
            <a:pPr marL="301752" indent="-301752" defTabSz="385572">
              <a:spcBef>
                <a:spcPts val="2700"/>
              </a:spcBef>
              <a:defRPr sz="2508" b="1" i="1" u="sng">
                <a:latin typeface="Helvetica"/>
                <a:ea typeface="Helvetica"/>
                <a:cs typeface="Helvetica"/>
                <a:sym typeface="Helvetica"/>
              </a:defRPr>
            </a:pPr>
            <a:r>
              <a:rPr dirty="0"/>
              <a:t>The magnitude of the diffusing tendency is directly proportional to the cross sectional area across which the diffusion is taking place AND the concentration or chemical gradient - FICK’S LAW OF DIFFUSION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Diffusion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8400" y="2667000"/>
            <a:ext cx="10549700" cy="601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057625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Diffusion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How substances diffuse across a cell membrane depends on their molecular characteristics </a:t>
            </a:r>
          </a:p>
          <a:p>
            <a:r>
              <a:rPr lang="en-US" dirty="0" smtClean="0"/>
              <a:t>O2 can diffuse through the extracellular and intracellular space and cell membrane at a similar rate</a:t>
            </a:r>
          </a:p>
          <a:p>
            <a:r>
              <a:rPr lang="en-US" dirty="0" smtClean="0"/>
              <a:t>Ions on the other hand require channels to pass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335821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hape 142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 smtClean="0"/>
              <a:t>Osmosis </a:t>
            </a:r>
            <a:endParaRPr dirty="0"/>
          </a:p>
        </p:txBody>
      </p:sp>
      <p:sp>
        <p:nvSpPr>
          <p:cNvPr id="143" name="Shape 143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marL="411479" indent="-411479" defTabSz="525779">
              <a:spcBef>
                <a:spcPts val="3700"/>
              </a:spcBef>
              <a:defRPr sz="3420"/>
            </a:pPr>
            <a:r>
              <a:rPr lang="en-US" dirty="0" smtClean="0"/>
              <a:t>The diffusion of water across a membrane</a:t>
            </a:r>
          </a:p>
          <a:p>
            <a:pPr marL="411479" indent="-411479" defTabSz="525779">
              <a:spcBef>
                <a:spcPts val="3700"/>
              </a:spcBef>
              <a:defRPr sz="3420"/>
            </a:pPr>
            <a:r>
              <a:rPr dirty="0" smtClean="0"/>
              <a:t>When </a:t>
            </a:r>
            <a:r>
              <a:rPr dirty="0"/>
              <a:t>a substance (</a:t>
            </a:r>
            <a:r>
              <a:rPr dirty="0" smtClean="0"/>
              <a:t>s</a:t>
            </a:r>
            <a:r>
              <a:rPr lang="en-US" dirty="0" smtClean="0"/>
              <a:t>olute</a:t>
            </a:r>
            <a:r>
              <a:rPr dirty="0" smtClean="0"/>
              <a:t>) </a:t>
            </a:r>
            <a:r>
              <a:rPr dirty="0"/>
              <a:t>is dissolved in </a:t>
            </a:r>
            <a:r>
              <a:rPr b="1" dirty="0"/>
              <a:t>water</a:t>
            </a:r>
            <a:r>
              <a:rPr dirty="0"/>
              <a:t> </a:t>
            </a:r>
            <a:r>
              <a:rPr dirty="0" smtClean="0"/>
              <a:t>(</a:t>
            </a:r>
            <a:r>
              <a:rPr lang="en-US" dirty="0" smtClean="0"/>
              <a:t>solvent</a:t>
            </a:r>
            <a:r>
              <a:rPr dirty="0" smtClean="0"/>
              <a:t>) </a:t>
            </a:r>
            <a:r>
              <a:rPr dirty="0"/>
              <a:t>the concentration of water molecules is less in the solution than in pure water </a:t>
            </a:r>
            <a:r>
              <a:rPr lang="en-US" dirty="0" smtClean="0"/>
              <a:t>(low water potential vs high water potential)</a:t>
            </a:r>
            <a:endParaRPr dirty="0"/>
          </a:p>
          <a:p>
            <a:pPr marL="411479" indent="-411479" defTabSz="525779">
              <a:spcBef>
                <a:spcPts val="3700"/>
              </a:spcBef>
              <a:defRPr sz="3420"/>
            </a:pPr>
            <a:r>
              <a:rPr dirty="0"/>
              <a:t>If the solution is placed on one side of a membrane permeable to water but not to </a:t>
            </a:r>
            <a:r>
              <a:rPr dirty="0" smtClean="0"/>
              <a:t>solute</a:t>
            </a:r>
            <a:r>
              <a:rPr lang="en-US" dirty="0" smtClean="0"/>
              <a:t> (semi-permeable)</a:t>
            </a:r>
            <a:r>
              <a:rPr dirty="0" smtClean="0"/>
              <a:t> and </a:t>
            </a:r>
            <a:r>
              <a:rPr dirty="0"/>
              <a:t>an equal volume of water is placed on the other side - water molecules will diffuse down a concentration gradient. OSMOSIS </a:t>
            </a:r>
          </a:p>
          <a:p>
            <a:pPr marL="411479" indent="-411479" defTabSz="525779">
              <a:spcBef>
                <a:spcPts val="3700"/>
              </a:spcBef>
              <a:defRPr sz="3420"/>
            </a:pPr>
            <a:r>
              <a:rPr dirty="0"/>
              <a:t>The pressure necessary to prevent this solvent migration is known as the OSMOTIC PRESSURE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1000" y="3490912"/>
            <a:ext cx="7581900" cy="4377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8113572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>
            <a:lvl1pPr defTabSz="484886">
              <a:defRPr sz="6640"/>
            </a:lvl1pPr>
          </a:lstStyle>
          <a:p>
            <a:r>
              <a:rPr dirty="0"/>
              <a:t>Pressures across a semi permeable membrane </a:t>
            </a:r>
          </a:p>
        </p:txBody>
      </p:sp>
      <p:sp>
        <p:nvSpPr>
          <p:cNvPr id="146" name="Shape 146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47" name="transport-across-capillaries-12-638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451100" y="2692400"/>
            <a:ext cx="8102600" cy="60833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Shape 149"/>
          <p:cNvSpPr>
            <a:spLocks noGrp="1"/>
          </p:cNvSpPr>
          <p:nvPr>
            <p:ph type="title"/>
          </p:nvPr>
        </p:nvSpPr>
        <p:spPr>
          <a:xfrm>
            <a:off x="952500" y="406400"/>
            <a:ext cx="11099800" cy="14224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sz="6000" dirty="0" smtClean="0"/>
              <a:t>Osmotic/Hydrostatic pressure</a:t>
            </a:r>
            <a:endParaRPr sz="6000" dirty="0"/>
          </a:p>
        </p:txBody>
      </p:sp>
      <p:pic>
        <p:nvPicPr>
          <p:cNvPr id="150" name="2108_Capillary_ExchangeN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75355" y="2133600"/>
            <a:ext cx="12254090" cy="571149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extBox 2"/>
          <p:cNvSpPr txBox="1"/>
          <p:nvPr/>
        </p:nvSpPr>
        <p:spPr>
          <a:xfrm>
            <a:off x="1686277" y="7996614"/>
            <a:ext cx="9632245" cy="139525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/>
            <a:r>
              <a:rPr lang="en-US" sz="2800" dirty="0" smtClean="0"/>
              <a:t>Summary: </a:t>
            </a:r>
            <a:r>
              <a:rPr lang="en-US" sz="2800" dirty="0"/>
              <a:t>Fluid moves out on the arterial end and in on the capillary end. </a:t>
            </a:r>
            <a:r>
              <a:rPr lang="en-US" sz="2800" dirty="0" smtClean="0"/>
              <a:t>The net filtration is OUT of the blood vessel. This is collected by lymphatics. </a:t>
            </a:r>
            <a:endParaRPr kumimoji="0" lang="en-US" sz="28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sym typeface="Helvetica Light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Shape 15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The </a:t>
            </a:r>
            <a:r>
              <a:rPr lang="en-US" dirty="0" smtClean="0"/>
              <a:t>Gibbs-</a:t>
            </a:r>
            <a:r>
              <a:rPr dirty="0" err="1" smtClean="0"/>
              <a:t>Donan</a:t>
            </a:r>
            <a:r>
              <a:rPr dirty="0" smtClean="0"/>
              <a:t> </a:t>
            </a:r>
            <a:r>
              <a:rPr dirty="0"/>
              <a:t>Effect </a:t>
            </a:r>
          </a:p>
        </p:txBody>
      </p:sp>
      <p:sp>
        <p:nvSpPr>
          <p:cNvPr id="159" name="Shape 159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Governs the behavior of charged particles near a semi permeable membrane</a:t>
            </a:r>
          </a:p>
          <a:p>
            <a:r>
              <a:rPr lang="en-US" dirty="0" smtClean="0"/>
              <a:t>Some charged molecules (</a:t>
            </a:r>
            <a:r>
              <a:rPr lang="en-US" dirty="0" err="1" smtClean="0"/>
              <a:t>ie</a:t>
            </a:r>
            <a:r>
              <a:rPr lang="en-US" dirty="0" smtClean="0"/>
              <a:t>. Large proteins) can’t cross capillary wall</a:t>
            </a:r>
          </a:p>
          <a:p>
            <a:r>
              <a:rPr lang="en-US" dirty="0" smtClean="0"/>
              <a:t>An equilibrium is formed between the electrostatic and osmotic forces that affect the ions</a:t>
            </a:r>
          </a:p>
          <a:p>
            <a:r>
              <a:rPr lang="en-US" dirty="0" smtClean="0"/>
              <a:t>Uneven electrical charge creates MEMBRANE </a:t>
            </a:r>
            <a:r>
              <a:rPr lang="en-US" dirty="0" smtClean="0"/>
              <a:t>POTENTIAL</a:t>
            </a:r>
          </a:p>
          <a:p>
            <a:r>
              <a:rPr lang="en-US" dirty="0"/>
              <a:t>https://www.youtube.com/watch?v=MhSfQio8mp0</a:t>
            </a:r>
            <a:endParaRPr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Tonicity</a:t>
            </a:r>
            <a:endParaRPr dirty="0"/>
          </a:p>
        </p:txBody>
      </p:sp>
      <p:pic>
        <p:nvPicPr>
          <p:cNvPr id="156" name="Screen Shot 2017-07-21 at 5.28.16 pm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149600" y="3962401"/>
            <a:ext cx="7010400" cy="3498906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TextBox 3"/>
          <p:cNvSpPr txBox="1"/>
          <p:nvPr/>
        </p:nvSpPr>
        <p:spPr>
          <a:xfrm>
            <a:off x="2006600" y="2275662"/>
            <a:ext cx="8915400" cy="108747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The ability of a solution to move water in and</a:t>
            </a:r>
            <a:r>
              <a:rPr kumimoji="0" lang="en-US" sz="3200" b="0" i="0" u="none" strike="noStrike" cap="none" spc="0" normalizeH="0" dirty="0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 out of a cell.</a:t>
            </a:r>
            <a:endParaRPr kumimoji="0" lang="en-US" sz="3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35200" y="7860229"/>
            <a:ext cx="8915400" cy="127214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800" b="0" i="0" u="none" strike="noStrike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Allows us to determine</a:t>
            </a:r>
            <a:r>
              <a:rPr kumimoji="0" lang="en-US" sz="3800" b="0" i="0" u="none" strike="noStrike" cap="none" spc="0" normalizeH="0" dirty="0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 the direction of osmosis</a:t>
            </a:r>
            <a:endParaRPr kumimoji="0" lang="en-US" sz="38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159916057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Shape 152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 smtClean="0"/>
              <a:t>Normal Saline</a:t>
            </a:r>
            <a:endParaRPr dirty="0"/>
          </a:p>
        </p:txBody>
      </p:sp>
      <p:sp>
        <p:nvSpPr>
          <p:cNvPr id="153" name="Shape 153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pPr marL="224027" indent="-224027" defTabSz="286258">
              <a:spcBef>
                <a:spcPts val="2000"/>
              </a:spcBef>
              <a:defRPr sz="1862"/>
            </a:pPr>
            <a:r>
              <a:rPr lang="en-US" dirty="0" smtClean="0"/>
              <a:t>Consider the </a:t>
            </a:r>
            <a:r>
              <a:rPr lang="en-US" dirty="0"/>
              <a:t>i</a:t>
            </a:r>
            <a:r>
              <a:rPr dirty="0" smtClean="0"/>
              <a:t>nfusion </a:t>
            </a:r>
            <a:r>
              <a:rPr dirty="0"/>
              <a:t>of 1L Normal Saline </a:t>
            </a:r>
          </a:p>
          <a:p>
            <a:pPr marL="448055" lvl="1" indent="-224027" defTabSz="286258">
              <a:spcBef>
                <a:spcPts val="2000"/>
              </a:spcBef>
              <a:defRPr sz="1862"/>
            </a:pPr>
            <a:r>
              <a:rPr dirty="0"/>
              <a:t>150 </a:t>
            </a:r>
            <a:r>
              <a:rPr dirty="0" err="1"/>
              <a:t>mmol</a:t>
            </a:r>
            <a:r>
              <a:rPr dirty="0"/>
              <a:t> of Na and 150 </a:t>
            </a:r>
            <a:r>
              <a:rPr dirty="0" err="1" smtClean="0"/>
              <a:t>m</a:t>
            </a:r>
            <a:r>
              <a:rPr lang="en-US" dirty="0" err="1" smtClean="0"/>
              <a:t>m</a:t>
            </a:r>
            <a:r>
              <a:rPr dirty="0" err="1" smtClean="0"/>
              <a:t>ol</a:t>
            </a:r>
            <a:r>
              <a:rPr dirty="0" smtClean="0"/>
              <a:t> </a:t>
            </a:r>
            <a:r>
              <a:rPr dirty="0"/>
              <a:t>of Cl</a:t>
            </a:r>
          </a:p>
          <a:p>
            <a:pPr marL="448055" lvl="1" indent="-224027" defTabSz="286258">
              <a:spcBef>
                <a:spcPts val="2000"/>
              </a:spcBef>
              <a:defRPr sz="1862"/>
            </a:pPr>
            <a:r>
              <a:rPr dirty="0"/>
              <a:t>Distributes rapidly (</a:t>
            </a:r>
            <a:r>
              <a:rPr sz="2000" b="1" dirty="0"/>
              <a:t>in </a:t>
            </a:r>
            <a:r>
              <a:rPr sz="2000" b="1" dirty="0" smtClean="0"/>
              <a:t>15</a:t>
            </a:r>
            <a:r>
              <a:rPr lang="en-US" sz="2000" b="1" dirty="0" smtClean="0"/>
              <a:t>-20</a:t>
            </a:r>
            <a:r>
              <a:rPr sz="2000" b="1" dirty="0" smtClean="0"/>
              <a:t>min</a:t>
            </a:r>
            <a:r>
              <a:rPr dirty="0"/>
              <a:t>) from intravascular to interstitial </a:t>
            </a:r>
          </a:p>
          <a:p>
            <a:pPr marL="448055" lvl="1" indent="-224027" defTabSz="286258">
              <a:spcBef>
                <a:spcPts val="2000"/>
              </a:spcBef>
              <a:defRPr sz="1862"/>
            </a:pPr>
            <a:r>
              <a:rPr dirty="0"/>
              <a:t>Cells have active </a:t>
            </a:r>
            <a:r>
              <a:rPr dirty="0" smtClean="0"/>
              <a:t>pumps</a:t>
            </a:r>
            <a:r>
              <a:rPr lang="en-US" dirty="0" smtClean="0"/>
              <a:t> to move the ions</a:t>
            </a:r>
            <a:r>
              <a:rPr dirty="0" smtClean="0"/>
              <a:t> a</a:t>
            </a:r>
            <a:r>
              <a:rPr lang="en-US" dirty="0" smtClean="0"/>
              <a:t>s </a:t>
            </a:r>
            <a:r>
              <a:rPr dirty="0" smtClean="0"/>
              <a:t>the </a:t>
            </a:r>
            <a:r>
              <a:rPr dirty="0"/>
              <a:t>membrane is impermeable to Na and Cl</a:t>
            </a:r>
          </a:p>
          <a:p>
            <a:pPr marL="448055" lvl="1" indent="-224027" defTabSz="286258">
              <a:spcBef>
                <a:spcPts val="2000"/>
              </a:spcBef>
              <a:defRPr sz="1862"/>
            </a:pPr>
            <a:r>
              <a:rPr dirty="0"/>
              <a:t>Normal saline </a:t>
            </a:r>
            <a:r>
              <a:rPr dirty="0" smtClean="0"/>
              <a:t>i</a:t>
            </a:r>
            <a:r>
              <a:rPr lang="en-US" dirty="0" smtClean="0"/>
              <a:t>s</a:t>
            </a:r>
            <a:r>
              <a:rPr dirty="0" smtClean="0"/>
              <a:t> </a:t>
            </a:r>
            <a:r>
              <a:rPr lang="en-US" dirty="0" smtClean="0"/>
              <a:t>ISO-OSMOTIC</a:t>
            </a:r>
            <a:r>
              <a:rPr dirty="0" smtClean="0"/>
              <a:t> </a:t>
            </a:r>
            <a:r>
              <a:rPr dirty="0"/>
              <a:t>with the ECF </a:t>
            </a:r>
            <a:r>
              <a:rPr dirty="0" smtClean="0"/>
              <a:t>water</a:t>
            </a:r>
            <a:r>
              <a:rPr lang="en-US" dirty="0" smtClean="0"/>
              <a:t>. It</a:t>
            </a:r>
            <a:r>
              <a:rPr dirty="0" smtClean="0"/>
              <a:t> </a:t>
            </a:r>
            <a:r>
              <a:rPr dirty="0"/>
              <a:t>has no incentive to shift and so distributes about 25% intravascular and 75% interstitial (proportional to distribution of Na) </a:t>
            </a:r>
          </a:p>
          <a:p>
            <a:pPr marL="448055" lvl="1" indent="-224027" defTabSz="286258">
              <a:spcBef>
                <a:spcPts val="2000"/>
              </a:spcBef>
              <a:defRPr sz="1862"/>
            </a:pPr>
            <a:r>
              <a:rPr dirty="0"/>
              <a:t>There is </a:t>
            </a:r>
            <a:r>
              <a:rPr lang="en-US" dirty="0" smtClean="0"/>
              <a:t>NO</a:t>
            </a:r>
            <a:r>
              <a:rPr dirty="0" smtClean="0"/>
              <a:t> </a:t>
            </a:r>
            <a:r>
              <a:rPr dirty="0"/>
              <a:t>change in plasma osmolality </a:t>
            </a:r>
          </a:p>
          <a:p>
            <a:pPr marL="448055" lvl="1" indent="-224027" defTabSz="286258">
              <a:spcBef>
                <a:spcPts val="2000"/>
              </a:spcBef>
              <a:defRPr sz="1862"/>
            </a:pPr>
            <a:r>
              <a:rPr dirty="0"/>
              <a:t>Intravascular </a:t>
            </a:r>
            <a:r>
              <a:rPr dirty="0" smtClean="0"/>
              <a:t>volume</a:t>
            </a:r>
            <a:r>
              <a:rPr lang="en-US" dirty="0" smtClean="0"/>
              <a:t> is</a:t>
            </a:r>
            <a:r>
              <a:rPr dirty="0" smtClean="0"/>
              <a:t> </a:t>
            </a:r>
            <a:r>
              <a:rPr dirty="0"/>
              <a:t>increased by </a:t>
            </a:r>
            <a:r>
              <a:rPr dirty="0" smtClean="0"/>
              <a:t>250mL</a:t>
            </a:r>
            <a:r>
              <a:rPr lang="en-US" dirty="0" smtClean="0"/>
              <a:t> (5%)</a:t>
            </a:r>
            <a:r>
              <a:rPr dirty="0" smtClean="0"/>
              <a:t>, </a:t>
            </a:r>
            <a:r>
              <a:rPr dirty="0"/>
              <a:t>this change is outside the </a:t>
            </a:r>
            <a:r>
              <a:rPr dirty="0" smtClean="0"/>
              <a:t>baroreceptor </a:t>
            </a:r>
            <a:r>
              <a:rPr dirty="0"/>
              <a:t>threshold </a:t>
            </a:r>
            <a:r>
              <a:rPr lang="en-US" dirty="0" smtClean="0"/>
              <a:t>(8-10%)</a:t>
            </a:r>
            <a:endParaRPr dirty="0"/>
          </a:p>
          <a:p>
            <a:pPr marL="448055" lvl="1" indent="-224027" defTabSz="286258">
              <a:spcBef>
                <a:spcPts val="2000"/>
              </a:spcBef>
              <a:defRPr sz="1862"/>
            </a:pPr>
            <a:r>
              <a:rPr dirty="0"/>
              <a:t>There is a decrease in intravascular protein concentration, decreases oncotic pressures, which increases renal free water excretion </a:t>
            </a:r>
            <a:r>
              <a:rPr dirty="0" smtClean="0"/>
              <a:t>(</a:t>
            </a:r>
            <a:r>
              <a:rPr lang="en-US" dirty="0" smtClean="0"/>
              <a:t>intrinsic renal </a:t>
            </a:r>
            <a:r>
              <a:rPr dirty="0" smtClean="0"/>
              <a:t>tubular </a:t>
            </a:r>
            <a:r>
              <a:rPr dirty="0"/>
              <a:t>mechanism)  </a:t>
            </a:r>
          </a:p>
          <a:p>
            <a:pPr marL="448055" lvl="1" indent="-224027" defTabSz="286258">
              <a:spcBef>
                <a:spcPts val="2000"/>
              </a:spcBef>
              <a:defRPr sz="1862"/>
            </a:pPr>
            <a:r>
              <a:rPr dirty="0"/>
              <a:t>Volume expansion does not act for very long, causes </a:t>
            </a:r>
            <a:r>
              <a:rPr lang="en-US" dirty="0" smtClean="0"/>
              <a:t>NO</a:t>
            </a:r>
            <a:r>
              <a:rPr dirty="0" smtClean="0"/>
              <a:t> </a:t>
            </a:r>
            <a:r>
              <a:rPr dirty="0"/>
              <a:t>change in Na and increases Cl by a total </a:t>
            </a:r>
            <a:r>
              <a:rPr dirty="0" smtClean="0"/>
              <a:t>3mmol</a:t>
            </a:r>
            <a:r>
              <a:rPr lang="en-US" dirty="0" smtClean="0"/>
              <a:t>/L</a:t>
            </a:r>
            <a:r>
              <a:rPr dirty="0" smtClean="0"/>
              <a:t> 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8206726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Osmolality vs </a:t>
            </a:r>
            <a:r>
              <a:rPr lang="en-US" dirty="0" err="1" smtClean="0"/>
              <a:t>Osmolarity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52500" y="2590799"/>
            <a:ext cx="11099800" cy="67429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/>
              <a:t>Refer to 1 solution</a:t>
            </a:r>
          </a:p>
          <a:p>
            <a:r>
              <a:rPr lang="en-US" dirty="0" smtClean="0"/>
              <a:t>Osmolality (Osmoles/1kg solvent</a:t>
            </a:r>
            <a:r>
              <a:rPr lang="en-US" dirty="0" smtClean="0"/>
              <a:t>) – lab based</a:t>
            </a:r>
            <a:endParaRPr lang="en-US" dirty="0" smtClean="0"/>
          </a:p>
          <a:p>
            <a:r>
              <a:rPr lang="en-US" dirty="0" err="1" smtClean="0"/>
              <a:t>Osmolarity</a:t>
            </a:r>
            <a:r>
              <a:rPr lang="en-US" dirty="0" smtClean="0"/>
              <a:t> (Osmoles/1L solution) </a:t>
            </a:r>
            <a:r>
              <a:rPr lang="en-US" dirty="0" smtClean="0"/>
              <a:t>– clinically based</a:t>
            </a:r>
          </a:p>
          <a:p>
            <a:pPr marL="0" indent="0">
              <a:buNone/>
            </a:pPr>
            <a:r>
              <a:rPr lang="en-US" dirty="0" smtClean="0"/>
              <a:t>- The difference between the two is the </a:t>
            </a:r>
            <a:r>
              <a:rPr lang="en-US" dirty="0" err="1" smtClean="0"/>
              <a:t>osmolar</a:t>
            </a:r>
            <a:r>
              <a:rPr lang="en-US" dirty="0" smtClean="0"/>
              <a:t> gap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86095532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Quiz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3082279"/>
              </p:ext>
            </p:extLst>
          </p:nvPr>
        </p:nvGraphicFramePr>
        <p:xfrm>
          <a:off x="1549400" y="2895600"/>
          <a:ext cx="9829800" cy="6248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55105"/>
                <a:gridCol w="8274695"/>
              </a:tblGrid>
              <a:tr h="1339161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2012 Viva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800" dirty="0" smtClean="0"/>
                        <a:t>What is normal serum</a:t>
                      </a:r>
                      <a:r>
                        <a:rPr lang="en-US" sz="2800" baseline="0" dirty="0" smtClean="0"/>
                        <a:t> osmolality?</a:t>
                      </a:r>
                    </a:p>
                    <a:p>
                      <a:pPr algn="l"/>
                      <a:r>
                        <a:rPr lang="en-US" sz="2800" baseline="0" dirty="0" smtClean="0"/>
                        <a:t>What substances </a:t>
                      </a:r>
                      <a:r>
                        <a:rPr lang="en-US" sz="2800" baseline="0" dirty="0" err="1" smtClean="0"/>
                        <a:t>contibute</a:t>
                      </a:r>
                      <a:r>
                        <a:rPr lang="en-US" sz="2800" baseline="0" dirty="0" smtClean="0"/>
                        <a:t> to serum osmolality?</a:t>
                      </a:r>
                    </a:p>
                    <a:p>
                      <a:pPr algn="l"/>
                      <a:r>
                        <a:rPr lang="en-US" sz="2800" baseline="0" dirty="0" smtClean="0"/>
                        <a:t>How does plasma differ in composition to intracellular fluid</a:t>
                      </a:r>
                      <a:endParaRPr lang="en-US" sz="2800" dirty="0"/>
                    </a:p>
                  </a:txBody>
                  <a:tcPr/>
                </a:tc>
              </a:tr>
              <a:tr h="1021394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2007 Viva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800" dirty="0" smtClean="0"/>
                        <a:t>How is water distributed through</a:t>
                      </a:r>
                      <a:r>
                        <a:rPr lang="en-US" sz="2800" baseline="0" dirty="0" smtClean="0"/>
                        <a:t> the body compartments?</a:t>
                      </a:r>
                    </a:p>
                    <a:p>
                      <a:pPr algn="l"/>
                      <a:r>
                        <a:rPr lang="en-US" sz="2800" baseline="0" dirty="0" smtClean="0"/>
                        <a:t>How does age and gender affect total body water?</a:t>
                      </a:r>
                      <a:endParaRPr lang="en-US" sz="2800" dirty="0"/>
                    </a:p>
                  </a:txBody>
                  <a:tcPr/>
                </a:tc>
              </a:tr>
              <a:tr h="252875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MCQ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800" dirty="0" smtClean="0"/>
                        <a:t>Which</a:t>
                      </a:r>
                      <a:r>
                        <a:rPr lang="en-US" sz="2800" baseline="0" dirty="0" smtClean="0"/>
                        <a:t> of the following is equal to the osmoles of a solute divided by 1L of solvent</a:t>
                      </a:r>
                    </a:p>
                    <a:p>
                      <a:pPr marL="342900" indent="-342900" algn="l">
                        <a:buAutoNum type="alphaLcPeriod"/>
                      </a:pPr>
                      <a:r>
                        <a:rPr lang="en-US" sz="2800" baseline="0" dirty="0" smtClean="0"/>
                        <a:t>Molarity</a:t>
                      </a:r>
                    </a:p>
                    <a:p>
                      <a:pPr marL="342900" indent="-342900" algn="l">
                        <a:buAutoNum type="alphaLcPeriod"/>
                      </a:pPr>
                      <a:r>
                        <a:rPr lang="en-US" sz="2800" baseline="0" dirty="0" smtClean="0"/>
                        <a:t>Tonicity</a:t>
                      </a:r>
                    </a:p>
                    <a:p>
                      <a:pPr marL="342900" indent="-342900" algn="l">
                        <a:buAutoNum type="alphaLcPeriod"/>
                      </a:pPr>
                      <a:r>
                        <a:rPr lang="en-US" sz="2800" baseline="0" dirty="0" err="1" smtClean="0"/>
                        <a:t>Osmolarity</a:t>
                      </a:r>
                      <a:endParaRPr lang="en-US" sz="2800" baseline="0" dirty="0" smtClean="0"/>
                    </a:p>
                    <a:p>
                      <a:pPr marL="342900" indent="-342900" algn="l">
                        <a:buAutoNum type="alphaLcPeriod"/>
                      </a:pPr>
                      <a:r>
                        <a:rPr lang="en-US" sz="2800" baseline="0" dirty="0" smtClean="0"/>
                        <a:t>Osmolality </a:t>
                      </a:r>
                    </a:p>
                    <a:p>
                      <a:pPr marL="0" indent="0" algn="l">
                        <a:buNone/>
                      </a:pPr>
                      <a:endParaRPr lang="en-US" sz="2800" baseline="0" dirty="0" smtClean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8409321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Answers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Vivas</a:t>
            </a:r>
            <a:r>
              <a:rPr lang="en-US" dirty="0" smtClean="0"/>
              <a:t>: 2007 Body composition, 2012 Osmolality</a:t>
            </a:r>
          </a:p>
          <a:p>
            <a:r>
              <a:rPr lang="en-US" dirty="0" smtClean="0">
                <a:hlinkClick r:id="rId3"/>
              </a:rPr>
              <a:t>http</a:t>
            </a:r>
            <a:r>
              <a:rPr lang="en-US" dirty="0">
                <a:hlinkClick r:id="rId3"/>
              </a:rPr>
              <a:t>://www.edvivas.com/physiology/principles-of-cellular-function</a:t>
            </a:r>
            <a:r>
              <a:rPr lang="en-US" dirty="0" smtClean="0">
                <a:hlinkClick r:id="rId3"/>
              </a:rPr>
              <a:t>/</a:t>
            </a:r>
            <a:endParaRPr lang="en-US" dirty="0" smtClean="0"/>
          </a:p>
          <a:p>
            <a:r>
              <a:rPr lang="en-US" dirty="0" smtClean="0"/>
              <a:t>MCQ: 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228502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Gradient">
  <a:themeElements>
    <a:clrScheme name="Gradient">
      <a:dk1>
        <a:srgbClr val="FF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189B1A"/>
      </a:accent2>
      <a:accent3>
        <a:srgbClr val="008C91"/>
      </a:accent3>
      <a:accent4>
        <a:srgbClr val="5747C1"/>
      </a:accent4>
      <a:accent5>
        <a:srgbClr val="971817"/>
      </a:accent5>
      <a:accent6>
        <a:srgbClr val="BC8027"/>
      </a:accent6>
      <a:hlink>
        <a:srgbClr val="0000FF"/>
      </a:hlink>
      <a:folHlink>
        <a:srgbClr val="FF00FF"/>
      </a:folHlink>
    </a:clrScheme>
    <a:fontScheme name="Gradient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Gradien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r="18900000" rotWithShape="0">
              <a:srgbClr val="000000">
                <a:alpha val="80000"/>
              </a:srgbClr>
            </a:outerShdw>
          </a:effectLst>
        </a:effectStyle>
        <a:effectStyle>
          <a:effectLst>
            <a:outerShdw blurRad="76200" dir="18900000" rotWithShape="0">
              <a:srgbClr val="000000">
                <a:alpha val="80000"/>
              </a:srgbClr>
            </a:outerShdw>
          </a:effectLst>
        </a:effectStyle>
        <a:effectStyle>
          <a:effectLst>
            <a:outerShdw blurRad="76200" dir="18900000" rotWithShape="0">
              <a:srgbClr val="000000">
                <a:alpha val="8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chemeClr val="accent1"/>
            </a:gs>
            <a:gs pos="100000">
              <a:schemeClr val="accent1">
                <a:hueOff val="321133"/>
                <a:satOff val="-12043"/>
                <a:lumOff val="-7113"/>
              </a:schemeClr>
            </a:gs>
          </a:gsLst>
          <a:lin ang="5400000" scaled="0"/>
        </a:gradFill>
        <a:ln w="12700" cap="flat">
          <a:noFill/>
          <a:miter lim="400000"/>
        </a:ln>
        <a:effectLst>
          <a:outerShdw blurRad="76200" dir="18900000" rotWithShape="0">
            <a:srgbClr val="000000">
              <a:alpha val="8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25400" dist="23998" dir="2700000" rotWithShape="0">
                <a:srgbClr val="000000">
                  <a:alpha val="31034"/>
                </a:srgbClr>
              </a:outerShdw>
            </a:effectLst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8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Gradient">
  <a:themeElements>
    <a:clrScheme name="Gradient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189B1A"/>
      </a:accent2>
      <a:accent3>
        <a:srgbClr val="008C91"/>
      </a:accent3>
      <a:accent4>
        <a:srgbClr val="5747C1"/>
      </a:accent4>
      <a:accent5>
        <a:srgbClr val="971817"/>
      </a:accent5>
      <a:accent6>
        <a:srgbClr val="BC8027"/>
      </a:accent6>
      <a:hlink>
        <a:srgbClr val="0000FF"/>
      </a:hlink>
      <a:folHlink>
        <a:srgbClr val="FF00FF"/>
      </a:folHlink>
    </a:clrScheme>
    <a:fontScheme name="Gradient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Gradien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r="18900000" rotWithShape="0">
              <a:srgbClr val="000000">
                <a:alpha val="80000"/>
              </a:srgbClr>
            </a:outerShdw>
          </a:effectLst>
        </a:effectStyle>
        <a:effectStyle>
          <a:effectLst>
            <a:outerShdw blurRad="76200" dir="18900000" rotWithShape="0">
              <a:srgbClr val="000000">
                <a:alpha val="80000"/>
              </a:srgbClr>
            </a:outerShdw>
          </a:effectLst>
        </a:effectStyle>
        <a:effectStyle>
          <a:effectLst>
            <a:outerShdw blurRad="76200" dir="18900000" rotWithShape="0">
              <a:srgbClr val="000000">
                <a:alpha val="8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chemeClr val="accent1"/>
            </a:gs>
            <a:gs pos="100000">
              <a:schemeClr val="accent1">
                <a:hueOff val="321133"/>
                <a:satOff val="-12043"/>
                <a:lumOff val="-7113"/>
              </a:schemeClr>
            </a:gs>
          </a:gsLst>
          <a:lin ang="5400000" scaled="0"/>
        </a:gradFill>
        <a:ln w="12700" cap="flat">
          <a:noFill/>
          <a:miter lim="400000"/>
        </a:ln>
        <a:effectLst>
          <a:outerShdw blurRad="76200" dir="18900000" rotWithShape="0">
            <a:srgbClr val="000000">
              <a:alpha val="8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25400" dist="23998" dir="2700000" rotWithShape="0">
                <a:srgbClr val="000000">
                  <a:alpha val="31034"/>
                </a:srgbClr>
              </a:outerShdw>
            </a:effectLst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8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510</TotalTime>
  <Words>1088</Words>
  <Application>Microsoft Office PowerPoint</Application>
  <PresentationFormat>Custom</PresentationFormat>
  <Paragraphs>150</Paragraphs>
  <Slides>21</Slides>
  <Notes>21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Gradient</vt:lpstr>
      <vt:lpstr>Westmead Hospital Primary teaching series</vt:lpstr>
      <vt:lpstr>Physiology lecture 1  Principles of Cellular Function</vt:lpstr>
      <vt:lpstr>Body Composition </vt:lpstr>
      <vt:lpstr>PowerPoint Presentation</vt:lpstr>
      <vt:lpstr>Composition of Body Fluids </vt:lpstr>
      <vt:lpstr>The movement of molecules </vt:lpstr>
      <vt:lpstr>Methods of transport across cell membranes </vt:lpstr>
      <vt:lpstr>Movement of molecules</vt:lpstr>
      <vt:lpstr>Diffusion</vt:lpstr>
      <vt:lpstr>Diffusion</vt:lpstr>
      <vt:lpstr>Diffusion</vt:lpstr>
      <vt:lpstr>Osmosis </vt:lpstr>
      <vt:lpstr>PowerPoint Presentation</vt:lpstr>
      <vt:lpstr>Pressures across a semi permeable membrane </vt:lpstr>
      <vt:lpstr>Osmotic/Hydrostatic pressure</vt:lpstr>
      <vt:lpstr>The Gibbs-Donan Effect </vt:lpstr>
      <vt:lpstr>Tonicity</vt:lpstr>
      <vt:lpstr>Normal Saline</vt:lpstr>
      <vt:lpstr>Osmolality vs Osmolarity</vt:lpstr>
      <vt:lpstr>Quiz</vt:lpstr>
      <vt:lpstr>Answers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Physiology lecture 1 - Principles of Cellular Function</dc:title>
  <cp:lastModifiedBy>Booga</cp:lastModifiedBy>
  <cp:revision>24</cp:revision>
  <dcterms:modified xsi:type="dcterms:W3CDTF">2018-04-15T15:33:10Z</dcterms:modified>
</cp:coreProperties>
</file>