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62" r:id="rId4"/>
    <p:sldId id="263" r:id="rId5"/>
    <p:sldId id="265" r:id="rId6"/>
    <p:sldId id="264" r:id="rId7"/>
    <p:sldId id="259" r:id="rId8"/>
    <p:sldId id="260" r:id="rId9"/>
    <p:sldId id="261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4E0E50-F12D-423D-B7C5-1D40862C59D2}" type="datetimeFigureOut">
              <a:rPr lang="en-US" smtClean="0"/>
              <a:t>15-Apr-18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BDDBB4-C328-4B10-998F-484C526665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894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DBB4-C328-4B10-998F-484C526665B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377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DBB4-C328-4B10-998F-484C526665B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245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DBB4-C328-4B10-998F-484C526665B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5788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DBB4-C328-4B10-998F-484C526665B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549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DBB4-C328-4B10-998F-484C526665B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6294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DBB4-C328-4B10-998F-484C526665B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5105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DBB4-C328-4B10-998F-484C526665B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4187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DBB4-C328-4B10-998F-484C526665B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2649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DBB4-C328-4B10-998F-484C526665B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840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DBB4-C328-4B10-998F-484C526665B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0612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DBB4-C328-4B10-998F-484C526665B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095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BF7BB-CABD-41B7-B1CF-04A6707FE9DD}" type="datetimeFigureOut">
              <a:rPr lang="en-US" smtClean="0"/>
              <a:t>15-Apr-18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EE7F3-2CC3-4DA5-B166-4F856ED9B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493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BF7BB-CABD-41B7-B1CF-04A6707FE9DD}" type="datetimeFigureOut">
              <a:rPr lang="en-US" smtClean="0"/>
              <a:t>15-Apr-18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EE7F3-2CC3-4DA5-B166-4F856ED9B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680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BF7BB-CABD-41B7-B1CF-04A6707FE9DD}" type="datetimeFigureOut">
              <a:rPr lang="en-US" smtClean="0"/>
              <a:t>15-Apr-18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EE7F3-2CC3-4DA5-B166-4F856ED9B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683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BF7BB-CABD-41B7-B1CF-04A6707FE9DD}" type="datetimeFigureOut">
              <a:rPr lang="en-US" smtClean="0"/>
              <a:t>15-Apr-18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EE7F3-2CC3-4DA5-B166-4F856ED9B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924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BF7BB-CABD-41B7-B1CF-04A6707FE9DD}" type="datetimeFigureOut">
              <a:rPr lang="en-US" smtClean="0"/>
              <a:t>15-Apr-18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EE7F3-2CC3-4DA5-B166-4F856ED9B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133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BF7BB-CABD-41B7-B1CF-04A6707FE9DD}" type="datetimeFigureOut">
              <a:rPr lang="en-US" smtClean="0"/>
              <a:t>15-Apr-18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EE7F3-2CC3-4DA5-B166-4F856ED9B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81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BF7BB-CABD-41B7-B1CF-04A6707FE9DD}" type="datetimeFigureOut">
              <a:rPr lang="en-US" smtClean="0"/>
              <a:t>15-Apr-18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EE7F3-2CC3-4DA5-B166-4F856ED9B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809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BF7BB-CABD-41B7-B1CF-04A6707FE9DD}" type="datetimeFigureOut">
              <a:rPr lang="en-US" smtClean="0"/>
              <a:t>15-Apr-18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EE7F3-2CC3-4DA5-B166-4F856ED9B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31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BF7BB-CABD-41B7-B1CF-04A6707FE9DD}" type="datetimeFigureOut">
              <a:rPr lang="en-US" smtClean="0"/>
              <a:t>15-Apr-18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EE7F3-2CC3-4DA5-B166-4F856ED9B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669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BF7BB-CABD-41B7-B1CF-04A6707FE9DD}" type="datetimeFigureOut">
              <a:rPr lang="en-US" smtClean="0"/>
              <a:t>15-Apr-18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EE7F3-2CC3-4DA5-B166-4F856ED9B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323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BF7BB-CABD-41B7-B1CF-04A6707FE9DD}" type="datetimeFigureOut">
              <a:rPr lang="en-US" smtClean="0"/>
              <a:t>15-Apr-18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EE7F3-2CC3-4DA5-B166-4F856ED9B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2600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882127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BF7BB-CABD-41B7-B1CF-04A6707FE9DD}" type="datetimeFigureOut">
              <a:rPr lang="en-US" smtClean="0"/>
              <a:t>15-Apr-18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EE7F3-2CC3-4DA5-B166-4F856ED9B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221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914400"/>
            <a:ext cx="6934200" cy="2686050"/>
          </a:xfrm>
        </p:spPr>
        <p:txBody>
          <a:bodyPr/>
          <a:lstStyle/>
          <a:p>
            <a:r>
              <a:rPr lang="en-US" b="1" dirty="0" smtClean="0"/>
              <a:t>Physiology lecture 1 – part 2  </a:t>
            </a:r>
            <a:br>
              <a:rPr lang="en-US" b="1" dirty="0" smtClean="0"/>
            </a:br>
            <a:r>
              <a:rPr lang="en-US" b="1" dirty="0" smtClean="0"/>
              <a:t>Cellular transport and signaling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Primary Exam Teaching </a:t>
            </a:r>
          </a:p>
          <a:p>
            <a:r>
              <a:rPr lang="en-US" dirty="0" smtClean="0"/>
              <a:t>By </a:t>
            </a:r>
            <a:r>
              <a:rPr lang="en-US" dirty="0" err="1" smtClean="0"/>
              <a:t>Pramod</a:t>
            </a:r>
            <a:r>
              <a:rPr lang="en-US" dirty="0" smtClean="0"/>
              <a:t> </a:t>
            </a:r>
            <a:r>
              <a:rPr lang="en-US" dirty="0" err="1" smtClean="0"/>
              <a:t>Chandru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75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Channels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Characterisied</a:t>
            </a:r>
            <a:r>
              <a:rPr lang="en-US" dirty="0" smtClean="0"/>
              <a:t> by their ionic permeability </a:t>
            </a:r>
            <a:r>
              <a:rPr lang="en-US" dirty="0" err="1" smtClean="0"/>
              <a:t>ie</a:t>
            </a:r>
            <a:r>
              <a:rPr lang="en-US" dirty="0" smtClean="0"/>
              <a:t>. Na+ and by their gating mechanism:</a:t>
            </a:r>
          </a:p>
          <a:p>
            <a:endParaRPr lang="en-US" dirty="0" smtClean="0"/>
          </a:p>
          <a:p>
            <a:pPr>
              <a:lnSpc>
                <a:spcPct val="110000"/>
              </a:lnSpc>
              <a:spcBef>
                <a:spcPts val="422"/>
              </a:spcBef>
              <a:buFontTx/>
              <a:buChar char="-"/>
            </a:pPr>
            <a:r>
              <a:rPr lang="en-US" sz="2000" dirty="0"/>
              <a:t>Voltage sensitive</a:t>
            </a:r>
          </a:p>
          <a:p>
            <a:pPr>
              <a:lnSpc>
                <a:spcPct val="110000"/>
              </a:lnSpc>
              <a:spcBef>
                <a:spcPts val="422"/>
              </a:spcBef>
              <a:buFontTx/>
              <a:buChar char="-"/>
            </a:pPr>
            <a:r>
              <a:rPr lang="en-US" sz="2000" dirty="0"/>
              <a:t>Ligand gated</a:t>
            </a:r>
          </a:p>
          <a:p>
            <a:pPr>
              <a:lnSpc>
                <a:spcPct val="110000"/>
              </a:lnSpc>
              <a:spcBef>
                <a:spcPts val="422"/>
              </a:spcBef>
              <a:buFontTx/>
              <a:buChar char="-"/>
            </a:pPr>
            <a:r>
              <a:rPr lang="en-US" sz="2000" dirty="0"/>
              <a:t>Phosphorylation gated</a:t>
            </a:r>
          </a:p>
          <a:p>
            <a:pPr>
              <a:lnSpc>
                <a:spcPct val="110000"/>
              </a:lnSpc>
              <a:spcBef>
                <a:spcPts val="422"/>
              </a:spcBef>
              <a:buFontTx/>
              <a:buChar char="-"/>
            </a:pPr>
            <a:r>
              <a:rPr lang="en-US" sz="2000" dirty="0"/>
              <a:t>Stretch</a:t>
            </a:r>
          </a:p>
          <a:p>
            <a:pPr>
              <a:lnSpc>
                <a:spcPct val="110000"/>
              </a:lnSpc>
              <a:spcBef>
                <a:spcPts val="422"/>
              </a:spcBef>
              <a:buFontTx/>
              <a:buChar char="-"/>
            </a:pPr>
            <a:r>
              <a:rPr lang="en-US" sz="2000" dirty="0"/>
              <a:t>Temperature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200400"/>
            <a:ext cx="4958882" cy="2464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531423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Channels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514767"/>
              </p:ext>
            </p:extLst>
          </p:nvPr>
        </p:nvGraphicFramePr>
        <p:xfrm>
          <a:off x="1066800" y="1828800"/>
          <a:ext cx="7162800" cy="3784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1630"/>
                <a:gridCol w="5551170"/>
              </a:tblGrid>
              <a:tr h="547080">
                <a:tc>
                  <a:txBody>
                    <a:bodyPr/>
                    <a:lstStyle/>
                    <a:p>
                      <a:r>
                        <a:rPr lang="en-US" dirty="0" smtClean="0"/>
                        <a:t>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Function</a:t>
                      </a:r>
                      <a:endParaRPr lang="en-US" dirty="0"/>
                    </a:p>
                  </a:txBody>
                  <a:tcPr/>
                </a:tc>
              </a:tr>
              <a:tr h="944276">
                <a:tc>
                  <a:txBody>
                    <a:bodyPr/>
                    <a:lstStyle/>
                    <a:p>
                      <a:r>
                        <a:rPr lang="en-US" dirty="0" smtClean="0"/>
                        <a:t>Voltage sensitive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Na+,</a:t>
                      </a:r>
                      <a:r>
                        <a:rPr lang="en-US" baseline="0" dirty="0" smtClean="0"/>
                        <a:t> Ca+, K+, CL- channels. Basis of nerve and muscle excitability </a:t>
                      </a:r>
                      <a:endParaRPr lang="en-US" dirty="0"/>
                    </a:p>
                  </a:txBody>
                  <a:tcPr/>
                </a:tc>
              </a:tr>
              <a:tr h="1348967">
                <a:tc>
                  <a:txBody>
                    <a:bodyPr/>
                    <a:lstStyle/>
                    <a:p>
                      <a:r>
                        <a:rPr lang="en-US" dirty="0" smtClean="0"/>
                        <a:t>Gap Junction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Channels between cells that allow free passage of ions and current between</a:t>
                      </a:r>
                      <a:r>
                        <a:rPr lang="en-US" baseline="0" dirty="0" smtClean="0"/>
                        <a:t> cells </a:t>
                      </a:r>
                      <a:r>
                        <a:rPr lang="en-US" baseline="0" dirty="0" err="1" smtClean="0"/>
                        <a:t>ie</a:t>
                      </a:r>
                      <a:r>
                        <a:rPr lang="en-US" baseline="0" dirty="0" smtClean="0"/>
                        <a:t>. Smooth muscles and </a:t>
                      </a:r>
                      <a:r>
                        <a:rPr lang="en-US" baseline="0" dirty="0" smtClean="0"/>
                        <a:t>cardiac muscle</a:t>
                      </a:r>
                      <a:endParaRPr lang="en-US" dirty="0"/>
                    </a:p>
                  </a:txBody>
                  <a:tcPr/>
                </a:tc>
              </a:tr>
              <a:tr h="94427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Aquaporins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Specialised</a:t>
                      </a:r>
                      <a:r>
                        <a:rPr lang="en-US" baseline="0" dirty="0" smtClean="0"/>
                        <a:t> channels mainly permeable to water and are always open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126987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Transporters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Proteins that span the membrane which allow the passive movement of one or more ions/molecules across</a:t>
            </a:r>
          </a:p>
          <a:p>
            <a:r>
              <a:rPr lang="en-US" sz="2400" dirty="0" smtClean="0"/>
              <a:t>A passive process that uses the electrochemical gradient of one ion (normally Na+) to move another ion or molecule against its electrochemical gradient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038600"/>
            <a:ext cx="3219450" cy="2080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20974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Transporters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2" y="2743200"/>
            <a:ext cx="7394575" cy="2408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80527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Pumps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These proteins span the membrane and move ions/molecules against their electrochemical gradient by using ATP (active transport)</a:t>
            </a:r>
          </a:p>
          <a:p>
            <a:r>
              <a:rPr lang="en-US" dirty="0" smtClean="0"/>
              <a:t>Example. Na/K </a:t>
            </a:r>
            <a:r>
              <a:rPr lang="en-US" dirty="0" err="1" smtClean="0"/>
              <a:t>Atpase</a:t>
            </a:r>
            <a:r>
              <a:rPr lang="en-US" dirty="0" smtClean="0"/>
              <a:t> pump. This moves </a:t>
            </a:r>
            <a:r>
              <a:rPr lang="en-US" dirty="0" smtClean="0"/>
              <a:t>3 </a:t>
            </a:r>
            <a:r>
              <a:rPr lang="en-US" dirty="0" smtClean="0"/>
              <a:t>Na+ out of the cell in exchange for 2 K+ ions. 1 ATP molecule is exchanged for this.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87220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 defTabSz="502412">
              <a:defRPr sz="6880"/>
            </a:lvl1pPr>
          </a:lstStyle>
          <a:p>
            <a:r>
              <a:rPr sz="5400" b="1" dirty="0"/>
              <a:t>Intracellular Communication</a:t>
            </a:r>
          </a:p>
        </p:txBody>
      </p:sp>
      <p:sp>
        <p:nvSpPr>
          <p:cNvPr id="166" name="Shape 166"/>
          <p:cNvSpPr>
            <a:spLocks noGrp="1"/>
          </p:cNvSpPr>
          <p:nvPr>
            <p:ph type="body" idx="1"/>
          </p:nvPr>
        </p:nvSpPr>
        <p:spPr>
          <a:xfrm>
            <a:off x="381000" y="19050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rPr dirty="0"/>
              <a:t>Neural Communication - Neurotransmitters across a synaptic </a:t>
            </a:r>
            <a:r>
              <a:rPr dirty="0" smtClean="0"/>
              <a:t>junction</a:t>
            </a:r>
            <a:r>
              <a:rPr lang="en-US" dirty="0" smtClean="0"/>
              <a:t> </a:t>
            </a:r>
            <a:r>
              <a:rPr lang="en-US" dirty="0" err="1" smtClean="0"/>
              <a:t>ie</a:t>
            </a:r>
            <a:r>
              <a:rPr lang="en-US" dirty="0" smtClean="0"/>
              <a:t>. Ach</a:t>
            </a:r>
            <a:endParaRPr dirty="0"/>
          </a:p>
          <a:p>
            <a:r>
              <a:rPr dirty="0"/>
              <a:t>Endocrine Communication - Hormones and growth factors reach cells via the circulating </a:t>
            </a:r>
            <a:r>
              <a:rPr dirty="0" smtClean="0"/>
              <a:t>blood</a:t>
            </a:r>
            <a:r>
              <a:rPr lang="en-US" dirty="0" smtClean="0"/>
              <a:t> </a:t>
            </a:r>
            <a:r>
              <a:rPr lang="en-US" dirty="0" err="1" smtClean="0"/>
              <a:t>ie</a:t>
            </a:r>
            <a:r>
              <a:rPr lang="en-US" dirty="0" smtClean="0"/>
              <a:t>. Cortisol</a:t>
            </a:r>
            <a:endParaRPr dirty="0"/>
          </a:p>
          <a:p>
            <a:r>
              <a:rPr dirty="0"/>
              <a:t>Paracrine Communication - Products of cells diffuse in the ECF to affect </a:t>
            </a:r>
            <a:r>
              <a:rPr dirty="0" err="1"/>
              <a:t>neighbouring</a:t>
            </a:r>
            <a:r>
              <a:rPr dirty="0"/>
              <a:t> </a:t>
            </a:r>
            <a:r>
              <a:rPr dirty="0" smtClean="0"/>
              <a:t>cells</a:t>
            </a:r>
            <a:r>
              <a:rPr lang="en-US" dirty="0" smtClean="0"/>
              <a:t> </a:t>
            </a:r>
            <a:r>
              <a:rPr lang="en-US" dirty="0" err="1" smtClean="0"/>
              <a:t>ie</a:t>
            </a:r>
            <a:r>
              <a:rPr lang="en-US" dirty="0" smtClean="0"/>
              <a:t>. Insulin</a:t>
            </a:r>
            <a:r>
              <a:rPr dirty="0" smtClean="0"/>
              <a:t>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4377050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 defTabSz="502412">
              <a:defRPr sz="6880"/>
            </a:lvl1pPr>
          </a:lstStyle>
          <a:p>
            <a:r>
              <a:rPr sz="5400" b="1" dirty="0"/>
              <a:t>Intracellular Communication </a:t>
            </a:r>
          </a:p>
        </p:txBody>
      </p:sp>
      <p:sp>
        <p:nvSpPr>
          <p:cNvPr id="162" name="Shape 16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3" name="Screen Shot 2016-11-24 at 2.30.23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" y="2084543"/>
            <a:ext cx="9144001" cy="34179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51421803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496570">
              <a:defRPr sz="6800"/>
            </a:lvl1pPr>
          </a:lstStyle>
          <a:p>
            <a:r>
              <a:rPr sz="5400" b="1" dirty="0"/>
              <a:t>Second messenger systems </a:t>
            </a:r>
          </a:p>
        </p:txBody>
      </p:sp>
      <p:sp>
        <p:nvSpPr>
          <p:cNvPr id="169" name="Shape 16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marL="180015" indent="-180015" defTabSz="230021">
              <a:spcBef>
                <a:spcPts val="1617"/>
              </a:spcBef>
              <a:defRPr sz="2128"/>
            </a:pPr>
            <a:r>
              <a:rPr sz="1600" b="1" dirty="0"/>
              <a:t>What happens once communication is initiated at the surface of a cell? </a:t>
            </a:r>
          </a:p>
          <a:p>
            <a:pPr marL="360031" lvl="1" indent="-180015" defTabSz="230021">
              <a:spcBef>
                <a:spcPts val="1617"/>
              </a:spcBef>
              <a:defRPr sz="2128"/>
            </a:pPr>
            <a:r>
              <a:rPr sz="1600" dirty="0"/>
              <a:t>These extracellular ligands are called FIRST MESSENGERS, and the intracellular mediators they trigger are called SECOND MESSENGERS </a:t>
            </a:r>
          </a:p>
          <a:p>
            <a:pPr marL="360031" lvl="1" indent="-180015" defTabSz="230021">
              <a:spcBef>
                <a:spcPts val="1617"/>
              </a:spcBef>
              <a:defRPr sz="2128"/>
            </a:pPr>
            <a:r>
              <a:rPr sz="1600" dirty="0"/>
              <a:t>Therefore an extracellular ligand binds to the external part of a receptor, causes a conformational change in internal part of the receptor, this then activates an enzyme which has further downstream effects (G protein activations, </a:t>
            </a:r>
            <a:r>
              <a:rPr sz="1600" dirty="0" err="1"/>
              <a:t>cAMP</a:t>
            </a:r>
            <a:r>
              <a:rPr sz="1600" dirty="0"/>
              <a:t> increase</a:t>
            </a:r>
            <a:r>
              <a:rPr sz="1600" dirty="0" smtClean="0"/>
              <a:t>).</a:t>
            </a:r>
            <a:endParaRPr sz="1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733800"/>
            <a:ext cx="2959841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548200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Second messenger systems </a:t>
            </a:r>
            <a:endParaRPr lang="en-US" sz="54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0574570"/>
              </p:ext>
            </p:extLst>
          </p:nvPr>
        </p:nvGraphicFramePr>
        <p:xfrm>
          <a:off x="1219200" y="1828800"/>
          <a:ext cx="6858000" cy="4226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00"/>
                <a:gridCol w="5143500"/>
              </a:tblGrid>
              <a:tr h="484362">
                <a:tc>
                  <a:txBody>
                    <a:bodyPr/>
                    <a:lstStyle/>
                    <a:p>
                      <a:r>
                        <a:rPr lang="en-US" dirty="0" smtClean="0"/>
                        <a:t>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Function</a:t>
                      </a:r>
                      <a:endParaRPr lang="en-US" dirty="0"/>
                    </a:p>
                  </a:txBody>
                  <a:tcPr/>
                </a:tc>
              </a:tr>
              <a:tr h="143318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IP3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the second messenger link between ligand binding and release of intracellular calcium stores form the ER (Endoplasmic reticulum)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1194318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 proteins (trans- membrane)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- G proteins break down GTP —&gt; GDP and activating secondary intracellular messenger 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1114697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cAMP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formed by cleaving ATP (used to mediate actions of adrenaline and other hormones) 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202408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73698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664</TotalTime>
  <Words>381</Words>
  <Application>Microsoft Office PowerPoint</Application>
  <PresentationFormat>On-screen Show (4:3)</PresentationFormat>
  <Paragraphs>59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Physiology lecture 1 – part 2   Cellular transport and signaling</vt:lpstr>
      <vt:lpstr>Channels</vt:lpstr>
      <vt:lpstr>Channels</vt:lpstr>
      <vt:lpstr>Transporters</vt:lpstr>
      <vt:lpstr>Transporters</vt:lpstr>
      <vt:lpstr>Pumps</vt:lpstr>
      <vt:lpstr>Intracellular Communication</vt:lpstr>
      <vt:lpstr>Intracellular Communication </vt:lpstr>
      <vt:lpstr>Second messenger systems </vt:lpstr>
      <vt:lpstr>Second messenger systems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Booga</dc:creator>
  <cp:lastModifiedBy>Booga</cp:lastModifiedBy>
  <cp:revision>9</cp:revision>
  <dcterms:created xsi:type="dcterms:W3CDTF">2018-03-28T11:40:55Z</dcterms:created>
  <dcterms:modified xsi:type="dcterms:W3CDTF">2018-04-15T12:54:20Z</dcterms:modified>
</cp:coreProperties>
</file>