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71" r:id="rId8"/>
    <p:sldId id="261" r:id="rId9"/>
    <p:sldId id="262" r:id="rId10"/>
    <p:sldId id="263" r:id="rId11"/>
    <p:sldId id="264" r:id="rId12"/>
    <p:sldId id="272" r:id="rId13"/>
    <p:sldId id="266" r:id="rId14"/>
    <p:sldId id="267" r:id="rId15"/>
    <p:sldId id="274" r:id="rId16"/>
    <p:sldId id="273" r:id="rId17"/>
    <p:sldId id="268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1" d="100"/>
          <a:sy n="121" d="100"/>
        </p:scale>
        <p:origin x="-12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447DB9F-B55C-4CCE-8335-F517C90B283A}" type="slidenum">
              <a:rPr lang="en-AU" smtClean="0"/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C8CEDA4-34C7-4A45-AC67-6455894BF65B}" type="datetimeFigureOut">
              <a:rPr lang="en-AU" smtClean="0"/>
              <a:t>22/11/2017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Cardiac Physiology Pt 2 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Pramod Chandru </a:t>
            </a:r>
            <a:endParaRPr lang="en-A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Cardiac Physiology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Electrical Conducting System </a:t>
            </a:r>
          </a:p>
          <a:p>
            <a:pPr lvl="1"/>
            <a:r>
              <a:rPr lang="en-AU" dirty="0" smtClean="0"/>
              <a:t>Spread of Excitation</a:t>
            </a:r>
          </a:p>
          <a:p>
            <a:pPr lvl="1"/>
            <a:r>
              <a:rPr lang="en-AU" dirty="0" smtClean="0"/>
              <a:t>Understanding an ECG </a:t>
            </a:r>
          </a:p>
          <a:p>
            <a:pPr lvl="1"/>
            <a:r>
              <a:rPr lang="en-AU" dirty="0" smtClean="0"/>
              <a:t>Revision of Electrical Potentials – pacemaker and action potentials </a:t>
            </a:r>
          </a:p>
          <a:p>
            <a:r>
              <a:rPr lang="en-AU" dirty="0" smtClean="0"/>
              <a:t>The Mechanical Pump </a:t>
            </a:r>
          </a:p>
          <a:p>
            <a:pPr lvl="1"/>
            <a:r>
              <a:rPr lang="en-AU" dirty="0" smtClean="0"/>
              <a:t>The Cardiac Cycle</a:t>
            </a:r>
          </a:p>
          <a:p>
            <a:pPr lvl="1"/>
            <a:r>
              <a:rPr lang="en-AU" dirty="0" smtClean="0"/>
              <a:t>Pressure and Volume Relationships </a:t>
            </a:r>
          </a:p>
          <a:p>
            <a:pPr lvl="1"/>
            <a:r>
              <a:rPr lang="en-AU" dirty="0" smtClean="0"/>
              <a:t>Cardiac Output and Haemodynamic parameters </a:t>
            </a:r>
          </a:p>
          <a:p>
            <a:pPr lvl="1"/>
            <a:r>
              <a:rPr lang="en-AU" dirty="0" smtClean="0"/>
              <a:t>Frank Starling Curves </a:t>
            </a:r>
          </a:p>
          <a:p>
            <a:r>
              <a:rPr lang="en-AU" dirty="0" smtClean="0"/>
              <a:t>The Vascular Plumbing </a:t>
            </a:r>
          </a:p>
          <a:p>
            <a:pPr lvl="1"/>
            <a:r>
              <a:rPr lang="en-AU" dirty="0" smtClean="0"/>
              <a:t>Blood supply and anatomy 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318" y="1907123"/>
            <a:ext cx="10515600" cy="4351338"/>
          </a:xfrm>
        </p:spPr>
        <p:txBody>
          <a:bodyPr/>
          <a:lstStyle/>
          <a:p>
            <a:r>
              <a:rPr lang="en-AU" altLang="en-US" dirty="0"/>
              <a:t>What is cardiac output?</a:t>
            </a:r>
          </a:p>
          <a:p>
            <a:endParaRPr lang="en-AU" altLang="en-US" dirty="0"/>
          </a:p>
          <a:p>
            <a:r>
              <a:rPr lang="en-AU" altLang="en-US" dirty="0"/>
              <a:t>What factors determine cardiac output?</a:t>
            </a:r>
          </a:p>
          <a:p>
            <a:endParaRPr lang="en-AU" altLang="en-US" dirty="0"/>
          </a:p>
          <a:p>
            <a:r>
              <a:rPr lang="en-AU" altLang="en-US" dirty="0"/>
              <a:t>What methods can be used to measure cardiac output?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Cardiac Output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 smtClean="0"/>
              <a:t>Cardiac output </a:t>
            </a:r>
            <a:r>
              <a:rPr lang="en-AU" dirty="0" smtClean="0"/>
              <a:t>– the quantity of blood pumped into the aorta each minute by the heart (normal value = 5L/min)</a:t>
            </a:r>
          </a:p>
          <a:p>
            <a:pPr marL="0" indent="0">
              <a:buNone/>
            </a:pPr>
            <a:r>
              <a:rPr lang="en-AU" dirty="0"/>
              <a:t>	</a:t>
            </a:r>
            <a:r>
              <a:rPr lang="en-AU" dirty="0" smtClean="0"/>
              <a:t>Stroke volume = 70 – 90mL</a:t>
            </a:r>
          </a:p>
          <a:p>
            <a:pPr marL="0" indent="0">
              <a:buNone/>
            </a:pPr>
            <a:r>
              <a:rPr lang="en-AU" b="1" dirty="0" smtClean="0"/>
              <a:t>Venous return </a:t>
            </a:r>
            <a:r>
              <a:rPr lang="en-AU" dirty="0" smtClean="0"/>
              <a:t>– the quantity of blood flowing from the veins into the right atrium each minute (must equal cardiac output) 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b="1" dirty="0" smtClean="0"/>
              <a:t>Cardiac index </a:t>
            </a:r>
            <a:r>
              <a:rPr lang="en-AU" dirty="0" smtClean="0"/>
              <a:t>– Cardiac output increases proportionally in relation to the surface area of the body – cardiac index is cardiac output per square meter of BSA (3.2L/min/m2) </a:t>
            </a:r>
            <a:endParaRPr lang="en-A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Cardiac Output: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 = HR x SV</a:t>
            </a:r>
          </a:p>
          <a:p>
            <a:r>
              <a:rPr lang="en-AU" dirty="0" smtClean="0"/>
              <a:t>How to measure it: </a:t>
            </a:r>
          </a:p>
          <a:p>
            <a:pPr lvl="1"/>
            <a:r>
              <a:rPr lang="en-AU" dirty="0" smtClean="0"/>
              <a:t>Echocardiogram + Doppler flow </a:t>
            </a:r>
          </a:p>
          <a:p>
            <a:pPr lvl="1"/>
            <a:r>
              <a:rPr lang="en-AU" dirty="0" smtClean="0"/>
              <a:t>Fick’s method: </a:t>
            </a:r>
          </a:p>
          <a:p>
            <a:pPr lvl="2"/>
            <a:r>
              <a:rPr lang="en-AU" dirty="0" smtClean="0"/>
              <a:t>Principle: amount of substance taken up by an organ = (the amount of substance in arterial blood – amount of substance in venous blood) </a:t>
            </a:r>
            <a:r>
              <a:rPr lang="en-AU" dirty="0"/>
              <a:t>X</a:t>
            </a:r>
            <a:r>
              <a:rPr lang="en-AU" dirty="0" smtClean="0"/>
              <a:t> blood flow when the artery is the sole source of the substance </a:t>
            </a:r>
          </a:p>
          <a:p>
            <a:pPr lvl="1"/>
            <a:r>
              <a:rPr lang="en-AU" dirty="0" smtClean="0"/>
              <a:t>Indicator dilution method: </a:t>
            </a:r>
          </a:p>
          <a:p>
            <a:pPr lvl="2"/>
            <a:r>
              <a:rPr lang="en-AU" dirty="0" smtClean="0"/>
              <a:t>Known amount of substance is injected into a vein and serial measurements are taken from an artery. Cardiac output is measured by measuring the amount injected divided by the concentration in the arterial blood after a single circulation time e.g. </a:t>
            </a:r>
            <a:r>
              <a:rPr lang="en-AU" dirty="0" err="1" smtClean="0"/>
              <a:t>thermodilution</a:t>
            </a:r>
            <a:r>
              <a:rPr lang="en-AU" dirty="0" smtClean="0"/>
              <a:t>  	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Cardiac Output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5185410"/>
          </a:xfrm>
        </p:spPr>
        <p:txBody>
          <a:bodyPr>
            <a:normAutofit/>
          </a:bodyPr>
          <a:lstStyle/>
          <a:p>
            <a:r>
              <a:rPr lang="en-AU" dirty="0" smtClean="0"/>
              <a:t>Factors controlling CONTRACTILITY	</a:t>
            </a:r>
          </a:p>
          <a:p>
            <a:pPr lvl="1"/>
            <a:r>
              <a:rPr lang="en-AU" dirty="0" smtClean="0"/>
              <a:t>Increase: anxiety, pregnancy, high external temperature, adrenaline </a:t>
            </a:r>
          </a:p>
          <a:p>
            <a:pPr lvl="1"/>
            <a:r>
              <a:rPr lang="en-AU" dirty="0" smtClean="0"/>
              <a:t>Decrease: heart disease, arrhythmias, changes in posture </a:t>
            </a:r>
            <a:endParaRPr lang="en-AU" dirty="0"/>
          </a:p>
          <a:p>
            <a:r>
              <a:rPr lang="en-AU" dirty="0" smtClean="0"/>
              <a:t>Cardiac output is also controlled by </a:t>
            </a:r>
          </a:p>
          <a:p>
            <a:r>
              <a:rPr lang="en-AU" dirty="0" smtClean="0"/>
              <a:t>Venous return PRELOAD </a:t>
            </a:r>
          </a:p>
          <a:p>
            <a:pPr lvl="1"/>
            <a:r>
              <a:rPr lang="en-AU" dirty="0" smtClean="0"/>
              <a:t>Venous return to the heart is the sum of all local blood flow through all tissue segments (effects stroke volume)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Also inversely related to the blood pressure (AFTERLOAD) </a:t>
            </a:r>
          </a:p>
          <a:p>
            <a:pPr marL="457200" lvl="1" indent="0">
              <a:buNone/>
            </a:pPr>
            <a:r>
              <a:rPr lang="en-AU" dirty="0" smtClean="0"/>
              <a:t>Related to direct contractility of the heart </a:t>
            </a:r>
          </a:p>
          <a:p>
            <a:pPr marL="0" lvl="1" indent="234315"/>
            <a:r>
              <a:rPr lang="en-AU" sz="2800" dirty="0"/>
              <a:t>AFTERLOAD</a:t>
            </a:r>
          </a:p>
          <a:p>
            <a:pPr marL="455295" lvl="1" indent="234315"/>
            <a:r>
              <a:rPr lang="en-AU" dirty="0"/>
              <a:t>Outflow obstruction (AS, HCM)</a:t>
            </a:r>
          </a:p>
          <a:p>
            <a:pPr marL="455295" lvl="1" indent="234315"/>
            <a:r>
              <a:rPr lang="en-AU" dirty="0"/>
              <a:t>HTN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317" y="2014811"/>
            <a:ext cx="10515600" cy="4351338"/>
          </a:xfrm>
        </p:spPr>
        <p:txBody>
          <a:bodyPr/>
          <a:lstStyle/>
          <a:p>
            <a:r>
              <a:rPr lang="en-AU" altLang="en-US" dirty="0"/>
              <a:t>Please draw the Frank Starling Curve </a:t>
            </a:r>
          </a:p>
          <a:p>
            <a:endParaRPr lang="en-AU" altLang="en-US" dirty="0"/>
          </a:p>
          <a:p>
            <a:r>
              <a:rPr lang="en-AU" altLang="en-US" dirty="0"/>
              <a:t>What factors influence myocardial contractility</a:t>
            </a:r>
          </a:p>
          <a:p>
            <a:endParaRPr lang="en-AU" altLang="en-US" dirty="0"/>
          </a:p>
          <a:p>
            <a:r>
              <a:rPr lang="en-AU" altLang="en-US" dirty="0"/>
              <a:t>How do changes in myocardial contractility alter the relationship between end diastolic volume and stroke volume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Frank Starling Mechanism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Frank Starling Law: </a:t>
            </a:r>
          </a:p>
          <a:p>
            <a:pPr lvl="1"/>
            <a:r>
              <a:rPr lang="en-AU" dirty="0" smtClean="0"/>
              <a:t>Increased quantity of blood stretches the walls of the heart chambers, as a result of this stretch the cardiac muscle contracts with increased force (improved mechanical advantage between actin and myosin fibres)</a:t>
            </a:r>
          </a:p>
          <a:p>
            <a:pPr lvl="1"/>
            <a:r>
              <a:rPr lang="en-AU" dirty="0" smtClean="0"/>
              <a:t>Stretching of the RA also has an indirect stimulatory effect on the SA node and causes and rise in HR –Bainbridge reflex</a:t>
            </a:r>
          </a:p>
          <a:p>
            <a:pPr lvl="1"/>
            <a:r>
              <a:rPr lang="en-AU" dirty="0" smtClean="0"/>
              <a:t>Synchronisation of increased VR with increased CO </a:t>
            </a:r>
          </a:p>
          <a:p>
            <a:pPr lvl="1"/>
            <a:r>
              <a:rPr lang="en-AU" dirty="0" smtClean="0"/>
              <a:t>Only three things that will effect the stroke volume – PRELOAD, AFTERLOAD AND CONTRACTILITY </a:t>
            </a:r>
            <a:endParaRPr lang="en-A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76" y="276837"/>
            <a:ext cx="11081103" cy="61417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Force tension curve – afterload and SV are inversely related </a:t>
            </a:r>
          </a:p>
          <a:p>
            <a:pPr marL="0" indent="0">
              <a:buNone/>
            </a:pPr>
            <a:endParaRPr lang="en-AU" dirty="0" smtClean="0"/>
          </a:p>
          <a:p>
            <a:r>
              <a:rPr lang="en-AU" dirty="0" smtClean="0"/>
              <a:t>Aside from afterload and preload there is one more variable that can effect cardiac output/stroke volume and that is </a:t>
            </a:r>
            <a:r>
              <a:rPr lang="en-AU" b="1" dirty="0" smtClean="0"/>
              <a:t>contractility</a:t>
            </a:r>
            <a:r>
              <a:rPr lang="en-AU" dirty="0" smtClean="0"/>
              <a:t> (see previous curve) – through </a:t>
            </a:r>
            <a:r>
              <a:rPr lang="en-AU" dirty="0" smtClean="0">
                <a:latin typeface="Arial" panose="020B0604020202020204" pitchFamily="34" charset="0"/>
              </a:rPr>
              <a:t>β1</a:t>
            </a:r>
            <a:r>
              <a:rPr lang="en-AU" dirty="0" smtClean="0"/>
              <a:t> stimulation </a:t>
            </a:r>
          </a:p>
          <a:p>
            <a:pPr marL="0" indent="0">
              <a:buNone/>
            </a:pPr>
            <a:endParaRPr lang="en-AU" dirty="0" smtClean="0"/>
          </a:p>
          <a:p>
            <a:r>
              <a:rPr lang="en-AU" dirty="0" smtClean="0"/>
              <a:t>CO = HR  x SV</a:t>
            </a:r>
          </a:p>
          <a:p>
            <a:pPr lvl="1"/>
            <a:r>
              <a:rPr lang="en-AU" dirty="0" smtClean="0"/>
              <a:t>SV </a:t>
            </a:r>
            <a:r>
              <a:rPr lang="en-AU" dirty="0" smtClean="0">
                <a:sym typeface="Wingdings" panose="05000000000000000000" pitchFamily="2" charset="2"/>
              </a:rPr>
              <a:t> Preload + Afterload + Contractility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Preload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Preload is determined by</a:t>
            </a:r>
          </a:p>
          <a:p>
            <a:pPr lvl="1"/>
            <a:r>
              <a:rPr lang="en-AU" dirty="0" smtClean="0"/>
              <a:t>Venous return</a:t>
            </a:r>
          </a:p>
          <a:p>
            <a:pPr lvl="1"/>
            <a:r>
              <a:rPr lang="en-AU" dirty="0" smtClean="0"/>
              <a:t>Heart rate</a:t>
            </a:r>
          </a:p>
          <a:p>
            <a:pPr lvl="1"/>
            <a:r>
              <a:rPr lang="en-AU" dirty="0" smtClean="0"/>
              <a:t>Atrial contraction</a:t>
            </a:r>
          </a:p>
          <a:p>
            <a:pPr lvl="1"/>
            <a:r>
              <a:rPr lang="en-AU" dirty="0" smtClean="0"/>
              <a:t>Atrial and ventricular pressures during diastole </a:t>
            </a:r>
          </a:p>
          <a:p>
            <a:pPr lvl="1"/>
            <a:r>
              <a:rPr lang="en-AU" dirty="0" smtClean="0"/>
              <a:t>Compliance of the ventricle </a:t>
            </a:r>
          </a:p>
          <a:p>
            <a:r>
              <a:rPr lang="en-AU" dirty="0" smtClean="0"/>
              <a:t>It is the LV wall stress at End Diastole </a:t>
            </a:r>
          </a:p>
          <a:p>
            <a:r>
              <a:rPr lang="en-AU" dirty="0" smtClean="0"/>
              <a:t>Wall stress = (Pressure x Radius)/2 x Wall thickness </a:t>
            </a:r>
          </a:p>
          <a:p>
            <a:pPr lvl="1"/>
            <a:r>
              <a:rPr lang="en-AU" dirty="0" smtClean="0"/>
              <a:t>The wall stress is a force exerted over a given area stretching the wall apart. </a:t>
            </a:r>
          </a:p>
          <a:p>
            <a:pPr lvl="1"/>
            <a:r>
              <a:rPr lang="en-AU" dirty="0" smtClean="0"/>
              <a:t>Directly proportional to radius and this stress increases as an aneurysm increases in size</a:t>
            </a:r>
          </a:p>
          <a:p>
            <a:pPr marL="457200" lvl="1" indent="0">
              <a:buNone/>
            </a:pPr>
            <a:endParaRPr lang="en-AU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015" y="1458595"/>
            <a:ext cx="8840470" cy="37592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175385" y="5716270"/>
            <a:ext cx="47605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altLang="en-US"/>
              <a:t>Wall thickness not taken into consideration here*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Afterload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0025"/>
            <a:ext cx="10515600" cy="4707255"/>
          </a:xfrm>
        </p:spPr>
        <p:txBody>
          <a:bodyPr>
            <a:normAutofit fontScale="92500" lnSpcReduction="20000"/>
          </a:bodyPr>
          <a:lstStyle/>
          <a:p>
            <a:r>
              <a:rPr lang="en-AU" sz="2000" dirty="0" smtClean="0"/>
              <a:t>Afterload is determined by: </a:t>
            </a:r>
          </a:p>
          <a:p>
            <a:pPr lvl="1"/>
            <a:r>
              <a:rPr lang="en-AU" sz="2000" dirty="0" smtClean="0"/>
              <a:t>SVR</a:t>
            </a:r>
          </a:p>
          <a:p>
            <a:pPr lvl="1"/>
            <a:r>
              <a:rPr lang="en-AU" sz="2000" dirty="0" smtClean="0"/>
              <a:t>Aortic compliance </a:t>
            </a:r>
          </a:p>
          <a:p>
            <a:pPr lvl="1"/>
            <a:r>
              <a:rPr lang="en-AU" sz="2000" dirty="0" smtClean="0"/>
              <a:t>Wall thickness</a:t>
            </a:r>
          </a:p>
          <a:p>
            <a:pPr lvl="1"/>
            <a:r>
              <a:rPr lang="en-AU" sz="2000" dirty="0" smtClean="0"/>
              <a:t>Chamber radius</a:t>
            </a:r>
          </a:p>
          <a:p>
            <a:pPr lvl="1"/>
            <a:r>
              <a:rPr lang="en-AU" sz="2000" dirty="0" smtClean="0"/>
              <a:t>Ventricular size</a:t>
            </a:r>
          </a:p>
          <a:p>
            <a:pPr lvl="1"/>
            <a:r>
              <a:rPr lang="en-AU" sz="2000" dirty="0" smtClean="0"/>
              <a:t>Ventricular volume </a:t>
            </a:r>
          </a:p>
          <a:p>
            <a:r>
              <a:rPr lang="en-AU" sz="2000" dirty="0" smtClean="0"/>
              <a:t>Definition afterload: LV wall stress during systole </a:t>
            </a:r>
          </a:p>
          <a:p>
            <a:r>
              <a:rPr lang="en-AU" sz="2000" dirty="0" smtClean="0"/>
              <a:t>This can be calculated using La Place’s law – however this will only be calculated at a single point in time – but afterload is over a period of time </a:t>
            </a:r>
          </a:p>
          <a:p>
            <a:r>
              <a:rPr lang="en-AU" sz="2000" dirty="0" smtClean="0"/>
              <a:t>So how do you calculate afterload for a patient? </a:t>
            </a:r>
          </a:p>
          <a:p>
            <a:pPr lvl="1"/>
            <a:r>
              <a:rPr lang="en-AU" sz="2000" dirty="0" smtClean="0"/>
              <a:t>(P x R)/2 x W   </a:t>
            </a:r>
            <a:r>
              <a:rPr lang="en-AU" sz="2000" dirty="0" smtClean="0">
                <a:sym typeface="Wingdings" panose="05000000000000000000" pitchFamily="2" charset="2"/>
              </a:rPr>
              <a:t> Wall tension divided by wall thickness</a:t>
            </a:r>
            <a:endParaRPr lang="en-AU" sz="2000" dirty="0" smtClean="0"/>
          </a:p>
          <a:p>
            <a:pPr lvl="1"/>
            <a:r>
              <a:rPr lang="en-AU" sz="2000" dirty="0" smtClean="0"/>
              <a:t>Assume W (wall thickness) to be unchanged over time </a:t>
            </a:r>
          </a:p>
          <a:p>
            <a:pPr lvl="1"/>
            <a:r>
              <a:rPr lang="en-AU" sz="2000" dirty="0" smtClean="0"/>
              <a:t>The R is a cube root and so can be ignored</a:t>
            </a:r>
          </a:p>
          <a:p>
            <a:pPr lvl="1"/>
            <a:r>
              <a:rPr lang="en-AU" sz="2000" dirty="0" smtClean="0"/>
              <a:t>So they look at only the pressure – and so they assume that wall stress is proportional to pressure, and therefore afterload is proportional to pressure during ejection </a:t>
            </a:r>
          </a:p>
          <a:p>
            <a:pPr lvl="1"/>
            <a:r>
              <a:rPr lang="en-AU" sz="2000" dirty="0" smtClean="0"/>
              <a:t>Pressure during ejection in LV is equal to pressure in aorta which is equal to blood pressure </a:t>
            </a:r>
            <a:endParaRPr lang="en-AU" sz="2000" dirty="0"/>
          </a:p>
          <a:p>
            <a:pPr lvl="1"/>
            <a:endParaRPr lang="en-A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Contractility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Contractility is determined by </a:t>
            </a:r>
          </a:p>
          <a:p>
            <a:pPr lvl="1"/>
            <a:r>
              <a:rPr lang="en-AU" dirty="0" smtClean="0"/>
              <a:t>Muscle properties </a:t>
            </a:r>
          </a:p>
          <a:p>
            <a:pPr lvl="2"/>
            <a:r>
              <a:rPr lang="en-AU" dirty="0" smtClean="0"/>
              <a:t>Substrate supply, integrity of myofilaments </a:t>
            </a:r>
          </a:p>
          <a:p>
            <a:pPr lvl="2"/>
            <a:r>
              <a:rPr lang="en-AU" dirty="0" smtClean="0"/>
              <a:t>Metabolic and electrolyte homeostasis: ie. hypoxia, severe metabolic acidosis and hypercarbia will reduce contractility</a:t>
            </a:r>
          </a:p>
          <a:p>
            <a:pPr lvl="2"/>
            <a:r>
              <a:rPr lang="en-AU" dirty="0" smtClean="0"/>
              <a:t>Functional muscle mass</a:t>
            </a:r>
          </a:p>
          <a:p>
            <a:pPr lvl="1"/>
            <a:r>
              <a:rPr lang="en-AU" dirty="0" smtClean="0"/>
              <a:t>Vascular properties</a:t>
            </a:r>
          </a:p>
          <a:p>
            <a:pPr lvl="2"/>
            <a:r>
              <a:rPr lang="en-AU" dirty="0" smtClean="0"/>
              <a:t>Coronary blood flow </a:t>
            </a:r>
          </a:p>
          <a:p>
            <a:pPr lvl="1"/>
            <a:r>
              <a:rPr lang="en-AU" dirty="0" smtClean="0"/>
              <a:t>Neural properties:</a:t>
            </a:r>
          </a:p>
          <a:p>
            <a:pPr lvl="2"/>
            <a:r>
              <a:rPr lang="en-AU" dirty="0" smtClean="0"/>
              <a:t>Autonomic tone </a:t>
            </a:r>
          </a:p>
          <a:p>
            <a:pPr lvl="2"/>
            <a:r>
              <a:rPr lang="en-AU" dirty="0" smtClean="0"/>
              <a:t>Hormones </a:t>
            </a:r>
            <a:endParaRPr lang="en-A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/>
              <a:t>Please draw and label a diagram of the jugular venous pressure wave.</a:t>
            </a:r>
          </a:p>
          <a:p>
            <a:endParaRPr lang="en-AU" altLang="en-US"/>
          </a:p>
          <a:p>
            <a:r>
              <a:rPr lang="en-AU" altLang="en-US"/>
              <a:t>Explain the fluctuations in this wave.</a:t>
            </a:r>
          </a:p>
          <a:p>
            <a:endParaRPr lang="en-AU" altLang="en-US"/>
          </a:p>
          <a:p>
            <a:r>
              <a:rPr lang="en-AU" altLang="en-US"/>
              <a:t>How does the ECG relate to the jugular venous pressure wave.</a:t>
            </a:r>
          </a:p>
          <a:p>
            <a:pPr marL="0" indent="0">
              <a:buNone/>
            </a:pPr>
            <a:endParaRPr lang="en-AU" altLang="en-US"/>
          </a:p>
          <a:p>
            <a:pPr marL="0" indent="0">
              <a:buNone/>
            </a:pPr>
            <a:endParaRPr lang="en-AU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7565" y="1391285"/>
            <a:ext cx="4397375" cy="394843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6765925" y="1390650"/>
          <a:ext cx="4079875" cy="385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4" imgW="2638425" imgH="2495550" progId="Paint.Picture">
                  <p:embed/>
                </p:oleObj>
              </mc:Choice>
              <mc:Fallback>
                <p:oleObj r:id="rId4" imgW="2638425" imgH="2495550" progId="Paint.Picture">
                  <p:embed/>
                  <p:pic>
                    <p:nvPicPr>
                      <p:cNvPr id="0" name="Picture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65925" y="1390650"/>
                        <a:ext cx="4079875" cy="3859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Clinical Correlations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endParaRPr lang="en-AU" dirty="0"/>
          </a:p>
          <a:p>
            <a:pPr marL="0" indent="0" fontAlgn="base">
              <a:buNone/>
            </a:pPr>
            <a:r>
              <a:rPr lang="en-AU" b="1" dirty="0"/>
              <a:t>JVP waves</a:t>
            </a:r>
            <a:endParaRPr lang="en-AU" dirty="0"/>
          </a:p>
          <a:p>
            <a:pPr lvl="1" fontAlgn="base"/>
            <a:r>
              <a:rPr lang="en-AU" dirty="0"/>
              <a:t>A wave – atrial systole, vein back flow into great veins</a:t>
            </a:r>
          </a:p>
          <a:p>
            <a:pPr lvl="1" fontAlgn="base"/>
            <a:r>
              <a:rPr lang="en-AU" dirty="0"/>
              <a:t>C wave – tricuspid valve bulge back into atrium during </a:t>
            </a:r>
            <a:r>
              <a:rPr lang="en-AU" dirty="0" err="1"/>
              <a:t>isovolumetric</a:t>
            </a:r>
            <a:r>
              <a:rPr lang="en-AU" dirty="0"/>
              <a:t> contraction</a:t>
            </a:r>
          </a:p>
          <a:p>
            <a:pPr lvl="1" fontAlgn="base"/>
            <a:r>
              <a:rPr lang="en-AU" dirty="0"/>
              <a:t>V wave – rise in atrial pressure just before tricuspid valve opens.</a:t>
            </a:r>
          </a:p>
          <a:p>
            <a:pPr lvl="1" fontAlgn="base"/>
            <a:r>
              <a:rPr lang="en-AU" dirty="0"/>
              <a:t>X descent - increased atrial volume as tricuspid valve pulled distally during systole</a:t>
            </a:r>
          </a:p>
          <a:p>
            <a:pPr lvl="1" fontAlgn="base"/>
            <a:r>
              <a:rPr lang="en-AU" dirty="0"/>
              <a:t>Y descent - emptying of the atrium after tricuspid opening during diastole</a:t>
            </a:r>
          </a:p>
          <a:p>
            <a:pPr fontAlgn="base"/>
            <a:endParaRPr lang="en-AU" sz="2400" dirty="0"/>
          </a:p>
          <a:p>
            <a:endParaRPr lang="en-A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AU" sz="2800" b="1" dirty="0" smtClean="0">
                <a:sym typeface="+mn-ea"/>
              </a:rPr>
              <a:t>Heart sounds</a:t>
            </a:r>
            <a:endParaRPr lang="en-AU" sz="2800" dirty="0" smtClean="0"/>
          </a:p>
          <a:p>
            <a:pPr lvl="1" fontAlgn="base"/>
            <a:r>
              <a:rPr lang="en-AU" sz="2800" dirty="0" smtClean="0">
                <a:sym typeface="+mn-ea"/>
              </a:rPr>
              <a:t>S1 </a:t>
            </a:r>
            <a:r>
              <a:rPr lang="en-AU" sz="2800" dirty="0">
                <a:sym typeface="+mn-ea"/>
              </a:rPr>
              <a:t>– closure of AV valves</a:t>
            </a:r>
            <a:endParaRPr lang="en-AU" sz="2800" dirty="0"/>
          </a:p>
          <a:p>
            <a:pPr lvl="1" fontAlgn="base"/>
            <a:r>
              <a:rPr lang="en-AU" sz="2800" dirty="0">
                <a:sym typeface="+mn-ea"/>
              </a:rPr>
              <a:t>S2 – closure of aortic and pulmonary valves</a:t>
            </a:r>
            <a:endParaRPr lang="en-AU" sz="2800" dirty="0"/>
          </a:p>
          <a:p>
            <a:pPr lvl="1" fontAlgn="base"/>
            <a:r>
              <a:rPr lang="en-AU" sz="2800" dirty="0">
                <a:sym typeface="+mn-ea"/>
              </a:rPr>
              <a:t>S3 – heard 1/3 of way through diastole – thought to be due to rapid ventricular filling</a:t>
            </a:r>
            <a:endParaRPr lang="en-AU" sz="2800" dirty="0"/>
          </a:p>
          <a:p>
            <a:pPr lvl="1" fontAlgn="base"/>
            <a:r>
              <a:rPr lang="en-AU" sz="2800" dirty="0">
                <a:sym typeface="+mn-ea"/>
              </a:rPr>
              <a:t>S4 – heard just prior to S1, when atrial pressure is high or ventricles are stiff, rarely heard in normal adults</a:t>
            </a:r>
            <a:endParaRPr lang="en-AU" sz="2800" dirty="0"/>
          </a:p>
          <a:p>
            <a:pPr fontAlgn="base"/>
            <a:r>
              <a:rPr lang="en-AU" sz="2800" dirty="0">
                <a:sym typeface="+mn-ea"/>
              </a:rPr>
              <a:t>Expiration – aortic and pulmonary close together. During inspiration there is lower pressure in the pulmonary vasculature so </a:t>
            </a:r>
            <a:r>
              <a:rPr lang="en-AU" sz="2800" dirty="0" err="1">
                <a:sym typeface="+mn-ea"/>
              </a:rPr>
              <a:t>pulm</a:t>
            </a:r>
            <a:r>
              <a:rPr lang="en-AU" sz="2800" dirty="0">
                <a:sym typeface="+mn-ea"/>
              </a:rPr>
              <a:t> valve closes later.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303</TotalTime>
  <Words>829</Words>
  <Application>Microsoft Office PowerPoint</Application>
  <PresentationFormat>Custom</PresentationFormat>
  <Paragraphs>123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Adjacency</vt:lpstr>
      <vt:lpstr>Bitmap Image</vt:lpstr>
      <vt:lpstr>Cardiac Physiology Pt 2 </vt:lpstr>
      <vt:lpstr>Cardiac Physiology </vt:lpstr>
      <vt:lpstr>Viva Questions</vt:lpstr>
      <vt:lpstr>Cardiac Output </vt:lpstr>
      <vt:lpstr>Cardiac Output: </vt:lpstr>
      <vt:lpstr>Cardiac Output</vt:lpstr>
      <vt:lpstr>Viva Questions</vt:lpstr>
      <vt:lpstr>Frank Starling Mechanism </vt:lpstr>
      <vt:lpstr>PowerPoint Presentation</vt:lpstr>
      <vt:lpstr>PowerPoint Presentation</vt:lpstr>
      <vt:lpstr>Preload </vt:lpstr>
      <vt:lpstr>PowerPoint Presentation</vt:lpstr>
      <vt:lpstr>Afterload </vt:lpstr>
      <vt:lpstr>Contractility </vt:lpstr>
      <vt:lpstr>Viva Questions</vt:lpstr>
      <vt:lpstr>PowerPoint Presentation</vt:lpstr>
      <vt:lpstr>Clinical Correlations </vt:lpstr>
      <vt:lpstr>PowerPoint Presentation</vt:lpstr>
    </vt:vector>
  </TitlesOfParts>
  <Company>NSW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Physiology Pt 2</dc:title>
  <dc:creator>Pramod Chandru</dc:creator>
  <cp:lastModifiedBy>Booga</cp:lastModifiedBy>
  <cp:revision>24</cp:revision>
  <dcterms:created xsi:type="dcterms:W3CDTF">2017-03-06T00:42:00Z</dcterms:created>
  <dcterms:modified xsi:type="dcterms:W3CDTF">2017-11-22T12:07:25Z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1033-10.2.0.5978</vt:lpwstr>
  </property>
</Properties>
</file>