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84" r:id="rId4"/>
    <p:sldId id="258" r:id="rId5"/>
    <p:sldId id="259" r:id="rId6"/>
    <p:sldId id="260" r:id="rId7"/>
    <p:sldId id="261" r:id="rId8"/>
    <p:sldId id="285" r:id="rId9"/>
    <p:sldId id="262" r:id="rId10"/>
    <p:sldId id="263" r:id="rId11"/>
    <p:sldId id="282" r:id="rId12"/>
    <p:sldId id="264" r:id="rId13"/>
    <p:sldId id="265" r:id="rId14"/>
    <p:sldId id="266" r:id="rId15"/>
    <p:sldId id="275" r:id="rId16"/>
    <p:sldId id="268" r:id="rId17"/>
    <p:sldId id="276" r:id="rId18"/>
    <p:sldId id="270" r:id="rId19"/>
    <p:sldId id="286" r:id="rId20"/>
    <p:sldId id="283" r:id="rId21"/>
    <p:sldId id="274" r:id="rId22"/>
    <p:sldId id="272" r:id="rId23"/>
    <p:sldId id="277" r:id="rId24"/>
    <p:sldId id="278" r:id="rId25"/>
    <p:sldId id="279" r:id="rId26"/>
    <p:sldId id="280" r:id="rId2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94660"/>
  </p:normalViewPr>
  <p:slideViewPr>
    <p:cSldViewPr snapToGrid="0">
      <p:cViewPr>
        <p:scale>
          <a:sx n="66" d="100"/>
          <a:sy n="66" d="100"/>
        </p:scale>
        <p:origin x="-2244" y="-1206"/>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1905001"/>
            <a:ext cx="10058400" cy="2593975"/>
          </a:xfrm>
        </p:spPr>
        <p:txBody>
          <a:bodyPr anchor="b"/>
          <a:lstStyle>
            <a:lvl1pPr>
              <a:defRPr sz="6600">
                <a:ln>
                  <a:noFill/>
                </a:ln>
                <a:solidFill>
                  <a:schemeClr val="tx2"/>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914400" y="4572000"/>
            <a:ext cx="8615680" cy="1066800"/>
          </a:xfrm>
        </p:spPr>
        <p:txBody>
          <a:bodyPr anchor="t">
            <a:normAutofit/>
          </a:bodyPr>
          <a:lstStyle>
            <a:lvl1pPr marL="0" indent="0" algn="l">
              <a:buNone/>
              <a:defRPr sz="20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B0872081-28FC-40B9-9C0F-E7193F411C2D}" type="datetimeFigureOut">
              <a:rPr lang="en-AU" smtClean="0"/>
              <a:t>22/11/2017</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A16C6E6A-174F-4442-9A3D-C792FC7FB6C5}" type="slidenum">
              <a:rPr lang="en-AU" smtClean="0"/>
              <a:t>‹#›</a:t>
            </a:fld>
            <a:endParaRPr lang="en-A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0872081-28FC-40B9-9C0F-E7193F411C2D}" type="datetimeFigureOut">
              <a:rPr lang="en-AU" smtClean="0"/>
              <a:t>22/11/2017</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A16C6E6A-174F-4442-9A3D-C792FC7FB6C5}" type="slidenum">
              <a:rPr lang="en-AU" smtClean="0"/>
              <a:t>‹#›</a:t>
            </a:fld>
            <a:endParaRPr lang="en-A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5" y="5486400"/>
            <a:ext cx="10212916" cy="1168400"/>
          </a:xfrm>
        </p:spPr>
        <p:txBody>
          <a:bodyPr anchor="t"/>
          <a:lstStyle>
            <a:lvl1pPr algn="l">
              <a:defRPr sz="3600" b="0" cap="all"/>
            </a:lvl1pPr>
          </a:lstStyle>
          <a:p>
            <a:r>
              <a:rPr lang="en-US" smtClean="0"/>
              <a:t>Click to edit Master title style</a:t>
            </a:r>
            <a:endParaRPr lang="en-US" dirty="0"/>
          </a:p>
        </p:txBody>
      </p:sp>
      <p:sp>
        <p:nvSpPr>
          <p:cNvPr id="3" name="Text Placeholder 2"/>
          <p:cNvSpPr>
            <a:spLocks noGrp="1"/>
          </p:cNvSpPr>
          <p:nvPr>
            <p:ph type="body" idx="1"/>
          </p:nvPr>
        </p:nvSpPr>
        <p:spPr>
          <a:xfrm>
            <a:off x="963085" y="3852863"/>
            <a:ext cx="8180916" cy="1633538"/>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0872081-28FC-40B9-9C0F-E7193F411C2D}" type="datetimeFigureOut">
              <a:rPr lang="en-AU" smtClean="0"/>
              <a:t>22/11/2017</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A16C6E6A-174F-4442-9A3D-C792FC7FB6C5}" type="slidenum">
              <a:rPr lang="en-AU" smtClean="0"/>
              <a:t>‹#›</a:t>
            </a:fld>
            <a:endParaRPr lang="en-A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09600" y="1536192"/>
            <a:ext cx="4876800" cy="45902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892800" y="1536192"/>
            <a:ext cx="4876800" cy="45902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B0872081-28FC-40B9-9C0F-E7193F411C2D}" type="datetimeFigureOut">
              <a:rPr lang="en-AU" smtClean="0"/>
              <a:t>22/11/2017</a:t>
            </a:fld>
            <a:endParaRPr lang="en-AU"/>
          </a:p>
        </p:txBody>
      </p:sp>
      <p:sp>
        <p:nvSpPr>
          <p:cNvPr id="6" name="Footer Placeholder 5"/>
          <p:cNvSpPr>
            <a:spLocks noGrp="1"/>
          </p:cNvSpPr>
          <p:nvPr>
            <p:ph type="ftr" sz="quarter" idx="11"/>
          </p:nvPr>
        </p:nvSpPr>
        <p:spPr/>
        <p:txBody>
          <a:bodyPr/>
          <a:lstStyle/>
          <a:p>
            <a:endParaRPr lang="en-AU"/>
          </a:p>
        </p:txBody>
      </p:sp>
      <p:sp>
        <p:nvSpPr>
          <p:cNvPr id="7" name="Slide Number Placeholder 6"/>
          <p:cNvSpPr>
            <a:spLocks noGrp="1"/>
          </p:cNvSpPr>
          <p:nvPr>
            <p:ph type="sldNum" sz="quarter" idx="12"/>
          </p:nvPr>
        </p:nvSpPr>
        <p:spPr/>
        <p:txBody>
          <a:bodyPr/>
          <a:lstStyle/>
          <a:p>
            <a:fld id="{A16C6E6A-174F-4442-9A3D-C792FC7FB6C5}" type="slidenum">
              <a:rPr lang="en-AU" smtClean="0"/>
              <a:t>‹#›</a:t>
            </a:fld>
            <a:endParaRPr lang="en-A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609600" y="1535113"/>
            <a:ext cx="4876800" cy="639762"/>
          </a:xfrm>
        </p:spPr>
        <p:txBody>
          <a:bodyPr anchor="b">
            <a:noAutofit/>
          </a:bodyPr>
          <a:lstStyle>
            <a:lvl1pPr marL="0" indent="0" algn="ctr">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09600" y="2174875"/>
            <a:ext cx="487680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892800" y="1535113"/>
            <a:ext cx="4876800" cy="639762"/>
          </a:xfrm>
        </p:spPr>
        <p:txBody>
          <a:bodyPr anchor="b">
            <a:noAutofit/>
          </a:bodyPr>
          <a:lstStyle>
            <a:lvl1pPr marL="0" indent="0" algn="ctr">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892800" y="2174875"/>
            <a:ext cx="487680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B0872081-28FC-40B9-9C0F-E7193F411C2D}" type="datetimeFigureOut">
              <a:rPr lang="en-AU" smtClean="0"/>
              <a:t>22/11/2017</a:t>
            </a:fld>
            <a:endParaRPr lang="en-AU"/>
          </a:p>
        </p:txBody>
      </p:sp>
      <p:sp>
        <p:nvSpPr>
          <p:cNvPr id="8" name="Footer Placeholder 7"/>
          <p:cNvSpPr>
            <a:spLocks noGrp="1"/>
          </p:cNvSpPr>
          <p:nvPr>
            <p:ph type="ftr" sz="quarter" idx="11"/>
          </p:nvPr>
        </p:nvSpPr>
        <p:spPr/>
        <p:txBody>
          <a:bodyPr/>
          <a:lstStyle/>
          <a:p>
            <a:endParaRPr lang="en-AU"/>
          </a:p>
        </p:txBody>
      </p:sp>
      <p:sp>
        <p:nvSpPr>
          <p:cNvPr id="9" name="Slide Number Placeholder 8"/>
          <p:cNvSpPr>
            <a:spLocks noGrp="1"/>
          </p:cNvSpPr>
          <p:nvPr>
            <p:ph type="sldNum" sz="quarter" idx="12"/>
          </p:nvPr>
        </p:nvSpPr>
        <p:spPr/>
        <p:txBody>
          <a:bodyPr/>
          <a:lstStyle/>
          <a:p>
            <a:fld id="{A16C6E6A-174F-4442-9A3D-C792FC7FB6C5}" type="slidenum">
              <a:rPr lang="en-AU" smtClean="0"/>
              <a:t>‹#›</a:t>
            </a:fld>
            <a:endParaRPr lang="en-A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B0872081-28FC-40B9-9C0F-E7193F411C2D}" type="datetimeFigureOut">
              <a:rPr lang="en-AU" smtClean="0"/>
              <a:t>22/11/2017</a:t>
            </a:fld>
            <a:endParaRPr lang="en-AU"/>
          </a:p>
        </p:txBody>
      </p:sp>
      <p:sp>
        <p:nvSpPr>
          <p:cNvPr id="4" name="Footer Placeholder 3"/>
          <p:cNvSpPr>
            <a:spLocks noGrp="1"/>
          </p:cNvSpPr>
          <p:nvPr>
            <p:ph type="ftr" sz="quarter" idx="11"/>
          </p:nvPr>
        </p:nvSpPr>
        <p:spPr/>
        <p:txBody>
          <a:bodyPr/>
          <a:lstStyle/>
          <a:p>
            <a:endParaRPr lang="en-AU"/>
          </a:p>
        </p:txBody>
      </p:sp>
      <p:sp>
        <p:nvSpPr>
          <p:cNvPr id="5" name="Slide Number Placeholder 4"/>
          <p:cNvSpPr>
            <a:spLocks noGrp="1"/>
          </p:cNvSpPr>
          <p:nvPr>
            <p:ph type="sldNum" sz="quarter" idx="12"/>
          </p:nvPr>
        </p:nvSpPr>
        <p:spPr/>
        <p:txBody>
          <a:bodyPr/>
          <a:lstStyle/>
          <a:p>
            <a:fld id="{A16C6E6A-174F-4442-9A3D-C792FC7FB6C5}" type="slidenum">
              <a:rPr lang="en-AU" smtClean="0"/>
              <a:t>‹#›</a:t>
            </a:fld>
            <a:endParaRPr lang="en-A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0872081-28FC-40B9-9C0F-E7193F411C2D}" type="datetimeFigureOut">
              <a:rPr lang="en-AU" smtClean="0"/>
              <a:t>22/11/2017</a:t>
            </a:fld>
            <a:endParaRPr lang="en-AU"/>
          </a:p>
        </p:txBody>
      </p:sp>
      <p:sp>
        <p:nvSpPr>
          <p:cNvPr id="3" name="Footer Placeholder 2"/>
          <p:cNvSpPr>
            <a:spLocks noGrp="1"/>
          </p:cNvSpPr>
          <p:nvPr>
            <p:ph type="ftr" sz="quarter" idx="11"/>
          </p:nvPr>
        </p:nvSpPr>
        <p:spPr/>
        <p:txBody>
          <a:bodyPr/>
          <a:lstStyle/>
          <a:p>
            <a:endParaRPr lang="en-AU"/>
          </a:p>
        </p:txBody>
      </p:sp>
      <p:sp>
        <p:nvSpPr>
          <p:cNvPr id="4" name="Slide Number Placeholder 3"/>
          <p:cNvSpPr>
            <a:spLocks noGrp="1"/>
          </p:cNvSpPr>
          <p:nvPr>
            <p:ph type="sldNum" sz="quarter" idx="12"/>
          </p:nvPr>
        </p:nvSpPr>
        <p:spPr/>
        <p:txBody>
          <a:bodyPr/>
          <a:lstStyle/>
          <a:p>
            <a:fld id="{A16C6E6A-174F-4442-9A3D-C792FC7FB6C5}" type="slidenum">
              <a:rPr lang="en-AU" smtClean="0"/>
              <a:t>‹#›</a:t>
            </a:fld>
            <a:endParaRPr lang="en-A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06401" y="5495544"/>
            <a:ext cx="10363200" cy="594360"/>
          </a:xfrm>
        </p:spPr>
        <p:txBody>
          <a:bodyPr anchor="b"/>
          <a:lstStyle>
            <a:lvl1pPr algn="ctr">
              <a:defRPr sz="2200" b="1"/>
            </a:lvl1pPr>
          </a:lstStyle>
          <a:p>
            <a:r>
              <a:rPr lang="en-US" smtClean="0"/>
              <a:t>Click to edit Master title style</a:t>
            </a:r>
            <a:endParaRPr lang="en-US" dirty="0"/>
          </a:p>
        </p:txBody>
      </p:sp>
      <p:sp>
        <p:nvSpPr>
          <p:cNvPr id="4" name="Text Placeholder 3"/>
          <p:cNvSpPr>
            <a:spLocks noGrp="1"/>
          </p:cNvSpPr>
          <p:nvPr>
            <p:ph type="body" sz="half" idx="2"/>
          </p:nvPr>
        </p:nvSpPr>
        <p:spPr>
          <a:xfrm>
            <a:off x="406400" y="6096000"/>
            <a:ext cx="10363201" cy="60960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0872081-28FC-40B9-9C0F-E7193F411C2D}" type="datetimeFigureOut">
              <a:rPr lang="en-AU" smtClean="0"/>
              <a:t>22/11/2017</a:t>
            </a:fld>
            <a:endParaRPr lang="en-AU"/>
          </a:p>
        </p:txBody>
      </p:sp>
      <p:sp>
        <p:nvSpPr>
          <p:cNvPr id="6" name="Footer Placeholder 5"/>
          <p:cNvSpPr>
            <a:spLocks noGrp="1"/>
          </p:cNvSpPr>
          <p:nvPr>
            <p:ph type="ftr" sz="quarter" idx="11"/>
          </p:nvPr>
        </p:nvSpPr>
        <p:spPr/>
        <p:txBody>
          <a:bodyPr/>
          <a:lstStyle/>
          <a:p>
            <a:endParaRPr lang="en-AU"/>
          </a:p>
        </p:txBody>
      </p:sp>
      <p:sp>
        <p:nvSpPr>
          <p:cNvPr id="7" name="Slide Number Placeholder 6"/>
          <p:cNvSpPr>
            <a:spLocks noGrp="1"/>
          </p:cNvSpPr>
          <p:nvPr>
            <p:ph type="sldNum" sz="quarter" idx="12"/>
          </p:nvPr>
        </p:nvSpPr>
        <p:spPr/>
        <p:txBody>
          <a:bodyPr/>
          <a:lstStyle/>
          <a:p>
            <a:fld id="{A16C6E6A-174F-4442-9A3D-C792FC7FB6C5}" type="slidenum">
              <a:rPr lang="en-AU" smtClean="0"/>
              <a:t>‹#›</a:t>
            </a:fld>
            <a:endParaRPr lang="en-AU"/>
          </a:p>
        </p:txBody>
      </p:sp>
      <p:sp>
        <p:nvSpPr>
          <p:cNvPr id="9" name="Content Placeholder 8"/>
          <p:cNvSpPr>
            <a:spLocks noGrp="1"/>
          </p:cNvSpPr>
          <p:nvPr>
            <p:ph sz="quarter" idx="13"/>
          </p:nvPr>
        </p:nvSpPr>
        <p:spPr>
          <a:xfrm>
            <a:off x="406400" y="381000"/>
            <a:ext cx="10363200" cy="494284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02336" y="5495278"/>
            <a:ext cx="10363200" cy="594626"/>
          </a:xfrm>
        </p:spPr>
        <p:txBody>
          <a:bodyPr anchor="b"/>
          <a:lstStyle>
            <a:lvl1pPr algn="ctr">
              <a:defRPr sz="2200" b="1">
                <a:ln>
                  <a:noFill/>
                </a:ln>
                <a:solidFill>
                  <a:schemeClr val="tx2"/>
                </a:solidFill>
              </a:defRPr>
            </a:lvl1pPr>
          </a:lstStyle>
          <a:p>
            <a:r>
              <a:rPr lang="en-US" smtClean="0"/>
              <a:t>Click to edit Master title style</a:t>
            </a:r>
            <a:endParaRPr lang="en-US" dirty="0"/>
          </a:p>
        </p:txBody>
      </p:sp>
      <p:sp>
        <p:nvSpPr>
          <p:cNvPr id="3" name="Picture Placeholder 2"/>
          <p:cNvSpPr>
            <a:spLocks noGrp="1"/>
          </p:cNvSpPr>
          <p:nvPr>
            <p:ph type="pic" idx="1"/>
          </p:nvPr>
        </p:nvSpPr>
        <p:spPr>
          <a:xfrm>
            <a:off x="0" y="0"/>
            <a:ext cx="11277600" cy="54864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402336" y="6096000"/>
            <a:ext cx="10363200" cy="612648"/>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8" name="Date Placeholder 7"/>
          <p:cNvSpPr>
            <a:spLocks noGrp="1"/>
          </p:cNvSpPr>
          <p:nvPr>
            <p:ph type="dt" sz="half" idx="10"/>
          </p:nvPr>
        </p:nvSpPr>
        <p:spPr/>
        <p:txBody>
          <a:bodyPr/>
          <a:lstStyle/>
          <a:p>
            <a:fld id="{B0872081-28FC-40B9-9C0F-E7193F411C2D}" type="datetimeFigureOut">
              <a:rPr lang="en-AU" smtClean="0"/>
              <a:t>22/11/2017</a:t>
            </a:fld>
            <a:endParaRPr lang="en-AU"/>
          </a:p>
        </p:txBody>
      </p:sp>
      <p:sp>
        <p:nvSpPr>
          <p:cNvPr id="9" name="Slide Number Placeholder 8"/>
          <p:cNvSpPr>
            <a:spLocks noGrp="1"/>
          </p:cNvSpPr>
          <p:nvPr>
            <p:ph type="sldNum" sz="quarter" idx="11"/>
          </p:nvPr>
        </p:nvSpPr>
        <p:spPr/>
        <p:txBody>
          <a:bodyPr/>
          <a:lstStyle/>
          <a:p>
            <a:fld id="{A16C6E6A-174F-4442-9A3D-C792FC7FB6C5}" type="slidenum">
              <a:rPr lang="en-AU" smtClean="0"/>
              <a:t>‹#›</a:t>
            </a:fld>
            <a:endParaRPr lang="en-AU"/>
          </a:p>
        </p:txBody>
      </p:sp>
      <p:sp>
        <p:nvSpPr>
          <p:cNvPr id="10" name="Footer Placeholder 9"/>
          <p:cNvSpPr>
            <a:spLocks noGrp="1"/>
          </p:cNvSpPr>
          <p:nvPr>
            <p:ph type="ftr" sz="quarter" idx="12"/>
          </p:nvPr>
        </p:nvSpPr>
        <p:spPr/>
        <p:txBody>
          <a:bodyPr/>
          <a:lstStyle/>
          <a:p>
            <a:endParaRPr lang="en-A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0872081-28FC-40B9-9C0F-E7193F411C2D}" type="datetimeFigureOut">
              <a:rPr lang="en-AU" smtClean="0"/>
              <a:t>22/11/2017</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A16C6E6A-174F-4442-9A3D-C792FC7FB6C5}" type="slidenum">
              <a:rPr lang="en-AU" smtClean="0"/>
              <a:t>‹#›</a:t>
            </a:fld>
            <a:endParaRPr lang="en-A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336800" cy="5851525"/>
          </a:xfrm>
        </p:spPr>
        <p:txBody>
          <a:bodyPr vert="eaVert" anchor="b" anchorCtr="0"/>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0872081-28FC-40B9-9C0F-E7193F411C2D}" type="datetimeFigureOut">
              <a:rPr lang="en-AU" smtClean="0"/>
              <a:t>22/11/2017</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A16C6E6A-174F-4442-9A3D-C792FC7FB6C5}" type="slidenum">
              <a:rPr lang="en-AU" smtClean="0"/>
              <a:t>‹#›</a:t>
            </a:fld>
            <a:endParaRPr lang="en-A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160000" cy="1143000"/>
          </a:xfrm>
          <a:prstGeom prst="rect">
            <a:avLst/>
          </a:prstGeom>
        </p:spPr>
        <p:txBody>
          <a:bodyPr vert="horz" lIns="91440" tIns="45720" rIns="91440" bIns="45720" rtlCol="0" anchor="ctr">
            <a:noAutofit/>
          </a:bodyPr>
          <a:lstStyle/>
          <a:p>
            <a:r>
              <a:rPr lang="en-US" smtClean="0"/>
              <a:t>Click to edit Master title style</a:t>
            </a:r>
            <a:endParaRPr lang="en-US" dirty="0"/>
          </a:p>
        </p:txBody>
      </p:sp>
      <p:sp>
        <p:nvSpPr>
          <p:cNvPr id="3" name="Text Placeholder 2"/>
          <p:cNvSpPr>
            <a:spLocks noGrp="1"/>
          </p:cNvSpPr>
          <p:nvPr>
            <p:ph type="body" idx="1"/>
          </p:nvPr>
        </p:nvSpPr>
        <p:spPr>
          <a:xfrm>
            <a:off x="609600" y="1600200"/>
            <a:ext cx="10160000" cy="48006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Rectangle 6"/>
          <p:cNvSpPr/>
          <p:nvPr/>
        </p:nvSpPr>
        <p:spPr>
          <a:xfrm>
            <a:off x="11277600" y="0"/>
            <a:ext cx="9144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11277600" y="5486400"/>
            <a:ext cx="914400" cy="6858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Slide Number Placeholder 5"/>
          <p:cNvSpPr>
            <a:spLocks noGrp="1"/>
          </p:cNvSpPr>
          <p:nvPr>
            <p:ph type="sldNum" sz="quarter" idx="4"/>
          </p:nvPr>
        </p:nvSpPr>
        <p:spPr>
          <a:xfrm>
            <a:off x="11375717" y="5648960"/>
            <a:ext cx="731520" cy="396240"/>
          </a:xfrm>
          <a:prstGeom prst="bracketPair">
            <a:avLst>
              <a:gd name="adj" fmla="val 17949"/>
            </a:avLst>
          </a:prstGeom>
          <a:ln w="19050">
            <a:solidFill>
              <a:srgbClr val="FFFFFF"/>
            </a:solidFill>
          </a:ln>
        </p:spPr>
        <p:txBody>
          <a:bodyPr vert="horz" lIns="0" tIns="0" rIns="0" bIns="0" rtlCol="0" anchor="ctr"/>
          <a:lstStyle>
            <a:lvl1pPr algn="ctr">
              <a:defRPr sz="1800">
                <a:solidFill>
                  <a:srgbClr val="FFFFFF"/>
                </a:solidFill>
              </a:defRPr>
            </a:lvl1pPr>
          </a:lstStyle>
          <a:p>
            <a:fld id="{A16C6E6A-174F-4442-9A3D-C792FC7FB6C5}" type="slidenum">
              <a:rPr lang="en-AU" smtClean="0"/>
              <a:t>‹#›</a:t>
            </a:fld>
            <a:endParaRPr lang="en-AU"/>
          </a:p>
        </p:txBody>
      </p:sp>
      <p:sp>
        <p:nvSpPr>
          <p:cNvPr id="5" name="Footer Placeholder 4"/>
          <p:cNvSpPr>
            <a:spLocks noGrp="1"/>
          </p:cNvSpPr>
          <p:nvPr>
            <p:ph type="ftr" sz="quarter" idx="3"/>
          </p:nvPr>
        </p:nvSpPr>
        <p:spPr>
          <a:xfrm rot="16200000">
            <a:off x="10510428" y="3987800"/>
            <a:ext cx="2367281" cy="487680"/>
          </a:xfrm>
          <a:prstGeom prst="rect">
            <a:avLst/>
          </a:prstGeom>
        </p:spPr>
        <p:txBody>
          <a:bodyPr vert="horz" lIns="91440" tIns="45720" rIns="91440" bIns="45720" rtlCol="0" anchor="ctr"/>
          <a:lstStyle>
            <a:lvl1pPr algn="r">
              <a:defRPr sz="1200">
                <a:solidFill>
                  <a:schemeClr val="bg2"/>
                </a:solidFill>
              </a:defRPr>
            </a:lvl1pPr>
          </a:lstStyle>
          <a:p>
            <a:endParaRPr lang="en-AU"/>
          </a:p>
        </p:txBody>
      </p:sp>
      <p:sp>
        <p:nvSpPr>
          <p:cNvPr id="4" name="Date Placeholder 3"/>
          <p:cNvSpPr>
            <a:spLocks noGrp="1"/>
          </p:cNvSpPr>
          <p:nvPr>
            <p:ph type="dt" sz="half" idx="2"/>
          </p:nvPr>
        </p:nvSpPr>
        <p:spPr>
          <a:xfrm rot="16200000">
            <a:off x="10474869" y="1584960"/>
            <a:ext cx="2438399" cy="487680"/>
          </a:xfrm>
          <a:prstGeom prst="rect">
            <a:avLst/>
          </a:prstGeom>
        </p:spPr>
        <p:txBody>
          <a:bodyPr vert="horz" lIns="91440" tIns="45720" rIns="91440" bIns="45720" rtlCol="0" anchor="ctr"/>
          <a:lstStyle>
            <a:lvl1pPr algn="l">
              <a:defRPr sz="1200">
                <a:solidFill>
                  <a:schemeClr val="bg2"/>
                </a:solidFill>
              </a:defRPr>
            </a:lvl1pPr>
          </a:lstStyle>
          <a:p>
            <a:fld id="{B0872081-28FC-40B9-9C0F-E7193F411C2D}" type="datetimeFigureOut">
              <a:rPr lang="en-AU" smtClean="0"/>
              <a:t>22/11/2017</a:t>
            </a:fld>
            <a:endParaRPr lang="en-AU"/>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spcBef>
          <a:spcPct val="0"/>
        </a:spcBef>
        <a:buNone/>
        <a:defRPr sz="4600" kern="1200" cap="none" spc="-100" baseline="0">
          <a:ln>
            <a:noFill/>
          </a:ln>
          <a:solidFill>
            <a:schemeClr val="tx2"/>
          </a:solidFill>
          <a:effectLst/>
          <a:latin typeface="+mj-lt"/>
          <a:ea typeface="+mj-ea"/>
          <a:cs typeface="+mj-cs"/>
        </a:defRPr>
      </a:lvl1pPr>
    </p:titleStyle>
    <p:bodyStyle>
      <a:lvl1pPr marL="342900" indent="-228600" algn="l" defTabSz="914400" rtl="0" eaLnBrk="1" latinLnBrk="0" hangingPunct="1">
        <a:spcBef>
          <a:spcPct val="20000"/>
        </a:spcBef>
        <a:buClr>
          <a:schemeClr val="accent1"/>
        </a:buClr>
        <a:buFont typeface="Arial" pitchFamily="34" charset="0"/>
        <a:buChar char="•"/>
        <a:defRPr sz="2200" kern="1200">
          <a:solidFill>
            <a:schemeClr val="tx1"/>
          </a:solidFill>
          <a:latin typeface="+mn-lt"/>
          <a:ea typeface="+mn-ea"/>
          <a:cs typeface="+mn-cs"/>
        </a:defRPr>
      </a:lvl1pPr>
      <a:lvl2pPr marL="640080" indent="-228600" algn="l" defTabSz="914400" rtl="0" eaLnBrk="1" latinLnBrk="0" hangingPunct="1">
        <a:spcBef>
          <a:spcPct val="20000"/>
        </a:spcBef>
        <a:buClr>
          <a:schemeClr val="accent2"/>
        </a:buClr>
        <a:buFont typeface="Arial" pitchFamily="34" charset="0"/>
        <a:buChar char="•"/>
        <a:defRPr sz="2000" kern="1200">
          <a:solidFill>
            <a:schemeClr val="tx1"/>
          </a:solidFill>
          <a:latin typeface="+mn-lt"/>
          <a:ea typeface="+mn-ea"/>
          <a:cs typeface="+mn-cs"/>
        </a:defRPr>
      </a:lvl2pPr>
      <a:lvl3pPr marL="1005840" indent="-228600" algn="l" defTabSz="914400" rtl="0" eaLnBrk="1" latinLnBrk="0" hangingPunct="1">
        <a:spcBef>
          <a:spcPct val="20000"/>
        </a:spcBef>
        <a:buClr>
          <a:schemeClr val="accent3"/>
        </a:buClr>
        <a:buFont typeface="Arial" pitchFamily="34" charset="0"/>
        <a:buChar char="•"/>
        <a:defRPr sz="1800" kern="1200">
          <a:solidFill>
            <a:schemeClr val="tx1"/>
          </a:solidFill>
          <a:latin typeface="+mn-lt"/>
          <a:ea typeface="+mn-ea"/>
          <a:cs typeface="+mn-cs"/>
        </a:defRPr>
      </a:lvl3pPr>
      <a:lvl4pPr marL="1280160" indent="-228600" algn="l" defTabSz="914400" rtl="0" eaLnBrk="1" latinLnBrk="0" hangingPunct="1">
        <a:spcBef>
          <a:spcPct val="20000"/>
        </a:spcBef>
        <a:buClr>
          <a:schemeClr val="accent4"/>
        </a:buClr>
        <a:buFont typeface="Arial" pitchFamily="34" charset="0"/>
        <a:buChar char="•"/>
        <a:defRPr sz="1600" kern="1200">
          <a:solidFill>
            <a:schemeClr val="tx1"/>
          </a:solidFill>
          <a:latin typeface="+mn-lt"/>
          <a:ea typeface="+mn-ea"/>
          <a:cs typeface="+mn-cs"/>
        </a:defRPr>
      </a:lvl4pPr>
      <a:lvl5pPr marL="1554480" indent="-228600" algn="l" defTabSz="914400" rtl="0" eaLnBrk="1" latinLnBrk="0" hangingPunct="1">
        <a:spcBef>
          <a:spcPct val="20000"/>
        </a:spcBef>
        <a:buClr>
          <a:schemeClr val="accent5"/>
        </a:buClr>
        <a:buFont typeface="Arial" pitchFamily="34" charset="0"/>
        <a:buChar char="•"/>
        <a:defRPr sz="1400" kern="1200" baseline="0">
          <a:solidFill>
            <a:schemeClr val="tx1"/>
          </a:solidFill>
          <a:latin typeface="+mn-lt"/>
          <a:ea typeface="+mn-ea"/>
          <a:cs typeface="+mn-cs"/>
        </a:defRPr>
      </a:lvl5pPr>
      <a:lvl6pPr marL="1737360" indent="-182880" algn="l" defTabSz="914400" rtl="0" eaLnBrk="1" latinLnBrk="0" hangingPunct="1">
        <a:spcBef>
          <a:spcPct val="20000"/>
        </a:spcBef>
        <a:buClr>
          <a:schemeClr val="accent1"/>
        </a:buClr>
        <a:buFont typeface="Arial" pitchFamily="34" charset="0"/>
        <a:buChar char="•"/>
        <a:defRPr sz="1400" kern="1200" baseline="0">
          <a:solidFill>
            <a:schemeClr val="tx1"/>
          </a:solidFill>
          <a:latin typeface="+mn-lt"/>
          <a:ea typeface="+mn-ea"/>
          <a:cs typeface="+mn-cs"/>
        </a:defRPr>
      </a:lvl6pPr>
      <a:lvl7pPr marL="1920240" indent="-182880" algn="l" defTabSz="914400" rtl="0" eaLnBrk="1" latinLnBrk="0" hangingPunct="1">
        <a:spcBef>
          <a:spcPct val="20000"/>
        </a:spcBef>
        <a:buClr>
          <a:schemeClr val="accent2"/>
        </a:buClr>
        <a:buFont typeface="Arial" pitchFamily="34" charset="0"/>
        <a:buChar char="•"/>
        <a:defRPr sz="1400" kern="1200">
          <a:solidFill>
            <a:schemeClr val="tx1"/>
          </a:solidFill>
          <a:latin typeface="+mn-lt"/>
          <a:ea typeface="+mn-ea"/>
          <a:cs typeface="+mn-cs"/>
        </a:defRPr>
      </a:lvl7pPr>
      <a:lvl8pPr marL="2103120" indent="-182880" algn="l" defTabSz="914400" rtl="0" eaLnBrk="1" latinLnBrk="0" hangingPunct="1">
        <a:spcBef>
          <a:spcPct val="20000"/>
        </a:spcBef>
        <a:buClr>
          <a:schemeClr val="accent3"/>
        </a:buClr>
        <a:buFont typeface="Arial" pitchFamily="34" charset="0"/>
        <a:buChar char="•"/>
        <a:defRPr sz="1400" kern="1200">
          <a:solidFill>
            <a:schemeClr val="tx1"/>
          </a:solidFill>
          <a:latin typeface="+mn-lt"/>
          <a:ea typeface="+mn-ea"/>
          <a:cs typeface="+mn-cs"/>
        </a:defRPr>
      </a:lvl8pPr>
      <a:lvl9pPr marL="2286000" indent="-182880" algn="l" defTabSz="914400" rtl="0" eaLnBrk="1" latinLnBrk="0" hangingPunct="1">
        <a:spcBef>
          <a:spcPct val="20000"/>
        </a:spcBef>
        <a:buClr>
          <a:schemeClr val="accent4"/>
        </a:buClr>
        <a:buFont typeface="Arial" pitchFamily="34"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gif"/><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2.gif"/><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AU" dirty="0" smtClean="0"/>
              <a:t>Cardiac Physiology Part 1 </a:t>
            </a:r>
            <a:endParaRPr lang="en-AU" dirty="0"/>
          </a:p>
        </p:txBody>
      </p:sp>
      <p:sp>
        <p:nvSpPr>
          <p:cNvPr id="3" name="Subtitle 2"/>
          <p:cNvSpPr>
            <a:spLocks noGrp="1"/>
          </p:cNvSpPr>
          <p:nvPr>
            <p:ph type="subTitle" idx="1"/>
          </p:nvPr>
        </p:nvSpPr>
        <p:spPr/>
        <p:txBody>
          <a:bodyPr/>
          <a:lstStyle/>
          <a:p>
            <a:r>
              <a:rPr lang="en-AU" dirty="0" smtClean="0"/>
              <a:t>Primary ED Exams </a:t>
            </a:r>
            <a:endParaRPr lang="en-AU" dirty="0"/>
          </a:p>
        </p:txBody>
      </p:sp>
    </p:spTree>
    <p:extLst>
      <p:ext uri="{BB962C8B-B14F-4D97-AF65-F5344CB8AC3E}">
        <p14:creationId xmlns:p14="http://schemas.microsoft.com/office/powerpoint/2010/main" val="232943332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Cardiac Physiology </a:t>
            </a:r>
            <a:endParaRPr lang="en-AU" dirty="0"/>
          </a:p>
        </p:txBody>
      </p:sp>
      <p:sp>
        <p:nvSpPr>
          <p:cNvPr id="3" name="Content Placeholder 2"/>
          <p:cNvSpPr>
            <a:spLocks noGrp="1"/>
          </p:cNvSpPr>
          <p:nvPr>
            <p:ph idx="1"/>
          </p:nvPr>
        </p:nvSpPr>
        <p:spPr/>
        <p:txBody>
          <a:bodyPr>
            <a:normAutofit/>
          </a:bodyPr>
          <a:lstStyle/>
          <a:p>
            <a:r>
              <a:rPr lang="en-AU" dirty="0" smtClean="0"/>
              <a:t>Electrical Conducting System </a:t>
            </a:r>
          </a:p>
          <a:p>
            <a:pPr lvl="1"/>
            <a:r>
              <a:rPr lang="en-AU" dirty="0" smtClean="0"/>
              <a:t>Spread of Excitation</a:t>
            </a:r>
          </a:p>
          <a:p>
            <a:pPr lvl="1"/>
            <a:r>
              <a:rPr lang="en-AU" dirty="0" smtClean="0"/>
              <a:t>Understanding an ECG </a:t>
            </a:r>
          </a:p>
          <a:p>
            <a:pPr lvl="1"/>
            <a:r>
              <a:rPr lang="en-AU" dirty="0" smtClean="0"/>
              <a:t>Revision of Electrical Potentials – pacemaker and action potentials </a:t>
            </a:r>
          </a:p>
          <a:p>
            <a:r>
              <a:rPr lang="en-AU" dirty="0" smtClean="0"/>
              <a:t>The Mechanical Pump </a:t>
            </a:r>
          </a:p>
          <a:p>
            <a:pPr lvl="1"/>
            <a:r>
              <a:rPr lang="en-AU" dirty="0" smtClean="0"/>
              <a:t>The Cardiac Cycle</a:t>
            </a:r>
          </a:p>
          <a:p>
            <a:pPr lvl="1"/>
            <a:r>
              <a:rPr lang="en-AU" dirty="0" smtClean="0"/>
              <a:t>Pressure and Volume Relationships </a:t>
            </a:r>
          </a:p>
          <a:p>
            <a:pPr lvl="1"/>
            <a:r>
              <a:rPr lang="en-AU" dirty="0" smtClean="0"/>
              <a:t>Cardiac Output and Haemodynamic parameters </a:t>
            </a:r>
          </a:p>
          <a:p>
            <a:pPr lvl="1"/>
            <a:r>
              <a:rPr lang="en-AU" dirty="0" smtClean="0"/>
              <a:t>Frank Starling Curves </a:t>
            </a:r>
          </a:p>
          <a:p>
            <a:r>
              <a:rPr lang="en-AU" dirty="0" smtClean="0"/>
              <a:t>The Vascular Plumbing </a:t>
            </a:r>
          </a:p>
          <a:p>
            <a:pPr lvl="1"/>
            <a:r>
              <a:rPr lang="en-AU" dirty="0" smtClean="0"/>
              <a:t>Blood supply and anatomy </a:t>
            </a:r>
            <a:endParaRPr lang="en-AU" dirty="0"/>
          </a:p>
        </p:txBody>
      </p:sp>
    </p:spTree>
    <p:extLst>
      <p:ext uri="{BB962C8B-B14F-4D97-AF65-F5344CB8AC3E}">
        <p14:creationId xmlns:p14="http://schemas.microsoft.com/office/powerpoint/2010/main" val="323933603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Viva Questions</a:t>
            </a:r>
            <a:endParaRPr lang="en-US" dirty="0"/>
          </a:p>
        </p:txBody>
      </p:sp>
      <p:sp>
        <p:nvSpPr>
          <p:cNvPr id="3" name="Content Placeholder 2"/>
          <p:cNvSpPr>
            <a:spLocks noGrp="1"/>
          </p:cNvSpPr>
          <p:nvPr>
            <p:ph idx="1"/>
          </p:nvPr>
        </p:nvSpPr>
        <p:spPr/>
        <p:txBody>
          <a:bodyPr/>
          <a:lstStyle/>
          <a:p>
            <a:r>
              <a:rPr lang="en-US" dirty="0" smtClean="0"/>
              <a:t>2014 Viva – Draw and explain the action potential of a cardiac pacemaker </a:t>
            </a:r>
            <a:r>
              <a:rPr lang="en-US" dirty="0" smtClean="0"/>
              <a:t>cell</a:t>
            </a:r>
          </a:p>
          <a:p>
            <a:pPr marL="0" indent="0">
              <a:buNone/>
            </a:pPr>
            <a:endParaRPr lang="en-US" dirty="0" smtClean="0"/>
          </a:p>
          <a:p>
            <a:r>
              <a:rPr lang="en-US" dirty="0" smtClean="0"/>
              <a:t>2013 Viva – Describe the major difference between a ventricular muscle action potential and pacemaker cell potential</a:t>
            </a:r>
            <a:endParaRPr lang="en-US" dirty="0"/>
          </a:p>
        </p:txBody>
      </p:sp>
    </p:spTree>
    <p:extLst>
      <p:ext uri="{BB962C8B-B14F-4D97-AF65-F5344CB8AC3E}">
        <p14:creationId xmlns:p14="http://schemas.microsoft.com/office/powerpoint/2010/main" val="273943046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The Electrical Conducting System </a:t>
            </a:r>
            <a:endParaRPr lang="en-AU" dirty="0"/>
          </a:p>
        </p:txBody>
      </p:sp>
      <p:sp>
        <p:nvSpPr>
          <p:cNvPr id="3" name="Content Placeholder 2"/>
          <p:cNvSpPr>
            <a:spLocks noGrp="1"/>
          </p:cNvSpPr>
          <p:nvPr>
            <p:ph idx="1"/>
          </p:nvPr>
        </p:nvSpPr>
        <p:spPr/>
        <p:txBody>
          <a:bodyPr>
            <a:normAutofit fontScale="92500" lnSpcReduction="10000"/>
          </a:bodyPr>
          <a:lstStyle/>
          <a:p>
            <a:r>
              <a:rPr lang="en-AU" dirty="0" smtClean="0"/>
              <a:t>Spread of excitation </a:t>
            </a:r>
          </a:p>
          <a:p>
            <a:pPr lvl="1"/>
            <a:r>
              <a:rPr lang="en-AU" dirty="0" smtClean="0"/>
              <a:t>Initiated in the SA node – located at junction of SVC and RA </a:t>
            </a:r>
          </a:p>
          <a:p>
            <a:pPr lvl="1"/>
            <a:r>
              <a:rPr lang="en-AU" dirty="0" smtClean="0"/>
              <a:t>Spreads through atrium through 3 tracts</a:t>
            </a:r>
          </a:p>
          <a:p>
            <a:pPr lvl="2"/>
            <a:r>
              <a:rPr lang="en-AU" dirty="0" smtClean="0"/>
              <a:t>Anterior tract – Bachman</a:t>
            </a:r>
          </a:p>
          <a:p>
            <a:pPr lvl="2"/>
            <a:r>
              <a:rPr lang="en-AU" dirty="0" err="1" smtClean="0"/>
              <a:t>Middler</a:t>
            </a:r>
            <a:r>
              <a:rPr lang="en-AU" dirty="0" smtClean="0"/>
              <a:t> intermodal tract – </a:t>
            </a:r>
            <a:r>
              <a:rPr lang="en-AU" dirty="0" err="1" smtClean="0"/>
              <a:t>Wenkebach</a:t>
            </a:r>
            <a:r>
              <a:rPr lang="en-AU" dirty="0" smtClean="0"/>
              <a:t> </a:t>
            </a:r>
          </a:p>
          <a:p>
            <a:pPr lvl="2"/>
            <a:r>
              <a:rPr lang="en-AU" dirty="0" smtClean="0"/>
              <a:t>Posterior tract - </a:t>
            </a:r>
            <a:r>
              <a:rPr lang="en-AU" dirty="0" err="1" smtClean="0"/>
              <a:t>Thorel</a:t>
            </a:r>
            <a:endParaRPr lang="en-AU" dirty="0" smtClean="0"/>
          </a:p>
          <a:p>
            <a:pPr lvl="1"/>
            <a:r>
              <a:rPr lang="en-AU" dirty="0" smtClean="0"/>
              <a:t>AV node</a:t>
            </a:r>
          </a:p>
          <a:p>
            <a:pPr lvl="1"/>
            <a:r>
              <a:rPr lang="en-AU" dirty="0" smtClean="0"/>
              <a:t>Nodal delay</a:t>
            </a:r>
          </a:p>
          <a:p>
            <a:pPr lvl="1"/>
            <a:r>
              <a:rPr lang="en-AU" dirty="0" smtClean="0"/>
              <a:t>AV node is continuous with the bundle of His </a:t>
            </a:r>
          </a:p>
          <a:p>
            <a:pPr lvl="2"/>
            <a:r>
              <a:rPr lang="en-AU" dirty="0" smtClean="0"/>
              <a:t>Left bundle and Right bundle</a:t>
            </a:r>
          </a:p>
          <a:p>
            <a:pPr lvl="3"/>
            <a:r>
              <a:rPr lang="en-AU" dirty="0" smtClean="0"/>
              <a:t>Left bundle – LAF, and LPF </a:t>
            </a:r>
          </a:p>
          <a:p>
            <a:pPr lvl="1"/>
            <a:r>
              <a:rPr lang="en-AU" dirty="0" smtClean="0"/>
              <a:t>Ventricular depolarisation – starts at the left side of the IV septum, spreads to apex then returns to the AV groove along the ventricular walls</a:t>
            </a:r>
          </a:p>
          <a:p>
            <a:pPr lvl="1"/>
            <a:r>
              <a:rPr lang="en-AU" dirty="0" err="1" smtClean="0"/>
              <a:t>Endocardial</a:t>
            </a:r>
            <a:r>
              <a:rPr lang="en-AU" dirty="0" smtClean="0"/>
              <a:t> to </a:t>
            </a:r>
            <a:r>
              <a:rPr lang="en-AU" dirty="0" err="1" smtClean="0"/>
              <a:t>epicardial</a:t>
            </a:r>
            <a:r>
              <a:rPr lang="en-AU" dirty="0" smtClean="0"/>
              <a:t> </a:t>
            </a:r>
          </a:p>
          <a:p>
            <a:pPr lvl="1"/>
            <a:r>
              <a:rPr lang="en-AU" dirty="0" smtClean="0"/>
              <a:t>Last part to depolarise is the </a:t>
            </a:r>
            <a:r>
              <a:rPr lang="en-AU" dirty="0" err="1" smtClean="0"/>
              <a:t>posterobasal</a:t>
            </a:r>
            <a:r>
              <a:rPr lang="en-AU" dirty="0" smtClean="0"/>
              <a:t> LV </a:t>
            </a:r>
          </a:p>
          <a:p>
            <a:pPr lvl="1"/>
            <a:endParaRPr lang="en-AU" dirty="0"/>
          </a:p>
        </p:txBody>
      </p:sp>
    </p:spTree>
    <p:extLst>
      <p:ext uri="{BB962C8B-B14F-4D97-AF65-F5344CB8AC3E}">
        <p14:creationId xmlns:p14="http://schemas.microsoft.com/office/powerpoint/2010/main" val="117630110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The Electrical Conducting System 	</a:t>
            </a:r>
            <a:endParaRPr lang="en-AU" dirty="0"/>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489200" y="1600200"/>
            <a:ext cx="6400800" cy="4800600"/>
          </a:xfrm>
        </p:spPr>
      </p:pic>
    </p:spTree>
    <p:extLst>
      <p:ext uri="{BB962C8B-B14F-4D97-AF65-F5344CB8AC3E}">
        <p14:creationId xmlns:p14="http://schemas.microsoft.com/office/powerpoint/2010/main" val="250064179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The Electrical Conducting System </a:t>
            </a:r>
            <a:endParaRPr lang="en-AU" dirty="0"/>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651125" y="1719262"/>
            <a:ext cx="6076950" cy="4562475"/>
          </a:xfrm>
        </p:spPr>
      </p:pic>
    </p:spTree>
    <p:extLst>
      <p:ext uri="{BB962C8B-B14F-4D97-AF65-F5344CB8AC3E}">
        <p14:creationId xmlns:p14="http://schemas.microsoft.com/office/powerpoint/2010/main" val="21808025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The Electrical Conducting System </a:t>
            </a:r>
            <a:endParaRPr lang="en-AU" dirty="0"/>
          </a:p>
        </p:txBody>
      </p:sp>
      <p:sp>
        <p:nvSpPr>
          <p:cNvPr id="3" name="Content Placeholder 2"/>
          <p:cNvSpPr>
            <a:spLocks noGrp="1"/>
          </p:cNvSpPr>
          <p:nvPr>
            <p:ph idx="1"/>
          </p:nvPr>
        </p:nvSpPr>
        <p:spPr/>
        <p:txBody>
          <a:bodyPr/>
          <a:lstStyle/>
          <a:p>
            <a:r>
              <a:rPr lang="en-AU" dirty="0" smtClean="0"/>
              <a:t>Funny Channel – allows more Na in than K </a:t>
            </a:r>
          </a:p>
          <a:p>
            <a:r>
              <a:rPr lang="en-AU" dirty="0" smtClean="0"/>
              <a:t>At – 50mV  T-Calcium channel opens adding to the </a:t>
            </a:r>
            <a:r>
              <a:rPr lang="en-AU" b="1" dirty="0" smtClean="0"/>
              <a:t>pre potential</a:t>
            </a:r>
          </a:p>
          <a:p>
            <a:r>
              <a:rPr lang="en-AU" dirty="0" smtClean="0"/>
              <a:t>At - 60mV  L- </a:t>
            </a:r>
            <a:r>
              <a:rPr lang="en-AU" b="1" dirty="0" smtClean="0"/>
              <a:t>Calcium Channel opens – triggering the action potential</a:t>
            </a:r>
          </a:p>
          <a:p>
            <a:r>
              <a:rPr lang="en-AU" dirty="0" smtClean="0"/>
              <a:t>This creates the depolarisation, finishes around 0 mV</a:t>
            </a:r>
          </a:p>
          <a:p>
            <a:r>
              <a:rPr lang="en-AU" dirty="0" smtClean="0"/>
              <a:t>The L-type Ca Channels close</a:t>
            </a:r>
          </a:p>
          <a:p>
            <a:r>
              <a:rPr lang="en-AU" dirty="0" smtClean="0"/>
              <a:t>The voltage K channels open, forcing them to go out of the cell </a:t>
            </a:r>
          </a:p>
          <a:p>
            <a:r>
              <a:rPr lang="en-AU" dirty="0" smtClean="0"/>
              <a:t>Automaticity</a:t>
            </a:r>
            <a:endParaRPr lang="en-AU" dirty="0"/>
          </a:p>
        </p:txBody>
      </p:sp>
    </p:spTree>
    <p:extLst>
      <p:ext uri="{BB962C8B-B14F-4D97-AF65-F5344CB8AC3E}">
        <p14:creationId xmlns:p14="http://schemas.microsoft.com/office/powerpoint/2010/main" val="201115860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Viva Questions</a:t>
            </a:r>
            <a:endParaRPr lang="en-US" dirty="0"/>
          </a:p>
        </p:txBody>
      </p:sp>
      <p:sp>
        <p:nvSpPr>
          <p:cNvPr id="3" name="Content Placeholder 2"/>
          <p:cNvSpPr>
            <a:spLocks noGrp="1"/>
          </p:cNvSpPr>
          <p:nvPr>
            <p:ph idx="1"/>
          </p:nvPr>
        </p:nvSpPr>
        <p:spPr/>
        <p:txBody>
          <a:bodyPr/>
          <a:lstStyle/>
          <a:p>
            <a:r>
              <a:rPr lang="en-US" dirty="0"/>
              <a:t>2013 Viva Draw and describe an ECG tracing of a single heart beat. </a:t>
            </a:r>
            <a:endParaRPr lang="en-US" dirty="0" smtClean="0"/>
          </a:p>
          <a:p>
            <a:r>
              <a:rPr lang="en-US" dirty="0" smtClean="0"/>
              <a:t>What </a:t>
            </a:r>
            <a:r>
              <a:rPr lang="en-US" dirty="0"/>
              <a:t>produces the waves and segments?</a:t>
            </a:r>
          </a:p>
        </p:txBody>
      </p:sp>
    </p:spTree>
    <p:extLst>
      <p:ext uri="{BB962C8B-B14F-4D97-AF65-F5344CB8AC3E}">
        <p14:creationId xmlns:p14="http://schemas.microsoft.com/office/powerpoint/2010/main" val="187943024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The Electrical Conducting System </a:t>
            </a:r>
            <a:endParaRPr lang="en-AU" dirty="0"/>
          </a:p>
        </p:txBody>
      </p:sp>
      <p:pic>
        <p:nvPicPr>
          <p:cNvPr id="4" name="Content Placeholder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3396912" y="1690688"/>
            <a:ext cx="4956255" cy="4965842"/>
          </a:xfrm>
        </p:spPr>
      </p:pic>
    </p:spTree>
    <p:extLst>
      <p:ext uri="{BB962C8B-B14F-4D97-AF65-F5344CB8AC3E}">
        <p14:creationId xmlns:p14="http://schemas.microsoft.com/office/powerpoint/2010/main" val="262795750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The Electrical Conducting System </a:t>
            </a:r>
            <a:endParaRPr lang="en-AU" dirty="0"/>
          </a:p>
        </p:txBody>
      </p:sp>
      <p:sp>
        <p:nvSpPr>
          <p:cNvPr id="3" name="Content Placeholder 2"/>
          <p:cNvSpPr>
            <a:spLocks noGrp="1"/>
          </p:cNvSpPr>
          <p:nvPr>
            <p:ph idx="1"/>
          </p:nvPr>
        </p:nvSpPr>
        <p:spPr/>
        <p:txBody>
          <a:bodyPr/>
          <a:lstStyle/>
          <a:p>
            <a:r>
              <a:rPr lang="en-AU" dirty="0" smtClean="0"/>
              <a:t>P wave = Atrial Depolarisation</a:t>
            </a:r>
          </a:p>
          <a:p>
            <a:r>
              <a:rPr lang="en-AU" dirty="0" smtClean="0"/>
              <a:t>PR interval = AV nodal conduction time </a:t>
            </a:r>
          </a:p>
          <a:p>
            <a:r>
              <a:rPr lang="en-AU" dirty="0" smtClean="0"/>
              <a:t>Q wave = Septal depolarisation</a:t>
            </a:r>
          </a:p>
          <a:p>
            <a:r>
              <a:rPr lang="en-AU" dirty="0" smtClean="0"/>
              <a:t>R wave = Early ventricular depolarisation </a:t>
            </a:r>
          </a:p>
          <a:p>
            <a:r>
              <a:rPr lang="en-AU" dirty="0" smtClean="0"/>
              <a:t>S wave = Late ventricular depolarisation </a:t>
            </a:r>
          </a:p>
          <a:p>
            <a:r>
              <a:rPr lang="en-AU" dirty="0" smtClean="0"/>
              <a:t>T wave = Ventricular repolarisation </a:t>
            </a:r>
          </a:p>
          <a:p>
            <a:r>
              <a:rPr lang="en-AU" dirty="0" smtClean="0"/>
              <a:t>QT interval = Represents the time taken for ventricular depolarisation and repolarisation </a:t>
            </a:r>
            <a:endParaRPr lang="en-AU" dirty="0"/>
          </a:p>
        </p:txBody>
      </p:sp>
    </p:spTree>
    <p:extLst>
      <p:ext uri="{BB962C8B-B14F-4D97-AF65-F5344CB8AC3E}">
        <p14:creationId xmlns:p14="http://schemas.microsoft.com/office/powerpoint/2010/main" val="289560570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a:t>2009 Viva: Draw an ECG trace and, below this demonstrate the left ventricular volume trace. </a:t>
            </a:r>
          </a:p>
          <a:p>
            <a:pPr algn="ctr"/>
            <a:endParaRPr lang="en-US" dirty="0"/>
          </a:p>
        </p:txBody>
      </p:sp>
    </p:spTree>
    <p:extLst>
      <p:ext uri="{BB962C8B-B14F-4D97-AF65-F5344CB8AC3E}">
        <p14:creationId xmlns:p14="http://schemas.microsoft.com/office/powerpoint/2010/main" val="377168582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The Mechanical Pump – The cardiac cycle </a:t>
            </a:r>
            <a:endParaRPr lang="en-AU" dirty="0"/>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557208" y="1600200"/>
            <a:ext cx="6264783" cy="4800600"/>
          </a:xfrm>
        </p:spPr>
      </p:pic>
    </p:spTree>
    <p:extLst>
      <p:ext uri="{BB962C8B-B14F-4D97-AF65-F5344CB8AC3E}">
        <p14:creationId xmlns:p14="http://schemas.microsoft.com/office/powerpoint/2010/main" val="216045957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The Cardiac cycle – Components of WEGGERS diagram </a:t>
            </a:r>
            <a:endParaRPr lang="en-AU" dirty="0"/>
          </a:p>
        </p:txBody>
      </p:sp>
      <p:sp>
        <p:nvSpPr>
          <p:cNvPr id="3" name="Content Placeholder 2"/>
          <p:cNvSpPr>
            <a:spLocks noGrp="1"/>
          </p:cNvSpPr>
          <p:nvPr>
            <p:ph idx="1"/>
          </p:nvPr>
        </p:nvSpPr>
        <p:spPr>
          <a:xfrm>
            <a:off x="838200" y="1825625"/>
            <a:ext cx="5439032" cy="4351338"/>
          </a:xfrm>
        </p:spPr>
        <p:txBody>
          <a:bodyPr>
            <a:normAutofit/>
          </a:bodyPr>
          <a:lstStyle/>
          <a:p>
            <a:r>
              <a:rPr lang="en-AU" dirty="0" smtClean="0"/>
              <a:t>Aortic pressure curve – arterial wave form (this is what is seen on the arterial line) </a:t>
            </a:r>
          </a:p>
          <a:p>
            <a:r>
              <a:rPr lang="en-AU" dirty="0" smtClean="0"/>
              <a:t>As the left ventricle ejects blood into  the aorta the aortic pressure rises </a:t>
            </a:r>
          </a:p>
          <a:p>
            <a:r>
              <a:rPr lang="en-AU" dirty="0" smtClean="0"/>
              <a:t>The </a:t>
            </a:r>
            <a:r>
              <a:rPr lang="en-AU" dirty="0" err="1" smtClean="0"/>
              <a:t>Diacrotic</a:t>
            </a:r>
            <a:r>
              <a:rPr lang="en-AU" dirty="0" smtClean="0"/>
              <a:t> notch is reflective of the closing of the aortic valve </a:t>
            </a: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431523" y="2585266"/>
            <a:ext cx="5403901" cy="3591697"/>
          </a:xfrm>
          <a:prstGeom prst="rect">
            <a:avLst/>
          </a:prstGeom>
        </p:spPr>
      </p:pic>
    </p:spTree>
    <p:extLst>
      <p:ext uri="{BB962C8B-B14F-4D97-AF65-F5344CB8AC3E}">
        <p14:creationId xmlns:p14="http://schemas.microsoft.com/office/powerpoint/2010/main" val="406651330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The LV Pressure Curve </a:t>
            </a:r>
            <a:endParaRPr lang="en-AU" dirty="0"/>
          </a:p>
        </p:txBody>
      </p:sp>
      <p:sp>
        <p:nvSpPr>
          <p:cNvPr id="3" name="Content Placeholder 2"/>
          <p:cNvSpPr>
            <a:spLocks noGrp="1"/>
          </p:cNvSpPr>
          <p:nvPr>
            <p:ph idx="1"/>
          </p:nvPr>
        </p:nvSpPr>
        <p:spPr/>
        <p:txBody>
          <a:bodyPr>
            <a:normAutofit/>
          </a:bodyPr>
          <a:lstStyle/>
          <a:p>
            <a:r>
              <a:rPr lang="en-AU" dirty="0" smtClean="0"/>
              <a:t>LV begins contracting at a low pressure - just prior to contraction, there is an element of atrial systole – this is a positive deflection</a:t>
            </a:r>
          </a:p>
          <a:p>
            <a:r>
              <a:rPr lang="en-AU" dirty="0" smtClean="0"/>
              <a:t>At this point the ventricular pressure is grater than the atrial pressure so the mitral valve closes</a:t>
            </a:r>
          </a:p>
          <a:p>
            <a:r>
              <a:rPr lang="en-AU" dirty="0" smtClean="0"/>
              <a:t>After this there is a pressure peak due to </a:t>
            </a:r>
            <a:r>
              <a:rPr lang="en-AU" dirty="0" err="1" smtClean="0"/>
              <a:t>isovolumetric</a:t>
            </a:r>
            <a:r>
              <a:rPr lang="en-AU" dirty="0" smtClean="0"/>
              <a:t> contraction – up to a pressure GREATER than the aortic diastolic pressure (80mmHg) </a:t>
            </a:r>
          </a:p>
          <a:p>
            <a:r>
              <a:rPr lang="en-AU" dirty="0" smtClean="0"/>
              <a:t>After this point the Aortic Valve opens – and blood leaves the left ventricle into the aorta </a:t>
            </a:r>
          </a:p>
          <a:p>
            <a:r>
              <a:rPr lang="en-AU" dirty="0" smtClean="0"/>
              <a:t>Blood in ejected into the Aorta, causes a peak at around 120 mmHg and then begins to drop </a:t>
            </a:r>
            <a:endParaRPr lang="en-AU" dirty="0"/>
          </a:p>
        </p:txBody>
      </p:sp>
    </p:spTree>
    <p:extLst>
      <p:ext uri="{BB962C8B-B14F-4D97-AF65-F5344CB8AC3E}">
        <p14:creationId xmlns:p14="http://schemas.microsoft.com/office/powerpoint/2010/main" val="121093798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AU"/>
          </a:p>
        </p:txBody>
      </p:sp>
      <p:sp>
        <p:nvSpPr>
          <p:cNvPr id="3" name="Content Placeholder 2"/>
          <p:cNvSpPr>
            <a:spLocks noGrp="1"/>
          </p:cNvSpPr>
          <p:nvPr>
            <p:ph idx="1"/>
          </p:nvPr>
        </p:nvSpPr>
        <p:spPr/>
        <p:txBody>
          <a:bodyPr/>
          <a:lstStyle/>
          <a:p>
            <a:endParaRPr lang="en-AU"/>
          </a:p>
        </p:txBody>
      </p:sp>
      <p:pic>
        <p:nvPicPr>
          <p:cNvPr id="4" name="Picture 3"/>
          <p:cNvPicPr>
            <a:picLocks noChangeAspect="1"/>
          </p:cNvPicPr>
          <p:nvPr/>
        </p:nvPicPr>
        <p:blipFill>
          <a:blip r:embed="rId2"/>
          <a:stretch>
            <a:fillRect/>
          </a:stretch>
        </p:blipFill>
        <p:spPr>
          <a:xfrm>
            <a:off x="1773709" y="1295143"/>
            <a:ext cx="7886700" cy="5124450"/>
          </a:xfrm>
          <a:prstGeom prst="rect">
            <a:avLst/>
          </a:prstGeom>
        </p:spPr>
      </p:pic>
    </p:spTree>
    <p:extLst>
      <p:ext uri="{BB962C8B-B14F-4D97-AF65-F5344CB8AC3E}">
        <p14:creationId xmlns:p14="http://schemas.microsoft.com/office/powerpoint/2010/main" val="208601529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Left Ventricular Volume Curve</a:t>
            </a:r>
            <a:endParaRPr lang="en-AU" dirty="0"/>
          </a:p>
        </p:txBody>
      </p:sp>
      <p:sp>
        <p:nvSpPr>
          <p:cNvPr id="3" name="Content Placeholder 2"/>
          <p:cNvSpPr>
            <a:spLocks noGrp="1"/>
          </p:cNvSpPr>
          <p:nvPr>
            <p:ph idx="1"/>
          </p:nvPr>
        </p:nvSpPr>
        <p:spPr>
          <a:xfrm>
            <a:off x="838200" y="1825624"/>
            <a:ext cx="10515600" cy="4560661"/>
          </a:xfrm>
        </p:spPr>
        <p:txBody>
          <a:bodyPr>
            <a:normAutofit/>
          </a:bodyPr>
          <a:lstStyle/>
          <a:p>
            <a:r>
              <a:rPr lang="en-AU" dirty="0" smtClean="0"/>
              <a:t>A </a:t>
            </a:r>
            <a:r>
              <a:rPr lang="en-AU" dirty="0" smtClean="0">
                <a:sym typeface="Wingdings" panose="05000000000000000000" pitchFamily="2" charset="2"/>
              </a:rPr>
              <a:t> B</a:t>
            </a:r>
          </a:p>
          <a:p>
            <a:pPr lvl="1"/>
            <a:r>
              <a:rPr lang="en-AU" dirty="0" err="1" smtClean="0">
                <a:sym typeface="Wingdings" panose="05000000000000000000" pitchFamily="2" charset="2"/>
              </a:rPr>
              <a:t>Isovolumetric</a:t>
            </a:r>
            <a:r>
              <a:rPr lang="en-AU" dirty="0" smtClean="0">
                <a:sym typeface="Wingdings" panose="05000000000000000000" pitchFamily="2" charset="2"/>
              </a:rPr>
              <a:t> contraction – volume remains unchanged</a:t>
            </a:r>
          </a:p>
          <a:p>
            <a:r>
              <a:rPr lang="en-AU" dirty="0" smtClean="0">
                <a:sym typeface="Wingdings" panose="05000000000000000000" pitchFamily="2" charset="2"/>
              </a:rPr>
              <a:t>C  D</a:t>
            </a:r>
          </a:p>
          <a:p>
            <a:pPr lvl="1"/>
            <a:r>
              <a:rPr lang="en-AU" dirty="0" err="1" smtClean="0">
                <a:sym typeface="Wingdings" panose="05000000000000000000" pitchFamily="2" charset="2"/>
              </a:rPr>
              <a:t>Isovolumetric</a:t>
            </a:r>
            <a:r>
              <a:rPr lang="en-AU" dirty="0" smtClean="0">
                <a:sym typeface="Wingdings" panose="05000000000000000000" pitchFamily="2" charset="2"/>
              </a:rPr>
              <a:t> relaxation – volume remains unchanged</a:t>
            </a:r>
          </a:p>
          <a:p>
            <a:r>
              <a:rPr lang="en-AU" dirty="0">
                <a:sym typeface="Wingdings" panose="05000000000000000000" pitchFamily="2" charset="2"/>
              </a:rPr>
              <a:t>Δ</a:t>
            </a:r>
            <a:r>
              <a:rPr lang="en-AU" dirty="0" smtClean="0">
                <a:sym typeface="Wingdings" panose="05000000000000000000" pitchFamily="2" charset="2"/>
              </a:rPr>
              <a:t>P = Q x R </a:t>
            </a:r>
          </a:p>
          <a:p>
            <a:pPr marL="0" indent="0">
              <a:buNone/>
            </a:pPr>
            <a:r>
              <a:rPr lang="el-GR" dirty="0" smtClean="0">
                <a:sym typeface="Wingdings" panose="05000000000000000000" pitchFamily="2" charset="2"/>
              </a:rPr>
              <a:t>Δ</a:t>
            </a:r>
            <a:r>
              <a:rPr lang="en-AU" dirty="0" smtClean="0">
                <a:sym typeface="Wingdings" panose="05000000000000000000" pitchFamily="2" charset="2"/>
              </a:rPr>
              <a:t>P( difference in pressures), Q (flow in volume/time), R (Resistance – assumed to be steady within the heart = 1) </a:t>
            </a:r>
          </a:p>
          <a:p>
            <a:pPr lvl="1"/>
            <a:r>
              <a:rPr lang="en-AU" dirty="0" smtClean="0">
                <a:sym typeface="Wingdings" panose="05000000000000000000" pitchFamily="2" charset="2"/>
              </a:rPr>
              <a:t>Therefore delta P = Q </a:t>
            </a:r>
          </a:p>
          <a:p>
            <a:pPr lvl="1"/>
            <a:r>
              <a:rPr lang="en-AU" dirty="0" smtClean="0">
                <a:sym typeface="Wingdings" panose="05000000000000000000" pitchFamily="2" charset="2"/>
              </a:rPr>
              <a:t>After the opening of the AV – The </a:t>
            </a:r>
            <a:r>
              <a:rPr lang="el-GR" dirty="0" smtClean="0">
                <a:sym typeface="Wingdings" panose="05000000000000000000" pitchFamily="2" charset="2"/>
              </a:rPr>
              <a:t>Δ</a:t>
            </a:r>
            <a:r>
              <a:rPr lang="en-AU" dirty="0" smtClean="0">
                <a:sym typeface="Wingdings" panose="05000000000000000000" pitchFamily="2" charset="2"/>
              </a:rPr>
              <a:t>P between the aortic pressure and LV pressure decreases with time </a:t>
            </a:r>
          </a:p>
          <a:p>
            <a:pPr lvl="1"/>
            <a:r>
              <a:rPr lang="en-AU" dirty="0" smtClean="0">
                <a:sym typeface="Wingdings" panose="05000000000000000000" pitchFamily="2" charset="2"/>
              </a:rPr>
              <a:t>Similarly after closing of the valve, atrial pressure and LV pressure differences decrease with time – and so the curve is logarithmic in appearance </a:t>
            </a:r>
          </a:p>
        </p:txBody>
      </p:sp>
    </p:spTree>
    <p:extLst>
      <p:ext uri="{BB962C8B-B14F-4D97-AF65-F5344CB8AC3E}">
        <p14:creationId xmlns:p14="http://schemas.microsoft.com/office/powerpoint/2010/main" val="161405172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AU"/>
          </a:p>
        </p:txBody>
      </p:sp>
      <p:pic>
        <p:nvPicPr>
          <p:cNvPr id="1027" name="Picture 3"/>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2869155" y="1114425"/>
            <a:ext cx="6279520" cy="435133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1156085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The Cardiac Cycle - Walkthrough</a:t>
            </a:r>
            <a:endParaRPr lang="en-AU" dirty="0"/>
          </a:p>
        </p:txBody>
      </p:sp>
      <p:sp>
        <p:nvSpPr>
          <p:cNvPr id="3" name="Content Placeholder 2"/>
          <p:cNvSpPr>
            <a:spLocks noGrp="1"/>
          </p:cNvSpPr>
          <p:nvPr>
            <p:ph idx="1"/>
          </p:nvPr>
        </p:nvSpPr>
        <p:spPr/>
        <p:txBody>
          <a:bodyPr>
            <a:normAutofit lnSpcReduction="10000"/>
          </a:bodyPr>
          <a:lstStyle/>
          <a:p>
            <a:r>
              <a:rPr lang="en-AU" dirty="0" smtClean="0"/>
              <a:t>Starts with the mitral and tricuspid valves opening – Why? Because the atrial pressures have exceeded the ventricular pressure – and as long as that’s the case the MV and TV will stay open</a:t>
            </a:r>
          </a:p>
          <a:p>
            <a:r>
              <a:rPr lang="en-AU" dirty="0" smtClean="0"/>
              <a:t>This is followed by diastole – ventricular filling – towards the end of the diastole notice the P wave, this is atrial contraction and gives an atrial kick which accounts for 15 – 20% of preload – note the LV Volume rising proportional to the P wave, and a contraction of the atria leads to the a wave on the JVP  </a:t>
            </a:r>
          </a:p>
          <a:p>
            <a:r>
              <a:rPr lang="en-AU" dirty="0" smtClean="0"/>
              <a:t>Next, following the QRS complex, which symbolises Ventricular contraction – ISOVOLEMIC CONTRACTION – which rapidly causes the pressure in the ventricle to exceed the pressure of the atria and causes the MV to close – this is S1 </a:t>
            </a:r>
          </a:p>
          <a:p>
            <a:pPr lvl="1"/>
            <a:r>
              <a:rPr lang="en-AU" dirty="0" smtClean="0"/>
              <a:t>Also not that there is a notch on the atrial pressure curve – this is due to the pressure in the ventricles pushing back on the atria and decreasing the effective volume in the atria, thereby increasing the pressure and causing a notch and on the JVP waveform – this is the C wave </a:t>
            </a:r>
            <a:endParaRPr lang="en-AU" dirty="0"/>
          </a:p>
        </p:txBody>
      </p:sp>
    </p:spTree>
    <p:extLst>
      <p:ext uri="{BB962C8B-B14F-4D97-AF65-F5344CB8AC3E}">
        <p14:creationId xmlns:p14="http://schemas.microsoft.com/office/powerpoint/2010/main" val="174302226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1026"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3727535" y="1277258"/>
            <a:ext cx="4926835" cy="442379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8725287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Viva Questions</a:t>
            </a:r>
            <a:endParaRPr lang="en-US" dirty="0"/>
          </a:p>
        </p:txBody>
      </p:sp>
      <p:sp>
        <p:nvSpPr>
          <p:cNvPr id="3" name="Content Placeholder 2"/>
          <p:cNvSpPr>
            <a:spLocks noGrp="1"/>
          </p:cNvSpPr>
          <p:nvPr>
            <p:ph idx="1"/>
          </p:nvPr>
        </p:nvSpPr>
        <p:spPr/>
        <p:txBody>
          <a:bodyPr/>
          <a:lstStyle/>
          <a:p>
            <a:r>
              <a:rPr lang="en-US" dirty="0"/>
              <a:t>2015 Viva: Please draw and label the pressure volume curve of the left ventricle. </a:t>
            </a:r>
            <a:endParaRPr lang="en-US" dirty="0" smtClean="0"/>
          </a:p>
          <a:p>
            <a:r>
              <a:rPr lang="en-US" dirty="0" smtClean="0"/>
              <a:t>Describe </a:t>
            </a:r>
            <a:r>
              <a:rPr lang="en-US" dirty="0"/>
              <a:t>the pressure and volume changes in the left ventricle at the onset of systole. </a:t>
            </a:r>
            <a:endParaRPr lang="en-US" dirty="0" smtClean="0"/>
          </a:p>
          <a:p>
            <a:r>
              <a:rPr lang="en-US" dirty="0" smtClean="0"/>
              <a:t>Describe </a:t>
            </a:r>
            <a:r>
              <a:rPr lang="en-US" dirty="0"/>
              <a:t>the pressure and volume changes in the left ventricle at the onset of diastole.</a:t>
            </a:r>
          </a:p>
          <a:p>
            <a:endParaRPr lang="en-US" dirty="0"/>
          </a:p>
        </p:txBody>
      </p:sp>
    </p:spTree>
    <p:extLst>
      <p:ext uri="{BB962C8B-B14F-4D97-AF65-F5344CB8AC3E}">
        <p14:creationId xmlns:p14="http://schemas.microsoft.com/office/powerpoint/2010/main" val="14980568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Ventricular Pressure Volume Curve </a:t>
            </a:r>
            <a:endParaRPr lang="en-AU" dirty="0"/>
          </a:p>
        </p:txBody>
      </p:sp>
      <p:sp>
        <p:nvSpPr>
          <p:cNvPr id="3" name="Content Placeholder 2"/>
          <p:cNvSpPr>
            <a:spLocks noGrp="1"/>
          </p:cNvSpPr>
          <p:nvPr>
            <p:ph idx="1"/>
          </p:nvPr>
        </p:nvSpPr>
        <p:spPr/>
        <p:txBody>
          <a:bodyPr/>
          <a:lstStyle/>
          <a:p>
            <a:r>
              <a:rPr lang="en-AU" dirty="0" smtClean="0"/>
              <a:t>1 loop is one heart beat </a:t>
            </a:r>
          </a:p>
          <a:p>
            <a:r>
              <a:rPr lang="en-AU" dirty="0" smtClean="0"/>
              <a:t>Time wise – systole is shorter than diastole </a:t>
            </a:r>
          </a:p>
          <a:p>
            <a:r>
              <a:rPr lang="en-AU" dirty="0" smtClean="0"/>
              <a:t>Note that time is not on the axis, therefore it is a loop rather than a curve </a:t>
            </a:r>
          </a:p>
          <a:p>
            <a:r>
              <a:rPr lang="en-AU" dirty="0" smtClean="0"/>
              <a:t>The loop can be used to calculate many variables </a:t>
            </a:r>
          </a:p>
          <a:p>
            <a:pPr lvl="1"/>
            <a:r>
              <a:rPr lang="en-AU" dirty="0" smtClean="0"/>
              <a:t>Pulse pressure – difference between systolic and diastolic pressure</a:t>
            </a:r>
          </a:p>
          <a:p>
            <a:pPr lvl="1"/>
            <a:r>
              <a:rPr lang="en-AU" dirty="0" smtClean="0"/>
              <a:t>Stroke volume – difference between EDV and ESV </a:t>
            </a:r>
          </a:p>
          <a:p>
            <a:pPr lvl="1"/>
            <a:r>
              <a:rPr lang="en-AU" dirty="0" smtClean="0"/>
              <a:t>Can calculate ejection fraction = SV/Peak volume </a:t>
            </a:r>
            <a:endParaRPr lang="en-AU" dirty="0"/>
          </a:p>
        </p:txBody>
      </p:sp>
    </p:spTree>
    <p:extLst>
      <p:ext uri="{BB962C8B-B14F-4D97-AF65-F5344CB8AC3E}">
        <p14:creationId xmlns:p14="http://schemas.microsoft.com/office/powerpoint/2010/main" val="3780996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The Cardiac Cycle – Walkthrough </a:t>
            </a:r>
            <a:endParaRPr lang="en-AU" dirty="0"/>
          </a:p>
        </p:txBody>
      </p:sp>
      <p:sp>
        <p:nvSpPr>
          <p:cNvPr id="3" name="Content Placeholder 2"/>
          <p:cNvSpPr>
            <a:spLocks noGrp="1"/>
          </p:cNvSpPr>
          <p:nvPr>
            <p:ph idx="1"/>
          </p:nvPr>
        </p:nvSpPr>
        <p:spPr/>
        <p:txBody>
          <a:bodyPr>
            <a:normAutofit fontScale="92500"/>
          </a:bodyPr>
          <a:lstStyle/>
          <a:p>
            <a:r>
              <a:rPr lang="en-AU" dirty="0" smtClean="0"/>
              <a:t>This pressure in the ventricle is eventually going to build up and exceed the aortic pressure (80mmHg) – the patient’s diastolic pressure. At this point the aortic valve opens.</a:t>
            </a:r>
          </a:p>
          <a:p>
            <a:r>
              <a:rPr lang="en-AU" dirty="0" smtClean="0"/>
              <a:t>The aortic pressure rises to a systolic of 120mmHg – equal to the LV pressure peak, at which point the pressure in the LV drops to become lower than the aortic pressure, closing the aortic valve again. “S2”</a:t>
            </a:r>
          </a:p>
          <a:p>
            <a:r>
              <a:rPr lang="en-AU" dirty="0" smtClean="0"/>
              <a:t>The closing of the aortic valve causes the diacritic notch – this is basically a rebound effect, as all the blood escapes into the aorta there is an element of retrograde flow which is stopped by the sudden closure of the aortic valve and this ‘rebound’ effect causes the notch. </a:t>
            </a:r>
          </a:p>
          <a:p>
            <a:r>
              <a:rPr lang="en-AU" dirty="0" smtClean="0"/>
              <a:t>Need to remember that during Ventricular systole – the atria are undergoing diastole and they are filling, so there is a rise in the atrial pressures. </a:t>
            </a:r>
          </a:p>
          <a:p>
            <a:r>
              <a:rPr lang="en-AU" dirty="0" smtClean="0"/>
              <a:t>Once the aortic valve is closed – a process of ISOVOLEMIC RELAXATION – which occurs until a point where the ventricular pressure is lower than the atrial pressure – then the mitral valve opens again.</a:t>
            </a:r>
            <a:endParaRPr lang="en-AU" dirty="0"/>
          </a:p>
        </p:txBody>
      </p:sp>
    </p:spTree>
    <p:extLst>
      <p:ext uri="{BB962C8B-B14F-4D97-AF65-F5344CB8AC3E}">
        <p14:creationId xmlns:p14="http://schemas.microsoft.com/office/powerpoint/2010/main" val="42408462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AU"/>
          </a:p>
        </p:txBody>
      </p:sp>
      <p:sp>
        <p:nvSpPr>
          <p:cNvPr id="3" name="Content Placeholder 2"/>
          <p:cNvSpPr>
            <a:spLocks noGrp="1"/>
          </p:cNvSpPr>
          <p:nvPr>
            <p:ph idx="1"/>
          </p:nvPr>
        </p:nvSpPr>
        <p:spPr/>
        <p:txBody>
          <a:bodyPr/>
          <a:lstStyle/>
          <a:p>
            <a:endParaRPr lang="en-AU"/>
          </a:p>
        </p:txBody>
      </p:sp>
      <p:pic>
        <p:nvPicPr>
          <p:cNvPr id="4" name="Picture 3"/>
          <p:cNvPicPr>
            <a:picLocks noChangeAspect="1"/>
          </p:cNvPicPr>
          <p:nvPr/>
        </p:nvPicPr>
        <p:blipFill>
          <a:blip r:embed="rId2"/>
          <a:stretch>
            <a:fillRect/>
          </a:stretch>
        </p:blipFill>
        <p:spPr>
          <a:xfrm>
            <a:off x="2421164" y="1095603"/>
            <a:ext cx="7581900" cy="4819650"/>
          </a:xfrm>
          <a:prstGeom prst="rect">
            <a:avLst/>
          </a:prstGeom>
        </p:spPr>
      </p:pic>
    </p:spTree>
    <p:extLst>
      <p:ext uri="{BB962C8B-B14F-4D97-AF65-F5344CB8AC3E}">
        <p14:creationId xmlns:p14="http://schemas.microsoft.com/office/powerpoint/2010/main" val="24757920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ESPVR and EDPVR – End Systolic/Diastolic pressure – volume curve</a:t>
            </a:r>
            <a:endParaRPr lang="en-AU" dirty="0"/>
          </a:p>
        </p:txBody>
      </p:sp>
      <p:sp>
        <p:nvSpPr>
          <p:cNvPr id="3" name="Content Placeholder 2"/>
          <p:cNvSpPr>
            <a:spLocks noGrp="1"/>
          </p:cNvSpPr>
          <p:nvPr>
            <p:ph idx="1"/>
          </p:nvPr>
        </p:nvSpPr>
        <p:spPr/>
        <p:txBody>
          <a:bodyPr/>
          <a:lstStyle/>
          <a:p>
            <a:r>
              <a:rPr lang="en-AU" dirty="0" smtClean="0"/>
              <a:t>Extra volume can be used to increase the EDV in the curve – but this will obviously demand a rising pressure</a:t>
            </a:r>
          </a:p>
          <a:p>
            <a:r>
              <a:rPr lang="en-AU" dirty="0" smtClean="0"/>
              <a:t>ESPVR (End systolic pressure – volume relationship) – removing volume at the end of systole will also cause a decrease in the end systolic pressure </a:t>
            </a:r>
          </a:p>
          <a:p>
            <a:pPr lvl="1"/>
            <a:r>
              <a:rPr lang="en-AU" dirty="0" smtClean="0"/>
              <a:t>The curve starts at a minimal volume (and not at 0) because the ventricle needs to be filled before it can be stretched to generate pressure </a:t>
            </a:r>
          </a:p>
          <a:p>
            <a:pPr lvl="1"/>
            <a:endParaRPr lang="en-AU" dirty="0"/>
          </a:p>
          <a:p>
            <a:pPr marL="0" indent="0">
              <a:buNone/>
            </a:pPr>
            <a:endParaRPr lang="en-AU" dirty="0"/>
          </a:p>
        </p:txBody>
      </p:sp>
    </p:spTree>
    <p:extLst>
      <p:ext uri="{BB962C8B-B14F-4D97-AF65-F5344CB8AC3E}">
        <p14:creationId xmlns:p14="http://schemas.microsoft.com/office/powerpoint/2010/main" val="45652164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AU"/>
          </a:p>
        </p:txBody>
      </p:sp>
      <p:pic>
        <p:nvPicPr>
          <p:cNvPr id="5" name="Picture 2" descr="Related image"/>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6509694" y="1712685"/>
            <a:ext cx="5058192" cy="3866399"/>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descr="Image result for Pressure volume curv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1022" y="1712686"/>
            <a:ext cx="6068672" cy="400145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5883995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Disease States </a:t>
            </a:r>
            <a:endParaRPr lang="en-AU" dirty="0"/>
          </a:p>
        </p:txBody>
      </p:sp>
      <p:sp>
        <p:nvSpPr>
          <p:cNvPr id="4" name="Content Placeholder 3"/>
          <p:cNvSpPr>
            <a:spLocks noGrp="1"/>
          </p:cNvSpPr>
          <p:nvPr>
            <p:ph idx="1"/>
          </p:nvPr>
        </p:nvSpPr>
        <p:spPr/>
        <p:txBody>
          <a:bodyPr/>
          <a:lstStyle/>
          <a:p>
            <a:r>
              <a:rPr lang="en-AU" dirty="0" smtClean="0"/>
              <a:t>The EDPVR and ESPVR allow an illustration of how CO is affected by alterations in afterload and pre load </a:t>
            </a:r>
            <a:endParaRPr lang="en-AU" dirty="0"/>
          </a:p>
        </p:txBody>
      </p:sp>
    </p:spTree>
    <p:extLst>
      <p:ext uri="{BB962C8B-B14F-4D97-AF65-F5344CB8AC3E}">
        <p14:creationId xmlns:p14="http://schemas.microsoft.com/office/powerpoint/2010/main" val="3356881688"/>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djacency">
  <a:themeElements>
    <a:clrScheme name="Adjacency">
      <a:dk1>
        <a:srgbClr val="2F2B20"/>
      </a:dk1>
      <a:lt1>
        <a:srgbClr val="FFFFFF"/>
      </a:lt1>
      <a:dk2>
        <a:srgbClr val="675E47"/>
      </a:dk2>
      <a:lt2>
        <a:srgbClr val="DFDCB7"/>
      </a:lt2>
      <a:accent1>
        <a:srgbClr val="A9A57C"/>
      </a:accent1>
      <a:accent2>
        <a:srgbClr val="9CBEBD"/>
      </a:accent2>
      <a:accent3>
        <a:srgbClr val="D2CB6C"/>
      </a:accent3>
      <a:accent4>
        <a:srgbClr val="95A39D"/>
      </a:accent4>
      <a:accent5>
        <a:srgbClr val="C89F5D"/>
      </a:accent5>
      <a:accent6>
        <a:srgbClr val="B1A089"/>
      </a:accent6>
      <a:hlink>
        <a:srgbClr val="D25814"/>
      </a:hlink>
      <a:folHlink>
        <a:srgbClr val="849A0A"/>
      </a:folHlink>
    </a:clrScheme>
    <a:fontScheme name="Office">
      <a:majorFont>
        <a:latin typeface="Cambria"/>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Adjacency">
      <a:fillStyleLst>
        <a:solidFill>
          <a:schemeClr val="phClr"/>
        </a:solidFill>
        <a:solidFill>
          <a:schemeClr val="phClr">
            <a:tint val="55000"/>
          </a:schemeClr>
        </a:solidFill>
        <a:solidFill>
          <a:schemeClr val="phClr"/>
        </a:solidFill>
      </a:fillStyleLst>
      <a:lnStyleLst>
        <a:ln w="12700"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outerShdw blurRad="50800" dist="25400" algn="bl" rotWithShape="0">
              <a:srgbClr val="000000">
                <a:alpha val="60000"/>
              </a:srgbClr>
            </a:outerShdw>
          </a:effectLst>
        </a:effectStyle>
        <a:effectStyle>
          <a:effectLst/>
          <a:scene3d>
            <a:camera prst="orthographicFront">
              <a:rot lat="0" lon="0" rev="0"/>
            </a:camera>
            <a:lightRig rig="brightRoom" dir="tl">
              <a:rot lat="0" lon="0" rev="1800000"/>
            </a:lightRig>
          </a:scene3d>
          <a:sp3d contourW="10160" prstMaterial="dkEdge">
            <a:bevelT w="38100" h="50800" prst="angle"/>
            <a:contourClr>
              <a:schemeClr val="phClr">
                <a:shade val="40000"/>
                <a:satMod val="150000"/>
              </a:schemeClr>
            </a:contourClr>
          </a:sp3d>
        </a:effectStyle>
      </a:effectStyleLst>
      <a:bgFillStyleLst>
        <a:solidFill>
          <a:schemeClr val="phClr"/>
        </a:solidFill>
        <a:gradFill rotWithShape="1">
          <a:gsLst>
            <a:gs pos="0">
              <a:schemeClr val="phClr">
                <a:tint val="90000"/>
              </a:schemeClr>
            </a:gs>
            <a:gs pos="75000">
              <a:schemeClr val="phClr">
                <a:shade val="100000"/>
                <a:satMod val="115000"/>
              </a:schemeClr>
            </a:gs>
            <a:gs pos="100000">
              <a:schemeClr val="phClr">
                <a:shade val="70000"/>
                <a:satMod val="130000"/>
              </a:schemeClr>
            </a:gs>
          </a:gsLst>
          <a:path path="circle">
            <a:fillToRect l="20000" t="50000" r="100000" b="50000"/>
          </a:path>
        </a:gradFill>
        <a:blipFill rotWithShape="1">
          <a:blip xmlns:r="http://schemas.openxmlformats.org/officeDocument/2006/relationships" r:embed="rId1">
            <a:duotone>
              <a:schemeClr val="phClr">
                <a:tint val="97000"/>
              </a:schemeClr>
              <a:schemeClr val="phClr">
                <a:shade val="96000"/>
              </a:schemeClr>
            </a:duotone>
          </a:blip>
          <a:tile tx="0" ty="0" sx="32000" sy="32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Adjacency</Template>
  <TotalTime>982</TotalTime>
  <Words>1248</Words>
  <Application>Microsoft Office PowerPoint</Application>
  <PresentationFormat>Custom</PresentationFormat>
  <Paragraphs>106</Paragraphs>
  <Slides>26</Slides>
  <Notes>0</Notes>
  <HiddenSlides>0</HiddenSlides>
  <MMClips>0</MMClips>
  <ScaleCrop>false</ScaleCrop>
  <HeadingPairs>
    <vt:vector size="4" baseType="variant">
      <vt:variant>
        <vt:lpstr>Theme</vt:lpstr>
      </vt:variant>
      <vt:variant>
        <vt:i4>1</vt:i4>
      </vt:variant>
      <vt:variant>
        <vt:lpstr>Slide Titles</vt:lpstr>
      </vt:variant>
      <vt:variant>
        <vt:i4>26</vt:i4>
      </vt:variant>
    </vt:vector>
  </HeadingPairs>
  <TitlesOfParts>
    <vt:vector size="27" baseType="lpstr">
      <vt:lpstr>Adjacency</vt:lpstr>
      <vt:lpstr>Cardiac Physiology Part 1 </vt:lpstr>
      <vt:lpstr>Cardiac Physiology </vt:lpstr>
      <vt:lpstr>Viva Questions</vt:lpstr>
      <vt:lpstr>The Electrical Conducting System </vt:lpstr>
      <vt:lpstr>The Electrical Conducting System  </vt:lpstr>
      <vt:lpstr>The Electrical Conducting System </vt:lpstr>
      <vt:lpstr>The Electrical Conducting System </vt:lpstr>
      <vt:lpstr>Viva Questions</vt:lpstr>
      <vt:lpstr>The Electrical Conducting System </vt:lpstr>
      <vt:lpstr>The Electrical Conducting System </vt:lpstr>
      <vt:lpstr>PowerPoint Presentation</vt:lpstr>
      <vt:lpstr>The Mechanical Pump – The cardiac cycle </vt:lpstr>
      <vt:lpstr>The Cardiac cycle – Components of WEGGERS diagram </vt:lpstr>
      <vt:lpstr>The LV Pressure Curve </vt:lpstr>
      <vt:lpstr>PowerPoint Presentation</vt:lpstr>
      <vt:lpstr>Left Ventricular Volume Curve</vt:lpstr>
      <vt:lpstr>PowerPoint Presentation</vt:lpstr>
      <vt:lpstr>The Cardiac Cycle - Walkthrough</vt:lpstr>
      <vt:lpstr>PowerPoint Presentation</vt:lpstr>
      <vt:lpstr>Viva Questions</vt:lpstr>
      <vt:lpstr>Ventricular Pressure Volume Curve </vt:lpstr>
      <vt:lpstr>The Cardiac Cycle – Walkthrough </vt:lpstr>
      <vt:lpstr>PowerPoint Presentation</vt:lpstr>
      <vt:lpstr>ESPVR and EDPVR – End Systolic/Diastolic pressure – volume curve</vt:lpstr>
      <vt:lpstr>PowerPoint Presentation</vt:lpstr>
      <vt:lpstr>Disease States </vt:lpstr>
    </vt:vector>
  </TitlesOfParts>
  <Company>NSW HEALTH</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Cardiac Physiology</dc:title>
  <dc:creator>Pramod Chandru</dc:creator>
  <cp:lastModifiedBy>Booga</cp:lastModifiedBy>
  <cp:revision>39</cp:revision>
  <dcterms:created xsi:type="dcterms:W3CDTF">2017-02-27T03:58:26Z</dcterms:created>
  <dcterms:modified xsi:type="dcterms:W3CDTF">2017-11-22T12:09:23Z</dcterms:modified>
</cp:coreProperties>
</file>