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5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90" r:id="rId20"/>
    <p:sldId id="272" r:id="rId21"/>
    <p:sldId id="273" r:id="rId22"/>
    <p:sldId id="274" r:id="rId23"/>
    <p:sldId id="275" r:id="rId24"/>
    <p:sldId id="276" r:id="rId25"/>
    <p:sldId id="291" r:id="rId26"/>
    <p:sldId id="277" r:id="rId27"/>
    <p:sldId id="288" r:id="rId28"/>
    <p:sldId id="278" r:id="rId29"/>
    <p:sldId id="279" r:id="rId30"/>
    <p:sldId id="280" r:id="rId31"/>
    <p:sldId id="289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1380" y="-7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61684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88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8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8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05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1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22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7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67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68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01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73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2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92" name="Shape 92"/>
          <p:cNvSpPr>
            <a:spLocks noGrp="1"/>
          </p:cNvSpPr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33" name="Shape 133"/>
          <p:cNvSpPr>
            <a:spLocks noGrp="1"/>
          </p:cNvSpPr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ransition spd="med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ctrTitle"/>
          </p:nvPr>
        </p:nvSpPr>
        <p:spPr>
          <a:xfrm>
            <a:off x="406400" y="2895600"/>
            <a:ext cx="12268200" cy="2895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96570">
              <a:defRPr sz="14450"/>
            </a:lvl1pPr>
          </a:lstStyle>
          <a:p>
            <a:r>
              <a:rPr dirty="0"/>
              <a:t>Anti - </a:t>
            </a:r>
            <a:r>
              <a:rPr dirty="0" err="1" smtClean="0"/>
              <a:t>arrhythmicS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167" name="Shape 167"/>
          <p:cNvSpPr>
            <a:spLocks noGrp="1"/>
          </p:cNvSpPr>
          <p:nvPr>
            <p:ph type="subTitle" sz="quarter" idx="1"/>
          </p:nvPr>
        </p:nvSpPr>
        <p:spPr>
          <a:xfrm>
            <a:off x="482600" y="381000"/>
            <a:ext cx="12192000" cy="1803400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Westmead</a:t>
            </a:r>
            <a:r>
              <a:rPr dirty="0"/>
              <a:t> Primary Teaching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06400" y="990600"/>
            <a:ext cx="12192000" cy="6108700"/>
          </a:xfrm>
        </p:spPr>
        <p:txBody>
          <a:bodyPr/>
          <a:lstStyle/>
          <a:p>
            <a:r>
              <a:rPr lang="en-US" dirty="0" smtClean="0"/>
              <a:t>2015 viva – Draw and label the membrane potential of normal pacemaker tissue.</a:t>
            </a:r>
          </a:p>
          <a:p>
            <a:r>
              <a:rPr lang="en-US" dirty="0" smtClean="0"/>
              <a:t>2015 viva – What mechanisms can </a:t>
            </a:r>
            <a:r>
              <a:rPr lang="en-US" dirty="0" err="1" smtClean="0"/>
              <a:t>tachyarrythmias</a:t>
            </a:r>
            <a:r>
              <a:rPr lang="en-US" dirty="0" smtClean="0"/>
              <a:t> be generated?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0984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body" idx="13"/>
          </p:nvPr>
        </p:nvSpPr>
        <p:spPr>
          <a:xfrm>
            <a:off x="406400" y="516342"/>
            <a:ext cx="11176000" cy="39805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Physiology</a:t>
            </a:r>
            <a:endParaRPr dirty="0"/>
          </a:p>
        </p:txBody>
      </p:sp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Cardiac action potential </a:t>
            </a:r>
          </a:p>
        </p:txBody>
      </p:sp>
      <p:sp>
        <p:nvSpPr>
          <p:cNvPr id="171" name="Shape 1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2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3650" y="2791177"/>
            <a:ext cx="8699500" cy="652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Cardiac pacemaker potential </a:t>
            </a:r>
          </a:p>
        </p:txBody>
      </p:sp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7250" y="2676877"/>
            <a:ext cx="10604500" cy="7607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cardiac conduction system </a:t>
            </a:r>
          </a:p>
        </p:txBody>
      </p:sp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7815" indent="-297815" defTabSz="391414">
              <a:spcBef>
                <a:spcPts val="1800"/>
              </a:spcBef>
              <a:defRPr sz="2278"/>
            </a:pPr>
            <a:r>
              <a:t>SA node </a:t>
            </a:r>
          </a:p>
          <a:p>
            <a:pPr marL="297815" indent="-297815" defTabSz="391414">
              <a:spcBef>
                <a:spcPts val="1800"/>
              </a:spcBef>
              <a:defRPr sz="2278"/>
            </a:pPr>
            <a:r>
              <a:t>AV bundles</a:t>
            </a:r>
          </a:p>
          <a:p>
            <a:pPr marL="297815" indent="-297815" defTabSz="391414">
              <a:spcBef>
                <a:spcPts val="1800"/>
              </a:spcBef>
              <a:defRPr sz="2278"/>
            </a:pPr>
            <a:r>
              <a:t>AV node - slows conduction, allowing the atria to contract prior to ventricular contraction  </a:t>
            </a:r>
          </a:p>
          <a:p>
            <a:pPr marL="297815" indent="-297815" defTabSz="391414">
              <a:spcBef>
                <a:spcPts val="1800"/>
              </a:spcBef>
              <a:defRPr sz="2278"/>
            </a:pPr>
            <a:r>
              <a:t>His - Purkinje system - depolarisation starts at the endocardial surface of the apex and ends at the epicardial surface near the base of the ventricles </a:t>
            </a:r>
          </a:p>
          <a:p>
            <a:pPr marL="297815" indent="-297815" defTabSz="391414">
              <a:spcBef>
                <a:spcPts val="1800"/>
              </a:spcBef>
              <a:defRPr sz="2278"/>
            </a:pPr>
            <a:r>
              <a:t>Arrythmias occur when there is a deviation from this conduction path </a:t>
            </a:r>
          </a:p>
          <a:p>
            <a:pPr marL="297815" indent="-297815" defTabSz="391414">
              <a:spcBef>
                <a:spcPts val="1800"/>
              </a:spcBef>
              <a:defRPr sz="2278"/>
            </a:pPr>
            <a:r>
              <a:t>Can occur due to: </a:t>
            </a:r>
          </a:p>
          <a:p>
            <a:pPr marL="595630" lvl="1" indent="-297815" defTabSz="391414">
              <a:spcBef>
                <a:spcPts val="1800"/>
              </a:spcBef>
              <a:defRPr sz="2278"/>
            </a:pPr>
            <a:r>
              <a:t>Site of origin</a:t>
            </a:r>
          </a:p>
          <a:p>
            <a:pPr marL="595630" lvl="1" indent="-297815" defTabSz="391414">
              <a:spcBef>
                <a:spcPts val="1800"/>
              </a:spcBef>
              <a:defRPr sz="2278"/>
            </a:pPr>
            <a:r>
              <a:t>Rate or regularity of impulse </a:t>
            </a:r>
          </a:p>
          <a:p>
            <a:pPr marL="595630" lvl="1" indent="-297815" defTabSz="391414">
              <a:spcBef>
                <a:spcPts val="1800"/>
              </a:spcBef>
              <a:defRPr sz="2278"/>
            </a:pPr>
            <a:r>
              <a:t>Conduction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dirty="0" err="1" smtClean="0"/>
              <a:t>Arrythmias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sz="2400" dirty="0" smtClean="0"/>
              <a:t>Disturbances </a:t>
            </a:r>
            <a:r>
              <a:rPr sz="2400" dirty="0"/>
              <a:t>in impulse formation </a:t>
            </a:r>
            <a:r>
              <a:rPr lang="en-US" sz="2400" dirty="0" smtClean="0"/>
              <a:t> at the </a:t>
            </a:r>
            <a:r>
              <a:rPr sz="2400" b="1" dirty="0" smtClean="0"/>
              <a:t>site </a:t>
            </a:r>
            <a:r>
              <a:rPr sz="2400" b="1" dirty="0"/>
              <a:t>of origin </a:t>
            </a:r>
            <a:r>
              <a:rPr sz="2400" dirty="0"/>
              <a:t>or </a:t>
            </a:r>
            <a:r>
              <a:rPr sz="2400" b="1" dirty="0"/>
              <a:t>rate and regularity of impulse </a:t>
            </a:r>
            <a:r>
              <a:rPr sz="2400" b="1" dirty="0" smtClean="0"/>
              <a:t>formation</a:t>
            </a:r>
            <a:r>
              <a:rPr sz="2400" dirty="0" smtClean="0"/>
              <a:t> </a:t>
            </a:r>
            <a:endParaRPr sz="2400" dirty="0"/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Increased pacemaker rate by either shortening the systolic interval or diastolic interval </a:t>
            </a:r>
            <a:r>
              <a:rPr sz="2400" dirty="0" smtClean="0"/>
              <a:t>(The </a:t>
            </a:r>
            <a:r>
              <a:rPr sz="2400" dirty="0"/>
              <a:t>diastolic interval is most important</a:t>
            </a:r>
            <a:r>
              <a:rPr sz="2400" dirty="0" smtClean="0"/>
              <a:t>)</a:t>
            </a:r>
            <a:r>
              <a:rPr lang="en-US" sz="2400" dirty="0" smtClean="0"/>
              <a:t>.</a:t>
            </a:r>
            <a:r>
              <a:rPr sz="2400" dirty="0" smtClean="0"/>
              <a:t> </a:t>
            </a:r>
            <a:endParaRPr lang="en-US" sz="2400" dirty="0" smtClean="0"/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Abnormal pacemakers: Increased </a:t>
            </a:r>
            <a:r>
              <a:rPr lang="en-US" sz="2400" b="1" dirty="0" smtClean="0"/>
              <a:t>automaticity</a:t>
            </a:r>
            <a:r>
              <a:rPr lang="en-US" sz="2400" dirty="0" smtClean="0"/>
              <a:t> (AT, VT); </a:t>
            </a:r>
            <a:r>
              <a:rPr lang="en-US" sz="2400" dirty="0" err="1" smtClean="0"/>
              <a:t>Ectopics</a:t>
            </a:r>
            <a:r>
              <a:rPr lang="en-US" sz="2400" dirty="0" smtClean="0"/>
              <a:t>; Pacemaker failure</a:t>
            </a:r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Conduction delays: Heart blocks and </a:t>
            </a:r>
            <a:r>
              <a:rPr lang="en-US" sz="2400" dirty="0"/>
              <a:t>C</a:t>
            </a:r>
            <a:r>
              <a:rPr lang="en-US" sz="2400" dirty="0" smtClean="0"/>
              <a:t>onduction blocks</a:t>
            </a:r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Re-entry loops (VT)</a:t>
            </a:r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Accessory pathways (WPW)</a:t>
            </a:r>
            <a:endParaRPr sz="2400" dirty="0"/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sz="2400" dirty="0" smtClean="0"/>
              <a:t>After</a:t>
            </a:r>
            <a:r>
              <a:rPr lang="en-US" sz="2400" dirty="0" smtClean="0"/>
              <a:t>-</a:t>
            </a:r>
            <a:r>
              <a:rPr sz="2400" dirty="0" err="1" smtClean="0"/>
              <a:t>depolarisations</a:t>
            </a:r>
            <a:r>
              <a:rPr sz="2400" dirty="0" smtClean="0"/>
              <a:t> </a:t>
            </a:r>
            <a:r>
              <a:rPr sz="2400" dirty="0"/>
              <a:t>- abnormal </a:t>
            </a:r>
            <a:r>
              <a:rPr sz="2400" dirty="0" err="1"/>
              <a:t>depolarisations</a:t>
            </a:r>
            <a:r>
              <a:rPr sz="2400" dirty="0"/>
              <a:t> that occurs in phase 2, 3 or 4 of the cardiac cycle and disturb the conduction </a:t>
            </a:r>
          </a:p>
          <a:p>
            <a:pPr marL="1013459" lvl="3" indent="-253364" defTabSz="332993">
              <a:spcBef>
                <a:spcPts val="1500"/>
              </a:spcBef>
              <a:defRPr sz="1937"/>
            </a:pPr>
            <a:r>
              <a:rPr lang="en-US" sz="2400" dirty="0" smtClean="0"/>
              <a:t>Early after-</a:t>
            </a:r>
            <a:r>
              <a:rPr lang="en-US" sz="2400" dirty="0" err="1" smtClean="0"/>
              <a:t>depolarisations</a:t>
            </a:r>
            <a:endParaRPr sz="2400" dirty="0"/>
          </a:p>
          <a:p>
            <a:pPr marL="1013459" lvl="3" indent="-253364" defTabSz="332993">
              <a:spcBef>
                <a:spcPts val="1500"/>
              </a:spcBef>
              <a:defRPr sz="1937"/>
            </a:pPr>
            <a:r>
              <a:rPr sz="2400" dirty="0" smtClean="0"/>
              <a:t>D</a:t>
            </a:r>
            <a:r>
              <a:rPr lang="en-US" sz="2400" dirty="0" smtClean="0"/>
              <a:t>elayed after-</a:t>
            </a:r>
            <a:r>
              <a:rPr lang="en-US" sz="2400" dirty="0" err="1" smtClean="0"/>
              <a:t>depolarisations</a:t>
            </a:r>
            <a:endParaRPr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dirty="0" smtClean="0"/>
              <a:t>EAD</a:t>
            </a:r>
            <a:r>
              <a:rPr lang="en-US" dirty="0" smtClean="0"/>
              <a:t> – Early After </a:t>
            </a:r>
            <a:r>
              <a:rPr lang="en-US" dirty="0" err="1" smtClean="0"/>
              <a:t>depolarisation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Depolarization that occurs early and during late phase 2 (Ca channels) or 3 (K channels).</a:t>
            </a:r>
          </a:p>
          <a:p>
            <a:r>
              <a:rPr lang="en-US" sz="2600" dirty="0" smtClean="0"/>
              <a:t>Mediated by prolonged action potential duration (APD) </a:t>
            </a:r>
            <a:r>
              <a:rPr lang="en-US" sz="2600" dirty="0" err="1" smtClean="0"/>
              <a:t>ie</a:t>
            </a:r>
            <a:r>
              <a:rPr lang="en-US" sz="2600" dirty="0" smtClean="0"/>
              <a:t>. QT prolongation. This increases the relative refractory period too.</a:t>
            </a:r>
          </a:p>
          <a:p>
            <a:r>
              <a:rPr lang="en-US" sz="2600" dirty="0" smtClean="0"/>
              <a:t>Cause </a:t>
            </a:r>
            <a:r>
              <a:rPr lang="en-US" sz="2600" dirty="0" err="1"/>
              <a:t>Torsades</a:t>
            </a:r>
            <a:r>
              <a:rPr lang="en-US" sz="2600" dirty="0"/>
              <a:t> and </a:t>
            </a:r>
            <a:r>
              <a:rPr lang="en-US" sz="2600" dirty="0" smtClean="0"/>
              <a:t>are </a:t>
            </a:r>
            <a:r>
              <a:rPr lang="en-US" sz="2600" dirty="0"/>
              <a:t>potentiated by type III </a:t>
            </a:r>
            <a:r>
              <a:rPr lang="en-US" sz="2600" dirty="0" err="1"/>
              <a:t>antiarrythmics</a:t>
            </a:r>
            <a:r>
              <a:rPr lang="en-US" sz="2600" dirty="0"/>
              <a:t> and hypokalemia</a:t>
            </a:r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Drugs that decrease APD (</a:t>
            </a:r>
            <a:r>
              <a:rPr lang="en-US" sz="2600" dirty="0" err="1" smtClean="0"/>
              <a:t>ie</a:t>
            </a:r>
            <a:r>
              <a:rPr lang="en-US" sz="2600" dirty="0" smtClean="0"/>
              <a:t>. Lignocaine) can counteract this.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dirty="0"/>
          </a:p>
        </p:txBody>
      </p:sp>
      <p:pic>
        <p:nvPicPr>
          <p:cNvPr id="190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800" y="5105400"/>
            <a:ext cx="4417060" cy="2304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5393327"/>
            <a:ext cx="4285235" cy="172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dirty="0"/>
              <a:t>DAD </a:t>
            </a:r>
            <a:r>
              <a:rPr lang="en-US" dirty="0" smtClean="0"/>
              <a:t>– Delayed after </a:t>
            </a:r>
            <a:r>
              <a:rPr lang="en-US" dirty="0" err="1" smtClean="0"/>
              <a:t>depolarisation</a:t>
            </a:r>
            <a:endParaRPr dirty="0"/>
          </a:p>
        </p:txBody>
      </p:sp>
      <p:sp>
        <p:nvSpPr>
          <p:cNvPr id="194" name="Shape 19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Occur in phase 3 and early 4 (before another AP starts)</a:t>
            </a:r>
          </a:p>
          <a:p>
            <a:r>
              <a:rPr lang="en-US" dirty="0" smtClean="0"/>
              <a:t>Associated with intracellular hypercalcemia (Dig toxicity) and excessive </a:t>
            </a:r>
            <a:r>
              <a:rPr lang="en-US" dirty="0" err="1" smtClean="0"/>
              <a:t>catecholamines</a:t>
            </a:r>
            <a:endParaRPr lang="en-US" dirty="0" smtClean="0"/>
          </a:p>
          <a:p>
            <a:pPr marL="444500" lvl="3"/>
            <a:r>
              <a:rPr lang="en-US" dirty="0"/>
              <a:t>E</a:t>
            </a:r>
            <a:r>
              <a:rPr lang="en-US" dirty="0" smtClean="0"/>
              <a:t>xcess </a:t>
            </a:r>
            <a:r>
              <a:rPr lang="en-US" dirty="0"/>
              <a:t>calcium is excreted by the 3Na/Ca transporter - this causes a net inward current of Na which triggers a </a:t>
            </a:r>
            <a:r>
              <a:rPr lang="en-US" dirty="0" err="1"/>
              <a:t>depolarisation</a:t>
            </a:r>
            <a:r>
              <a:rPr lang="en-US" dirty="0"/>
              <a:t> and causes the bidirectional VT seen in Digoxin toxicity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Causes </a:t>
            </a:r>
            <a:r>
              <a:rPr lang="en-US" dirty="0" err="1" smtClean="0"/>
              <a:t>tachyarrythmias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480060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599" y="5324475"/>
            <a:ext cx="4345289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ARrythmias </a:t>
            </a:r>
          </a:p>
        </p:txBody>
      </p:sp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7815" indent="-297815" defTabSz="391414">
              <a:spcBef>
                <a:spcPts val="1800"/>
              </a:spcBef>
              <a:defRPr sz="2278"/>
            </a:pPr>
            <a:r>
              <a:rPr dirty="0"/>
              <a:t>Disturbances in impulse conduction </a:t>
            </a:r>
          </a:p>
          <a:p>
            <a:pPr marL="595630" lvl="1" indent="-297815" defTabSz="391414">
              <a:spcBef>
                <a:spcPts val="1800"/>
              </a:spcBef>
              <a:defRPr sz="2278"/>
            </a:pPr>
            <a:r>
              <a:rPr dirty="0"/>
              <a:t>Severely depressed conduction - conductions block (</a:t>
            </a:r>
            <a:r>
              <a:rPr dirty="0" smtClean="0"/>
              <a:t>A</a:t>
            </a:r>
            <a:r>
              <a:rPr lang="en-US" dirty="0" smtClean="0"/>
              <a:t>V</a:t>
            </a:r>
            <a:r>
              <a:rPr dirty="0" smtClean="0"/>
              <a:t> </a:t>
            </a:r>
            <a:r>
              <a:rPr dirty="0"/>
              <a:t>blocks, BBB) </a:t>
            </a:r>
          </a:p>
          <a:p>
            <a:pPr marL="595630" lvl="1" indent="-297815" defTabSz="391414">
              <a:spcBef>
                <a:spcPts val="1800"/>
              </a:spcBef>
              <a:defRPr sz="2278"/>
            </a:pPr>
            <a:r>
              <a:rPr dirty="0"/>
              <a:t>Reentry circuits - reentrance of an electrical stimulus which excites a part of the heart that has already been excited </a:t>
            </a:r>
          </a:p>
          <a:p>
            <a:pPr marL="893444" lvl="2" indent="-297815" defTabSz="391414">
              <a:spcBef>
                <a:spcPts val="1800"/>
              </a:spcBef>
              <a:defRPr sz="2278"/>
            </a:pPr>
            <a:r>
              <a:rPr dirty="0"/>
              <a:t>Need 3 conditions </a:t>
            </a:r>
          </a:p>
          <a:p>
            <a:pPr marL="1191260" lvl="3" indent="-297815" defTabSz="391414">
              <a:spcBef>
                <a:spcPts val="1800"/>
              </a:spcBef>
              <a:defRPr sz="2278"/>
            </a:pPr>
            <a:r>
              <a:rPr dirty="0"/>
              <a:t>Obstacle to homogenous conduction </a:t>
            </a:r>
          </a:p>
          <a:p>
            <a:pPr marL="1191260" lvl="3" indent="-297815" defTabSz="391414">
              <a:spcBef>
                <a:spcPts val="1800"/>
              </a:spcBef>
              <a:defRPr sz="2278"/>
            </a:pPr>
            <a:r>
              <a:rPr dirty="0"/>
              <a:t>Unidirectional block </a:t>
            </a:r>
          </a:p>
          <a:p>
            <a:pPr marL="1191260" lvl="3" indent="-297815" defTabSz="391414">
              <a:spcBef>
                <a:spcPts val="1800"/>
              </a:spcBef>
              <a:defRPr sz="2278"/>
            </a:pPr>
            <a:r>
              <a:rPr dirty="0"/>
              <a:t>Conduction time around the circuit must be long enough that the retrograde impulse does not enter refractory tissue </a:t>
            </a:r>
          </a:p>
          <a:p>
            <a:pPr marL="893444" lvl="2" indent="-297815" defTabSz="391414">
              <a:spcBef>
                <a:spcPts val="1800"/>
              </a:spcBef>
              <a:defRPr sz="2278"/>
            </a:pPr>
            <a:r>
              <a:rPr dirty="0"/>
              <a:t>Drugs that abolish re-entry act by further depressing the current and causing a bidirectional block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3"/>
          </p:nvPr>
        </p:nvSpPr>
        <p:spPr>
          <a:xfrm>
            <a:off x="406400" y="516342"/>
            <a:ext cx="11176000" cy="39805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Pharmacology </a:t>
            </a:r>
            <a:endParaRPr dirty="0"/>
          </a:p>
        </p:txBody>
      </p:sp>
      <p:sp>
        <p:nvSpPr>
          <p:cNvPr id="202" name="Shape 2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ANTI ARRYTHMIC AGENTS </a:t>
            </a:r>
          </a:p>
        </p:txBody>
      </p:sp>
      <p:sp>
        <p:nvSpPr>
          <p:cNvPr id="203" name="Shape 2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8940" indent="-408940" defTabSz="537463">
              <a:spcBef>
                <a:spcPts val="2500"/>
              </a:spcBef>
              <a:defRPr sz="3128"/>
            </a:pPr>
            <a:r>
              <a:rPr dirty="0"/>
              <a:t>Aim of therapy is to reduce ectopic pacemaker activity and </a:t>
            </a:r>
            <a:r>
              <a:rPr lang="en-US" dirty="0" smtClean="0"/>
              <a:t>rectify</a:t>
            </a:r>
            <a:r>
              <a:rPr dirty="0" smtClean="0"/>
              <a:t> </a:t>
            </a:r>
            <a:r>
              <a:rPr dirty="0"/>
              <a:t>conduction </a:t>
            </a:r>
            <a:r>
              <a:rPr dirty="0" smtClean="0"/>
              <a:t>or</a:t>
            </a:r>
            <a:r>
              <a:rPr lang="en-US" dirty="0" smtClean="0"/>
              <a:t> increase</a:t>
            </a:r>
            <a:r>
              <a:rPr dirty="0" smtClean="0"/>
              <a:t> </a:t>
            </a:r>
            <a:r>
              <a:rPr dirty="0"/>
              <a:t>refractoriness in reentry circuits to disable circus </a:t>
            </a:r>
            <a:r>
              <a:rPr dirty="0" smtClean="0"/>
              <a:t>movements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408940" indent="-408940" defTabSz="537463">
              <a:spcBef>
                <a:spcPts val="2500"/>
              </a:spcBef>
              <a:defRPr sz="3128"/>
            </a:pPr>
            <a:r>
              <a:rPr dirty="0"/>
              <a:t>4 Major mechanisms </a:t>
            </a:r>
          </a:p>
          <a:p>
            <a:pPr marL="817880" lvl="1" indent="-408940" defTabSz="537463">
              <a:spcBef>
                <a:spcPts val="2500"/>
              </a:spcBef>
              <a:defRPr sz="3128"/>
            </a:pPr>
            <a:r>
              <a:rPr dirty="0"/>
              <a:t>Na Channel blockade (Class I) </a:t>
            </a:r>
          </a:p>
          <a:p>
            <a:pPr marL="817880" lvl="1" indent="-408940" defTabSz="537463">
              <a:spcBef>
                <a:spcPts val="2500"/>
              </a:spcBef>
              <a:defRPr sz="3128"/>
            </a:pPr>
            <a:r>
              <a:rPr dirty="0"/>
              <a:t>Sympathetic blockade of the heart (Class II) </a:t>
            </a:r>
          </a:p>
          <a:p>
            <a:pPr marL="817880" lvl="1" indent="-408940" defTabSz="537463">
              <a:spcBef>
                <a:spcPts val="2500"/>
              </a:spcBef>
              <a:defRPr sz="3128"/>
            </a:pPr>
            <a:r>
              <a:rPr dirty="0"/>
              <a:t>Prolongation of the effective refractory period (Class III)</a:t>
            </a:r>
          </a:p>
          <a:p>
            <a:pPr marL="817880" lvl="1" indent="-408940" defTabSz="537463">
              <a:spcBef>
                <a:spcPts val="2500"/>
              </a:spcBef>
              <a:defRPr sz="3128"/>
            </a:pPr>
            <a:r>
              <a:rPr dirty="0"/>
              <a:t>Calcium channel blockade (Class IV)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the mechanism of action of lignocaine on the heart. What features distinguish lignocaine from other Class 1 </a:t>
            </a:r>
            <a:r>
              <a:rPr lang="en-US" dirty="0" err="1" smtClean="0"/>
              <a:t>antiarrythmics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is </a:t>
            </a:r>
            <a:r>
              <a:rPr lang="en-US" dirty="0" err="1" smtClean="0"/>
              <a:t>flecanide’s</a:t>
            </a:r>
            <a:r>
              <a:rPr lang="en-US" dirty="0" smtClean="0"/>
              <a:t> MOA? Describe </a:t>
            </a:r>
            <a:r>
              <a:rPr lang="en-US" dirty="0" err="1" smtClean="0"/>
              <a:t>flecanide’s</a:t>
            </a:r>
            <a:r>
              <a:rPr lang="en-US" dirty="0" smtClean="0"/>
              <a:t> pharmacokinetics.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34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Anti arrhythmic agents - class 1 agents 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71145" indent="-271145" defTabSz="356362">
              <a:spcBef>
                <a:spcPts val="1700"/>
              </a:spcBef>
              <a:defRPr sz="2074"/>
            </a:pPr>
            <a:r>
              <a:rPr dirty="0"/>
              <a:t>Sodium Channel blocking agents - the different subclasses reflect the effects on the action potential duration and the kinetics of Na channel blockade </a:t>
            </a:r>
          </a:p>
          <a:p>
            <a:pPr marL="542290" lvl="1" indent="-271145" defTabSz="356362">
              <a:spcBef>
                <a:spcPts val="1700"/>
              </a:spcBef>
              <a:defRPr sz="2074"/>
            </a:pPr>
            <a:r>
              <a:rPr dirty="0"/>
              <a:t>Class 1a - prolong the APD and dissociate from the channel the intermediate kinetics</a:t>
            </a:r>
          </a:p>
          <a:p>
            <a:pPr marL="542290" lvl="1" indent="-271145" defTabSz="356362">
              <a:spcBef>
                <a:spcPts val="1700"/>
              </a:spcBef>
              <a:defRPr sz="2074"/>
            </a:pPr>
            <a:r>
              <a:rPr dirty="0"/>
              <a:t>Class 1b </a:t>
            </a:r>
            <a:r>
              <a:rPr dirty="0" smtClean="0"/>
              <a:t>shorte</a:t>
            </a:r>
            <a:r>
              <a:rPr lang="en-US" dirty="0" smtClean="0"/>
              <a:t>n</a:t>
            </a:r>
            <a:r>
              <a:rPr dirty="0" smtClean="0"/>
              <a:t> </a:t>
            </a:r>
            <a:r>
              <a:rPr dirty="0"/>
              <a:t>the APD and dissociate with rapid kinetics</a:t>
            </a:r>
          </a:p>
          <a:p>
            <a:pPr marL="542290" lvl="1" indent="-271145" defTabSz="356362">
              <a:spcBef>
                <a:spcPts val="1700"/>
              </a:spcBef>
              <a:defRPr sz="2074"/>
            </a:pPr>
            <a:r>
              <a:rPr dirty="0"/>
              <a:t>Class 1c have minimal effects </a:t>
            </a:r>
            <a:r>
              <a:rPr lang="en-US" dirty="0" smtClean="0"/>
              <a:t>on </a:t>
            </a:r>
            <a:r>
              <a:rPr dirty="0" smtClean="0"/>
              <a:t>the </a:t>
            </a:r>
            <a:r>
              <a:rPr dirty="0"/>
              <a:t>APD and dissociate with slow kinetics </a:t>
            </a:r>
          </a:p>
          <a:p>
            <a:pPr marL="271145" indent="-271145" defTabSz="356362">
              <a:spcBef>
                <a:spcPts val="1700"/>
              </a:spcBef>
              <a:defRPr sz="2074"/>
            </a:pPr>
            <a:r>
              <a:rPr dirty="0"/>
              <a:t>Block fast </a:t>
            </a:r>
            <a:r>
              <a:rPr dirty="0" err="1"/>
              <a:t>depolarisation</a:t>
            </a:r>
            <a:r>
              <a:rPr dirty="0"/>
              <a:t> (phase 0) in cardiac action potentials - this type of AP is found in </a:t>
            </a:r>
            <a:r>
              <a:rPr lang="en-US" dirty="0" smtClean="0"/>
              <a:t>NON-NODAL</a:t>
            </a:r>
            <a:r>
              <a:rPr dirty="0" smtClean="0"/>
              <a:t> </a:t>
            </a:r>
            <a:r>
              <a:rPr dirty="0"/>
              <a:t>cardiac myocytes</a:t>
            </a:r>
          </a:p>
          <a:p>
            <a:pPr marL="271145" indent="-271145" defTabSz="356362">
              <a:spcBef>
                <a:spcPts val="1700"/>
              </a:spcBef>
              <a:defRPr sz="2074"/>
            </a:pPr>
            <a:r>
              <a:rPr dirty="0"/>
              <a:t>Because phase 0 is dependent on Na entry, blocking these channels will decrease the slope of phase 0 which also leads to a decrease in the amplitude of the </a:t>
            </a:r>
            <a:r>
              <a:rPr dirty="0" smtClean="0"/>
              <a:t>AP </a:t>
            </a:r>
            <a:r>
              <a:rPr dirty="0"/>
              <a:t>(recall that nodal tissue phase 0 is negotiated by Ca channels and so there is no effect on nodal tissue with Na channel blockers) </a:t>
            </a:r>
          </a:p>
          <a:p>
            <a:pPr marL="271145" indent="-271145" defTabSz="356362">
              <a:spcBef>
                <a:spcPts val="1700"/>
              </a:spcBef>
              <a:defRPr sz="2074"/>
            </a:pPr>
            <a:r>
              <a:rPr dirty="0"/>
              <a:t>The principle effect of all of this is that there is a decrease in the conduction velocity in </a:t>
            </a:r>
            <a:r>
              <a:rPr dirty="0" smtClean="0"/>
              <a:t>non</a:t>
            </a:r>
            <a:r>
              <a:rPr lang="en-US" dirty="0" smtClean="0"/>
              <a:t>-</a:t>
            </a:r>
            <a:r>
              <a:rPr dirty="0" smtClean="0"/>
              <a:t>nodal </a:t>
            </a:r>
            <a:r>
              <a:rPr dirty="0"/>
              <a:t>tissue - this depressed conduction can be useful in controlling </a:t>
            </a:r>
            <a:r>
              <a:rPr dirty="0" smtClean="0"/>
              <a:t>re</a:t>
            </a:r>
            <a:r>
              <a:rPr lang="en-US" dirty="0" smtClean="0"/>
              <a:t>-</a:t>
            </a:r>
            <a:r>
              <a:rPr dirty="0" smtClean="0"/>
              <a:t>entry </a:t>
            </a:r>
            <a:r>
              <a:rPr dirty="0"/>
              <a:t>mechanisms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Class 1 agents 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270" indent="-382270" defTabSz="502412">
              <a:spcBef>
                <a:spcPts val="2400"/>
              </a:spcBef>
              <a:defRPr sz="2924"/>
            </a:pPr>
            <a:r>
              <a:rPr dirty="0"/>
              <a:t>The difference between 1a/b/c agents lies in their ability to alter action potential duration (APD) and effective refractory period (ERP) - this is done by their variable effect on K </a:t>
            </a:r>
            <a:r>
              <a:rPr dirty="0" smtClean="0"/>
              <a:t>channels</a:t>
            </a:r>
            <a:r>
              <a:rPr lang="en-US" dirty="0" smtClean="0"/>
              <a:t>.</a:t>
            </a:r>
            <a:r>
              <a:rPr dirty="0" smtClean="0"/>
              <a:t> </a:t>
            </a:r>
            <a:endParaRPr dirty="0"/>
          </a:p>
          <a:p>
            <a:pPr marL="382270" indent="-382270" defTabSz="502412">
              <a:spcBef>
                <a:spcPts val="2400"/>
              </a:spcBef>
              <a:defRPr sz="2924"/>
            </a:pPr>
            <a:r>
              <a:rPr dirty="0"/>
              <a:t>The different subclasses also effect Na channels with varying efficacy </a:t>
            </a:r>
          </a:p>
          <a:p>
            <a:pPr marL="764540" lvl="1" indent="-382270" defTabSz="502412">
              <a:spcBef>
                <a:spcPts val="2400"/>
              </a:spcBef>
              <a:defRPr sz="2924"/>
            </a:pPr>
            <a:r>
              <a:rPr dirty="0"/>
              <a:t>Na channel blockade 1C &gt; 1A &gt; 1B</a:t>
            </a:r>
          </a:p>
          <a:p>
            <a:pPr marL="764540" lvl="1" indent="-382270" defTabSz="502412">
              <a:spcBef>
                <a:spcPts val="2400"/>
              </a:spcBef>
              <a:defRPr sz="2924"/>
            </a:pPr>
            <a:r>
              <a:rPr dirty="0"/>
              <a:t>ERP: 1A &gt; 1C &gt; 1B </a:t>
            </a:r>
          </a:p>
          <a:p>
            <a:pPr marL="382270" indent="-382270" defTabSz="502412">
              <a:spcBef>
                <a:spcPts val="2400"/>
              </a:spcBef>
              <a:defRPr sz="2924"/>
            </a:pPr>
            <a:r>
              <a:rPr dirty="0"/>
              <a:t>Increasing ERP will increase the duration that a normal tissue is unexcitable (its refractory period) - this can prevent </a:t>
            </a:r>
            <a:r>
              <a:rPr dirty="0" smtClean="0"/>
              <a:t>re</a:t>
            </a:r>
            <a:r>
              <a:rPr lang="en-US" dirty="0" smtClean="0"/>
              <a:t>-</a:t>
            </a:r>
            <a:r>
              <a:rPr dirty="0" smtClean="0"/>
              <a:t>entry </a:t>
            </a:r>
            <a:r>
              <a:rPr dirty="0"/>
              <a:t>currents from </a:t>
            </a:r>
            <a:r>
              <a:rPr dirty="0" smtClean="0"/>
              <a:t>re</a:t>
            </a:r>
            <a:r>
              <a:rPr lang="en-US" dirty="0" smtClean="0"/>
              <a:t>-</a:t>
            </a:r>
            <a:r>
              <a:rPr dirty="0" smtClean="0"/>
              <a:t>exciting </a:t>
            </a:r>
            <a:r>
              <a:rPr dirty="0"/>
              <a:t>tissue. Increasing APD can precipitate </a:t>
            </a:r>
            <a:r>
              <a:rPr dirty="0" err="1"/>
              <a:t>torsades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class 1 agents </a:t>
            </a:r>
          </a:p>
        </p:txBody>
      </p:sp>
      <p:sp>
        <p:nvSpPr>
          <p:cNvPr id="215" name="Shape 21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06900" y="3219450"/>
            <a:ext cx="3175000" cy="5156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r>
              <a:rPr lang="en-US" dirty="0" smtClean="0"/>
              <a:t>Na Class 1A</a:t>
            </a:r>
            <a:endParaRPr dirty="0"/>
          </a:p>
        </p:txBody>
      </p:sp>
      <p:sp>
        <p:nvSpPr>
          <p:cNvPr id="220" name="Shape 2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44475" indent="-244475" defTabSz="321310">
              <a:spcBef>
                <a:spcPts val="1500"/>
              </a:spcBef>
              <a:defRPr sz="1870"/>
            </a:pPr>
            <a:r>
              <a:rPr dirty="0" err="1"/>
              <a:t>Procanamide</a:t>
            </a:r>
            <a:r>
              <a:rPr dirty="0"/>
              <a:t> - 1A </a:t>
            </a:r>
          </a:p>
          <a:p>
            <a:pPr marL="488950" lvl="1" indent="-244475" defTabSz="321310">
              <a:spcBef>
                <a:spcPts val="1500"/>
              </a:spcBef>
              <a:defRPr sz="1870"/>
            </a:pPr>
            <a:r>
              <a:rPr dirty="0"/>
              <a:t>Slows the upstroke of </a:t>
            </a:r>
            <a:r>
              <a:rPr lang="en-US" dirty="0" smtClean="0"/>
              <a:t>phase 0</a:t>
            </a:r>
            <a:r>
              <a:rPr dirty="0" smtClean="0"/>
              <a:t>, </a:t>
            </a:r>
            <a:r>
              <a:rPr dirty="0"/>
              <a:t>slows conduction and prolongs the QRS </a:t>
            </a:r>
          </a:p>
          <a:p>
            <a:pPr marL="488950" lvl="1" indent="-244475" defTabSz="321310">
              <a:spcBef>
                <a:spcPts val="1500"/>
              </a:spcBef>
              <a:defRPr sz="1870"/>
            </a:pPr>
            <a:r>
              <a:rPr dirty="0"/>
              <a:t>Direct depression on SA and AV nodes</a:t>
            </a:r>
          </a:p>
          <a:p>
            <a:pPr marL="733425" lvl="2" indent="-244475" defTabSz="321310">
              <a:spcBef>
                <a:spcPts val="1500"/>
              </a:spcBef>
              <a:defRPr sz="1870"/>
            </a:pPr>
            <a:r>
              <a:rPr dirty="0" err="1"/>
              <a:t>Extracardiac</a:t>
            </a:r>
            <a:r>
              <a:rPr dirty="0"/>
              <a:t> effects: ganglion blocking properties &gt; reduced PVR —&gt; Hypotension </a:t>
            </a:r>
          </a:p>
          <a:p>
            <a:pPr marL="488950" lvl="1" indent="-244475" defTabSz="321310">
              <a:spcBef>
                <a:spcPts val="1500"/>
              </a:spcBef>
              <a:defRPr sz="1870"/>
            </a:pPr>
            <a:r>
              <a:rPr dirty="0" smtClean="0"/>
              <a:t>Pharmacokinetics: </a:t>
            </a:r>
          </a:p>
          <a:p>
            <a:pPr marL="733425" lvl="2" indent="-244475" defTabSz="321310">
              <a:spcBef>
                <a:spcPts val="1500"/>
              </a:spcBef>
              <a:defRPr sz="1870"/>
            </a:pPr>
            <a:r>
              <a:rPr dirty="0" smtClean="0"/>
              <a:t>A: IV or IM </a:t>
            </a:r>
          </a:p>
          <a:p>
            <a:pPr marL="733425" lvl="2" indent="-244475" defTabSz="321310">
              <a:spcBef>
                <a:spcPts val="1500"/>
              </a:spcBef>
              <a:defRPr sz="1870"/>
            </a:pPr>
            <a:r>
              <a:rPr dirty="0" smtClean="0"/>
              <a:t>D: Low </a:t>
            </a:r>
            <a:r>
              <a:rPr dirty="0" err="1" smtClean="0"/>
              <a:t>Vd</a:t>
            </a:r>
            <a:r>
              <a:rPr dirty="0" smtClean="0"/>
              <a:t> </a:t>
            </a:r>
            <a:r>
              <a:rPr lang="en-US" dirty="0" smtClean="0"/>
              <a:t>~140L</a:t>
            </a:r>
            <a:endParaRPr dirty="0" smtClean="0"/>
          </a:p>
          <a:p>
            <a:pPr marL="733425" lvl="2" indent="-244475" defTabSz="321310">
              <a:spcBef>
                <a:spcPts val="1500"/>
              </a:spcBef>
              <a:defRPr sz="1870"/>
            </a:pPr>
            <a:r>
              <a:rPr dirty="0" smtClean="0"/>
              <a:t>M: Important metabolite NAPA has class 3 action (can cause </a:t>
            </a:r>
            <a:r>
              <a:rPr dirty="0" err="1" smtClean="0"/>
              <a:t>torsades</a:t>
            </a:r>
            <a:r>
              <a:rPr dirty="0" smtClean="0"/>
              <a:t>.). Eliminated </a:t>
            </a:r>
            <a:r>
              <a:rPr b="1" dirty="0" err="1" smtClean="0"/>
              <a:t>hepatically</a:t>
            </a:r>
            <a:r>
              <a:rPr dirty="0" smtClean="0"/>
              <a:t> to NAPA which is then </a:t>
            </a:r>
            <a:r>
              <a:rPr b="1" dirty="0" smtClean="0"/>
              <a:t>renal excreted </a:t>
            </a:r>
          </a:p>
          <a:p>
            <a:pPr marL="733425" lvl="2" indent="-244475" defTabSz="321310">
              <a:spcBef>
                <a:spcPts val="1500"/>
              </a:spcBef>
              <a:defRPr sz="1870"/>
            </a:pPr>
            <a:r>
              <a:rPr dirty="0" err="1" smtClean="0"/>
              <a:t>Renally</a:t>
            </a:r>
            <a:r>
              <a:rPr dirty="0" smtClean="0"/>
              <a:t> excreted —&gt; dose adjustment required </a:t>
            </a:r>
          </a:p>
          <a:p>
            <a:pPr marL="488950" lvl="1" indent="-244475" defTabSz="321310">
              <a:spcBef>
                <a:spcPts val="1500"/>
              </a:spcBef>
              <a:defRPr sz="1870"/>
            </a:pPr>
            <a:r>
              <a:rPr dirty="0" smtClean="0"/>
              <a:t>Clinical use: Most atrial and ventricular </a:t>
            </a:r>
            <a:r>
              <a:rPr dirty="0" err="1" smtClean="0"/>
              <a:t>arrythmia</a:t>
            </a:r>
            <a:r>
              <a:rPr dirty="0" smtClean="0"/>
              <a:t> </a:t>
            </a:r>
          </a:p>
          <a:p>
            <a:pPr marL="488950" lvl="1" indent="-244475" defTabSz="321310">
              <a:spcBef>
                <a:spcPts val="1500"/>
              </a:spcBef>
              <a:defRPr sz="1870"/>
            </a:pPr>
            <a:r>
              <a:rPr dirty="0" smtClean="0"/>
              <a:t>Toxicity: Lupus like effect in up to 30% of users, n/v/d, rash, fever, excessive AP prolongation —&gt; </a:t>
            </a:r>
            <a:r>
              <a:rPr dirty="0" err="1" smtClean="0"/>
              <a:t>torsades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23" name="Shape 2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r>
              <a:rPr lang="en-US" dirty="0" smtClean="0"/>
              <a:t>Na Class 1b</a:t>
            </a:r>
            <a:endParaRPr dirty="0"/>
          </a:p>
        </p:txBody>
      </p:sp>
      <p:sp>
        <p:nvSpPr>
          <p:cNvPr id="224" name="Shape 22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04470" indent="-204470" defTabSz="268731">
              <a:spcBef>
                <a:spcPts val="1200"/>
              </a:spcBef>
              <a:defRPr sz="1564"/>
            </a:pPr>
            <a:r>
              <a:rPr dirty="0"/>
              <a:t>Lidocaine - 1B </a:t>
            </a:r>
          </a:p>
          <a:p>
            <a:pPr marL="408940" lvl="1" indent="-204470" defTabSz="268731">
              <a:spcBef>
                <a:spcPts val="1200"/>
              </a:spcBef>
              <a:defRPr sz="1564"/>
            </a:pPr>
            <a:r>
              <a:rPr dirty="0"/>
              <a:t>Low incidence of toxicity</a:t>
            </a:r>
          </a:p>
          <a:p>
            <a:pPr marL="408940" lvl="1" indent="-204470" defTabSz="268731">
              <a:spcBef>
                <a:spcPts val="1200"/>
              </a:spcBef>
              <a:defRPr sz="1564"/>
            </a:pPr>
            <a:r>
              <a:rPr dirty="0"/>
              <a:t>High degree of efficacy </a:t>
            </a:r>
            <a:r>
              <a:rPr lang="en-US" dirty="0" smtClean="0"/>
              <a:t>for</a:t>
            </a:r>
            <a:r>
              <a:rPr dirty="0" smtClean="0"/>
              <a:t> arrhythmia</a:t>
            </a:r>
            <a:r>
              <a:rPr lang="en-US" dirty="0" smtClean="0"/>
              <a:t>s</a:t>
            </a:r>
            <a:r>
              <a:rPr dirty="0" smtClean="0"/>
              <a:t> </a:t>
            </a:r>
            <a:r>
              <a:rPr dirty="0"/>
              <a:t>- especially those associated with AMI - blocks activated and inactivated channels with rapid kinetics - the inactivated cell block ensures greater effect on cells with longer refractory periods (Purkinje fibers) and ventricular cells - NO EFFECT ON AV AND SA NODE CONDUCTION</a:t>
            </a:r>
          </a:p>
          <a:p>
            <a:pPr marL="613409" lvl="2" indent="-204470" defTabSz="268731">
              <a:spcBef>
                <a:spcPts val="1200"/>
              </a:spcBef>
              <a:defRPr sz="1564"/>
            </a:pPr>
            <a:r>
              <a:rPr dirty="0"/>
              <a:t>Pharmacokinetics:</a:t>
            </a:r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A: IV administration preferred - only 3% bioavailability with oral preparations, and extensive first pass metabolism </a:t>
            </a:r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D: </a:t>
            </a:r>
            <a:r>
              <a:rPr dirty="0" err="1" smtClean="0"/>
              <a:t>Vd</a:t>
            </a:r>
            <a:r>
              <a:rPr lang="en-US" dirty="0" smtClean="0"/>
              <a:t> ~70L but</a:t>
            </a:r>
            <a:r>
              <a:rPr dirty="0" smtClean="0"/>
              <a:t> </a:t>
            </a:r>
            <a:r>
              <a:rPr dirty="0"/>
              <a:t>may be effected by conditions such as shock and heart failure </a:t>
            </a:r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M: </a:t>
            </a:r>
            <a:r>
              <a:rPr dirty="0" smtClean="0"/>
              <a:t>Hepatic</a:t>
            </a:r>
            <a:r>
              <a:rPr lang="en-US" dirty="0" smtClean="0"/>
              <a:t>.</a:t>
            </a:r>
            <a:r>
              <a:rPr dirty="0" smtClean="0"/>
              <a:t> </a:t>
            </a:r>
            <a:r>
              <a:rPr lang="en-US" dirty="0" smtClean="0"/>
              <a:t>H</a:t>
            </a:r>
            <a:r>
              <a:rPr dirty="0" smtClean="0"/>
              <a:t>alf </a:t>
            </a:r>
            <a:r>
              <a:rPr dirty="0"/>
              <a:t>life of 1 - 2 hours - therefore drugs that decrease liver blood flow (propranolol) will markedly increase systemic levels </a:t>
            </a:r>
            <a:r>
              <a:rPr lang="en-US" dirty="0" smtClean="0"/>
              <a:t>(High extraction ratio)</a:t>
            </a:r>
            <a:endParaRPr dirty="0"/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E: GIT </a:t>
            </a:r>
          </a:p>
          <a:p>
            <a:pPr marL="613409" lvl="2" indent="-204470" defTabSz="268731">
              <a:spcBef>
                <a:spcPts val="1200"/>
              </a:spcBef>
              <a:defRPr sz="1564"/>
            </a:pPr>
            <a:r>
              <a:rPr dirty="0"/>
              <a:t>Clinical use: VT and VF, no evidence for use in prophylaxis </a:t>
            </a:r>
          </a:p>
          <a:p>
            <a:pPr marL="613409" lvl="2" indent="-204470" defTabSz="268731">
              <a:spcBef>
                <a:spcPts val="1200"/>
              </a:spcBef>
              <a:defRPr sz="1564"/>
            </a:pPr>
            <a:r>
              <a:rPr dirty="0"/>
              <a:t>Toxicity: </a:t>
            </a:r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Cardiac - minimal  - SA arrest, Ventricular </a:t>
            </a:r>
            <a:r>
              <a:rPr dirty="0" smtClean="0"/>
              <a:t>arrhythmia</a:t>
            </a:r>
            <a:r>
              <a:rPr lang="en-US" dirty="0" smtClean="0"/>
              <a:t>s</a:t>
            </a:r>
            <a:endParaRPr dirty="0"/>
          </a:p>
          <a:p>
            <a:pPr marL="817880" lvl="3" indent="-204470" defTabSz="268731">
              <a:spcBef>
                <a:spcPts val="1200"/>
              </a:spcBef>
              <a:defRPr sz="1564"/>
            </a:pPr>
            <a:r>
              <a:rPr dirty="0"/>
              <a:t>Extra cardiac - Neurological - </a:t>
            </a:r>
            <a:r>
              <a:rPr dirty="0" err="1"/>
              <a:t>parasthesia</a:t>
            </a:r>
            <a:r>
              <a:rPr dirty="0"/>
              <a:t>, tremor, n/v, tinnitus, slurred speech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27" name="Shape 2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r>
              <a:rPr lang="en-US" dirty="0" smtClean="0"/>
              <a:t>Na class 1c</a:t>
            </a:r>
            <a:endParaRPr dirty="0"/>
          </a:p>
        </p:txBody>
      </p:sp>
      <p:sp>
        <p:nvSpPr>
          <p:cNvPr id="228" name="Shape 2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0034" indent="-280034" defTabSz="368045">
              <a:spcBef>
                <a:spcPts val="1700"/>
              </a:spcBef>
              <a:defRPr sz="2142"/>
            </a:pPr>
            <a:r>
              <a:rPr dirty="0" err="1"/>
              <a:t>Flecanide</a:t>
            </a:r>
            <a:r>
              <a:rPr dirty="0"/>
              <a:t> 1C agent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Potent blocker of Na and K channels with slow unblocking kinetics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For use in patients with an otherwise normal heart who have a </a:t>
            </a:r>
            <a:r>
              <a:rPr dirty="0" err="1"/>
              <a:t>supreventrivcular</a:t>
            </a:r>
            <a:r>
              <a:rPr dirty="0"/>
              <a:t> arrhythmia (AF)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Pharmacokinetics: </a:t>
            </a:r>
          </a:p>
          <a:p>
            <a:pPr marL="840105" lvl="2" indent="-280034" defTabSz="368045">
              <a:spcBef>
                <a:spcPts val="1700"/>
              </a:spcBef>
              <a:defRPr sz="2142"/>
            </a:pPr>
            <a:r>
              <a:rPr dirty="0"/>
              <a:t>A: Good PO Absorption </a:t>
            </a:r>
          </a:p>
          <a:p>
            <a:pPr marL="840105" lvl="2" indent="-280034" defTabSz="368045">
              <a:spcBef>
                <a:spcPts val="1700"/>
              </a:spcBef>
              <a:defRPr sz="2142"/>
            </a:pPr>
            <a:r>
              <a:rPr dirty="0"/>
              <a:t>D: Well </a:t>
            </a:r>
            <a:r>
              <a:rPr dirty="0" smtClean="0"/>
              <a:t>distributed</a:t>
            </a:r>
            <a:r>
              <a:rPr lang="en-US" dirty="0" smtClean="0"/>
              <a:t>. </a:t>
            </a:r>
            <a:r>
              <a:rPr lang="en-US" dirty="0" err="1" smtClean="0"/>
              <a:t>Vd</a:t>
            </a:r>
            <a:r>
              <a:rPr lang="en-US" dirty="0" smtClean="0"/>
              <a:t> ~540L </a:t>
            </a:r>
            <a:endParaRPr dirty="0"/>
          </a:p>
          <a:p>
            <a:pPr marL="840105" lvl="2" indent="-280034" defTabSz="368045">
              <a:spcBef>
                <a:spcPts val="1700"/>
              </a:spcBef>
              <a:defRPr sz="2142"/>
            </a:pPr>
            <a:r>
              <a:rPr dirty="0"/>
              <a:t>M: Hepatic</a:t>
            </a:r>
          </a:p>
          <a:p>
            <a:pPr marL="840105" lvl="2" indent="-280034" defTabSz="368045">
              <a:spcBef>
                <a:spcPts val="1700"/>
              </a:spcBef>
              <a:defRPr sz="2142"/>
            </a:pPr>
            <a:r>
              <a:rPr dirty="0"/>
              <a:t>E: Renal and Hepatic clearance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Toxicity: may cause exacerbation of </a:t>
            </a:r>
            <a:r>
              <a:rPr dirty="0" smtClean="0"/>
              <a:t>arrhythmia</a:t>
            </a:r>
            <a:r>
              <a:rPr lang="en-US" dirty="0" smtClean="0"/>
              <a:t>s</a:t>
            </a:r>
            <a:r>
              <a:rPr dirty="0" smtClean="0"/>
              <a:t>, esp</a:t>
            </a:r>
            <a:r>
              <a:rPr lang="en-US" dirty="0" smtClean="0"/>
              <a:t>.</a:t>
            </a:r>
            <a:r>
              <a:rPr dirty="0" smtClean="0"/>
              <a:t> </a:t>
            </a:r>
            <a:r>
              <a:rPr dirty="0"/>
              <a:t>VT and VF in patients with pre existing VT and those with previous AMI </a:t>
            </a:r>
            <a:endParaRPr lang="en-US" dirty="0" smtClean="0"/>
          </a:p>
          <a:p>
            <a:pPr marL="280035" lvl="1" indent="0" defTabSz="368045">
              <a:spcBef>
                <a:spcPts val="1700"/>
              </a:spcBef>
              <a:buNone/>
              <a:defRPr sz="2142"/>
            </a:pPr>
            <a:r>
              <a:rPr lang="en-US" dirty="0" smtClean="0"/>
              <a:t>- Contraindicated in people with structural heart disease – increased risk of sudden death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31" name="Shape 2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Class II agents - beta blockers </a:t>
            </a:r>
          </a:p>
        </p:txBody>
      </p:sp>
      <p:sp>
        <p:nvSpPr>
          <p:cNvPr id="232" name="Shape 2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Have anti arrythmic properties by virtue of their beta receptor blocking action and direct membrane effects </a:t>
            </a:r>
          </a:p>
          <a:p>
            <a:r>
              <a:t>Good evidence that these agents can prevent recurrent infarction and sudden death in patient recovering from AMI </a:t>
            </a:r>
          </a:p>
        </p:txBody>
      </p:sp>
      <p:pic>
        <p:nvPicPr>
          <p:cNvPr id="233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82850" y="5753100"/>
            <a:ext cx="7023100" cy="411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effects of amiodarone on the heart? What other </a:t>
            </a:r>
            <a:r>
              <a:rPr lang="en-US" dirty="0" err="1"/>
              <a:t>arrythmias</a:t>
            </a:r>
            <a:r>
              <a:rPr lang="en-US" dirty="0"/>
              <a:t> is amiodarone used for? What arrhythmias may amiodarone cause?</a:t>
            </a:r>
          </a:p>
          <a:p>
            <a:r>
              <a:rPr lang="en-US" dirty="0"/>
              <a:t>Describe the </a:t>
            </a:r>
            <a:r>
              <a:rPr lang="en-US" dirty="0" err="1"/>
              <a:t>pharmacodymamics</a:t>
            </a:r>
            <a:r>
              <a:rPr lang="en-US" dirty="0"/>
              <a:t> of </a:t>
            </a:r>
            <a:r>
              <a:rPr lang="en-US" dirty="0" err="1"/>
              <a:t>sotalol</a:t>
            </a:r>
            <a:r>
              <a:rPr lang="en-US" dirty="0"/>
              <a:t>. List the main side effects</a:t>
            </a:r>
          </a:p>
          <a:p>
            <a:r>
              <a:rPr lang="en-US" dirty="0"/>
              <a:t>What drug interactions with </a:t>
            </a:r>
            <a:r>
              <a:rPr lang="en-US" dirty="0" err="1"/>
              <a:t>sotalol</a:t>
            </a:r>
            <a:r>
              <a:rPr lang="en-US" dirty="0"/>
              <a:t> prolong the QT?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2030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36" name="Shape 2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Class III anti arrhythmic </a:t>
            </a:r>
          </a:p>
        </p:txBody>
      </p:sp>
      <p:sp>
        <p:nvSpPr>
          <p:cNvPr id="237" name="Shape 2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Prolong refractory period of the AP by blocking K Channel re entry </a:t>
            </a:r>
          </a:p>
          <a:p>
            <a:r>
              <a:t>Action prolongation of these drugs demonstrates REVERSE USE DEPENDENCE - where the AP prolongation is least marked at fast rates and more marked at slow rates - and so it contributes to torsades</a:t>
            </a:r>
          </a:p>
        </p:txBody>
      </p:sp>
      <p:pic>
        <p:nvPicPr>
          <p:cNvPr id="238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95450" y="6635750"/>
            <a:ext cx="4076700" cy="311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41" name="Shape 2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42" name="Shape 2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3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2400" y="236855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46" name="Shape 2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47" name="Shape 24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95579" indent="-195579" defTabSz="257047">
              <a:spcBef>
                <a:spcPts val="1200"/>
              </a:spcBef>
              <a:defRPr sz="1496"/>
            </a:pPr>
            <a:r>
              <a:rPr dirty="0"/>
              <a:t>Amiodarone </a:t>
            </a:r>
          </a:p>
          <a:p>
            <a:pPr marL="391159" lvl="1" indent="-195579" defTabSz="257047">
              <a:spcBef>
                <a:spcPts val="1200"/>
              </a:spcBef>
              <a:defRPr sz="1496"/>
            </a:pPr>
            <a:r>
              <a:rPr dirty="0"/>
              <a:t>Markedly prolongs the action potential duration (and the QT interval) by blockade of rapidly inward rectifying potassium channel </a:t>
            </a:r>
          </a:p>
          <a:p>
            <a:pPr marL="391159" lvl="1" indent="-195579" defTabSz="257047">
              <a:spcBef>
                <a:spcPts val="1200"/>
              </a:spcBef>
              <a:defRPr sz="1496"/>
            </a:pPr>
            <a:r>
              <a:rPr dirty="0"/>
              <a:t>AP is prolonged over a wide range of heart rates and </a:t>
            </a:r>
            <a:r>
              <a:rPr dirty="0" smtClean="0"/>
              <a:t>demonstrate</a:t>
            </a:r>
            <a:r>
              <a:rPr lang="en-US" dirty="0" smtClean="0"/>
              <a:t>s</a:t>
            </a:r>
            <a:r>
              <a:rPr dirty="0" smtClean="0"/>
              <a:t> </a:t>
            </a:r>
            <a:r>
              <a:rPr dirty="0"/>
              <a:t>reverse use dependence </a:t>
            </a:r>
          </a:p>
          <a:p>
            <a:pPr marL="391159" lvl="1" indent="-195579" defTabSz="257047">
              <a:spcBef>
                <a:spcPts val="1200"/>
              </a:spcBef>
              <a:defRPr sz="1496"/>
            </a:pPr>
            <a:r>
              <a:rPr dirty="0"/>
              <a:t>Also has weak Class II and Class IV properties - this may explain slowing of heart rate and AV nodal conduction </a:t>
            </a:r>
          </a:p>
          <a:p>
            <a:pPr marL="391159" lvl="1" indent="-195579" defTabSz="257047">
              <a:spcBef>
                <a:spcPts val="1200"/>
              </a:spcBef>
              <a:defRPr sz="1496"/>
            </a:pPr>
            <a:r>
              <a:rPr dirty="0"/>
              <a:t>Pharmacokinetics: </a:t>
            </a:r>
          </a:p>
          <a:p>
            <a:pPr marL="586740" lvl="2" indent="-195579" defTabSz="257047">
              <a:spcBef>
                <a:spcPts val="1200"/>
              </a:spcBef>
              <a:defRPr sz="1496"/>
            </a:pPr>
            <a:r>
              <a:rPr dirty="0"/>
              <a:t>A: Bioavailability between 35 - 60% </a:t>
            </a:r>
          </a:p>
          <a:p>
            <a:pPr marL="586740" lvl="2" indent="-195579" defTabSz="257047">
              <a:spcBef>
                <a:spcPts val="1200"/>
              </a:spcBef>
              <a:defRPr sz="1496"/>
            </a:pPr>
            <a:r>
              <a:rPr dirty="0"/>
              <a:t>D: Large volume of distribution </a:t>
            </a:r>
            <a:r>
              <a:rPr lang="en-US" dirty="0" smtClean="0"/>
              <a:t>50 – 150L/kg</a:t>
            </a:r>
            <a:endParaRPr dirty="0"/>
          </a:p>
          <a:p>
            <a:pPr marL="586740" lvl="2" indent="-195579" defTabSz="257047">
              <a:spcBef>
                <a:spcPts val="1200"/>
              </a:spcBef>
              <a:defRPr sz="1496"/>
            </a:pPr>
            <a:r>
              <a:rPr dirty="0"/>
              <a:t>M: Hepatic metabolism with active metabolite </a:t>
            </a:r>
          </a:p>
          <a:p>
            <a:pPr marL="586740" lvl="2" indent="-195579" defTabSz="257047">
              <a:spcBef>
                <a:spcPts val="1200"/>
              </a:spcBef>
              <a:defRPr sz="1496"/>
            </a:pPr>
            <a:r>
              <a:rPr dirty="0"/>
              <a:t>E: Elimination half life is complex - </a:t>
            </a:r>
          </a:p>
          <a:p>
            <a:pPr marL="782319" lvl="3" indent="-195579" defTabSz="257047">
              <a:spcBef>
                <a:spcPts val="1200"/>
              </a:spcBef>
              <a:defRPr sz="1496"/>
            </a:pPr>
            <a:r>
              <a:rPr dirty="0"/>
              <a:t>Rapid component (3 - 10 days for 50%) </a:t>
            </a:r>
          </a:p>
          <a:p>
            <a:pPr marL="782319" lvl="3" indent="-195579" defTabSz="257047">
              <a:spcBef>
                <a:spcPts val="1200"/>
              </a:spcBef>
              <a:defRPr sz="1496"/>
            </a:pPr>
            <a:r>
              <a:rPr dirty="0"/>
              <a:t>Slower component over several weeks </a:t>
            </a:r>
          </a:p>
          <a:p>
            <a:pPr marL="782319" lvl="3" indent="-195579" defTabSz="257047">
              <a:spcBef>
                <a:spcPts val="1200"/>
              </a:spcBef>
              <a:defRPr sz="1496"/>
            </a:pPr>
            <a:r>
              <a:rPr dirty="0"/>
              <a:t>Following discontinuation, drug effects continue for 1 - 3 months </a:t>
            </a:r>
            <a:r>
              <a:rPr lang="en-US" dirty="0" smtClean="0"/>
              <a:t>(100 days)</a:t>
            </a:r>
            <a:endParaRPr dirty="0"/>
          </a:p>
          <a:p>
            <a:pPr marL="391159" lvl="1" indent="-195579" defTabSz="257047">
              <a:spcBef>
                <a:spcPts val="1200"/>
              </a:spcBef>
              <a:defRPr sz="1496"/>
            </a:pPr>
            <a:r>
              <a:rPr dirty="0"/>
              <a:t>Drug interactions - substrate of CYP34A and its levels are increased by drugs that inhibit this enzyme (cimetidine) and drugs that induce the enzyme decrease substrate levels when co administered. </a:t>
            </a:r>
            <a:r>
              <a:rPr dirty="0" err="1"/>
              <a:t>Amioderone</a:t>
            </a:r>
            <a:r>
              <a:rPr dirty="0"/>
              <a:t> may also inhibit other liver </a:t>
            </a:r>
            <a:r>
              <a:rPr dirty="0" err="1"/>
              <a:t>metabolising</a:t>
            </a:r>
            <a:r>
              <a:rPr dirty="0"/>
              <a:t> enzymes and result in high levels of substrates for these enzymes - Digoxin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80034" indent="-280034" defTabSz="368045">
              <a:spcBef>
                <a:spcPts val="1700"/>
              </a:spcBef>
              <a:defRPr sz="2142"/>
            </a:pPr>
            <a:r>
              <a:rPr dirty="0"/>
              <a:t>Therapeutic uses: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Low doses to maintain sinus rhythm in patients with AF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Recurrent VT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Not associated with increased mortality in patients with IHD and CHF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Can be used as adjutant therapy to decrease AICD firing rate </a:t>
            </a:r>
          </a:p>
          <a:p>
            <a:pPr marL="280034" indent="-280034" defTabSz="368045">
              <a:spcBef>
                <a:spcPts val="1700"/>
              </a:spcBef>
              <a:defRPr sz="2142"/>
            </a:pPr>
            <a:r>
              <a:rPr dirty="0"/>
              <a:t>Toxicity: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Cardiac - symptomatic bradycardia and HB </a:t>
            </a:r>
          </a:p>
          <a:p>
            <a:pPr marL="560069" lvl="1" indent="-280034" defTabSz="368045">
              <a:spcBef>
                <a:spcPts val="1700"/>
              </a:spcBef>
              <a:defRPr sz="2142"/>
            </a:pPr>
            <a:r>
              <a:rPr dirty="0"/>
              <a:t>Extra cardiac - </a:t>
            </a:r>
            <a:r>
              <a:rPr lang="en-US" dirty="0" smtClean="0"/>
              <a:t>A</a:t>
            </a:r>
            <a:r>
              <a:rPr dirty="0" smtClean="0"/>
              <a:t>ccumulates </a:t>
            </a:r>
            <a:r>
              <a:rPr dirty="0"/>
              <a:t>in many tissues (heart, lung, liver, skin</a:t>
            </a:r>
            <a:r>
              <a:rPr dirty="0" smtClean="0"/>
              <a:t>)</a:t>
            </a:r>
            <a:r>
              <a:rPr lang="en-US" dirty="0" smtClean="0"/>
              <a:t>;</a:t>
            </a:r>
            <a:r>
              <a:rPr dirty="0" smtClean="0"/>
              <a:t> </a:t>
            </a:r>
            <a:r>
              <a:rPr dirty="0"/>
              <a:t>Dose related pulmonary toxicity - fatal fibrosis in 1% of patients </a:t>
            </a:r>
          </a:p>
          <a:p>
            <a:pPr marL="444500" lvl="1" indent="-328929" defTabSz="368045">
              <a:spcBef>
                <a:spcPts val="1700"/>
              </a:spcBef>
              <a:defRPr sz="2142"/>
            </a:pPr>
            <a:r>
              <a:rPr dirty="0"/>
              <a:t>Blocks peripheral conversion of T4 to T3 and is also a large source of inorganic iodine so may result in hyper or hypothyroidism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55" name="Shape 2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02260" indent="-302260" defTabSz="397256">
              <a:spcBef>
                <a:spcPts val="1900"/>
              </a:spcBef>
              <a:defRPr sz="2312"/>
            </a:pPr>
            <a:r>
              <a:rPr dirty="0" err="1"/>
              <a:t>Sotalol</a:t>
            </a:r>
            <a:r>
              <a:rPr dirty="0"/>
              <a:t> - </a:t>
            </a:r>
          </a:p>
          <a:p>
            <a:pPr marL="604520" lvl="1" indent="-302260" defTabSz="397256">
              <a:spcBef>
                <a:spcPts val="1900"/>
              </a:spcBef>
              <a:defRPr sz="2312"/>
            </a:pPr>
            <a:r>
              <a:rPr dirty="0"/>
              <a:t>Has both Class II and Class III properties </a:t>
            </a:r>
          </a:p>
          <a:p>
            <a:pPr marL="604520" lvl="1" indent="-302260" defTabSz="397256">
              <a:spcBef>
                <a:spcPts val="1900"/>
              </a:spcBef>
              <a:defRPr sz="2312"/>
            </a:pPr>
            <a:r>
              <a:rPr dirty="0"/>
              <a:t>Racemic mixture - beta blocking properties reside in L isomer, D and L isomers are responsible for the AP prolongation properties </a:t>
            </a:r>
          </a:p>
          <a:p>
            <a:pPr marL="604520" lvl="1" indent="-302260" defTabSz="397256">
              <a:spcBef>
                <a:spcPts val="1900"/>
              </a:spcBef>
              <a:defRPr sz="2312"/>
            </a:pPr>
            <a:r>
              <a:rPr dirty="0"/>
              <a:t>NOT cardio selective </a:t>
            </a:r>
          </a:p>
          <a:p>
            <a:pPr marL="604520" lvl="1" indent="-302260" defTabSz="397256">
              <a:spcBef>
                <a:spcPts val="1900"/>
              </a:spcBef>
              <a:defRPr sz="2312"/>
            </a:pPr>
            <a:r>
              <a:rPr dirty="0"/>
              <a:t>Pharmacokinetics: </a:t>
            </a:r>
          </a:p>
          <a:p>
            <a:pPr marL="906780" lvl="2" indent="-302260" defTabSz="397256">
              <a:spcBef>
                <a:spcPts val="1900"/>
              </a:spcBef>
              <a:defRPr sz="2312"/>
            </a:pPr>
            <a:r>
              <a:rPr dirty="0"/>
              <a:t>A: PO </a:t>
            </a:r>
            <a:r>
              <a:rPr dirty="0" err="1"/>
              <a:t>bioavailibility</a:t>
            </a:r>
            <a:r>
              <a:rPr dirty="0"/>
              <a:t> of around 100% </a:t>
            </a:r>
          </a:p>
          <a:p>
            <a:pPr marL="906780" lvl="2" indent="-302260" defTabSz="397256">
              <a:spcBef>
                <a:spcPts val="1900"/>
              </a:spcBef>
              <a:defRPr sz="2312"/>
            </a:pPr>
            <a:r>
              <a:rPr dirty="0"/>
              <a:t>D: </a:t>
            </a:r>
            <a:r>
              <a:rPr lang="en-US" dirty="0" err="1" smtClean="0"/>
              <a:t>Vd</a:t>
            </a:r>
            <a:r>
              <a:rPr lang="en-US" dirty="0" smtClean="0"/>
              <a:t> 1.6-2.5L/kg</a:t>
            </a:r>
            <a:endParaRPr dirty="0"/>
          </a:p>
          <a:p>
            <a:pPr marL="906780" lvl="2" indent="-302260" defTabSz="397256">
              <a:spcBef>
                <a:spcPts val="1900"/>
              </a:spcBef>
              <a:defRPr sz="2312"/>
            </a:pPr>
            <a:r>
              <a:rPr dirty="0"/>
              <a:t>M: NOT </a:t>
            </a:r>
            <a:r>
              <a:rPr dirty="0" err="1"/>
              <a:t>metabolised</a:t>
            </a:r>
            <a:r>
              <a:rPr dirty="0"/>
              <a:t> in liver or bound to plasma proteins </a:t>
            </a:r>
            <a:r>
              <a:rPr lang="en-US" dirty="0" smtClean="0"/>
              <a:t>. Half life 8 hours</a:t>
            </a:r>
            <a:endParaRPr dirty="0"/>
          </a:p>
          <a:p>
            <a:pPr marL="906780" lvl="2" indent="-302260" defTabSz="397256">
              <a:spcBef>
                <a:spcPts val="1900"/>
              </a:spcBef>
              <a:defRPr sz="2312"/>
            </a:pPr>
            <a:r>
              <a:rPr dirty="0"/>
              <a:t>E: Predominantly renal in UNCHANGED form </a:t>
            </a:r>
            <a:r>
              <a:rPr lang="en-US" dirty="0" smtClean="0"/>
              <a:t>(75%)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the effects of verapamil on the heart.</a:t>
            </a:r>
          </a:p>
          <a:p>
            <a:r>
              <a:rPr lang="en-US" dirty="0" smtClean="0"/>
              <a:t>What are the indications for verapamil?</a:t>
            </a:r>
          </a:p>
          <a:p>
            <a:r>
              <a:rPr lang="en-US" dirty="0" smtClean="0"/>
              <a:t>Name some clinical adverse effects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81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Class IV Anti arrythmics </a:t>
            </a:r>
          </a:p>
        </p:txBody>
      </p:sp>
      <p:sp>
        <p:nvSpPr>
          <p:cNvPr id="259" name="Shape 259"/>
          <p:cNvSpPr>
            <a:spLocks noGrp="1"/>
          </p:cNvSpPr>
          <p:nvPr>
            <p:ph type="body" idx="1"/>
          </p:nvPr>
        </p:nvSpPr>
        <p:spPr>
          <a:xfrm>
            <a:off x="406400" y="2791177"/>
            <a:ext cx="12192000" cy="6108701"/>
          </a:xfrm>
          <a:prstGeom prst="rect">
            <a:avLst/>
          </a:prstGeom>
        </p:spPr>
        <p:txBody>
          <a:bodyPr/>
          <a:lstStyle/>
          <a:p>
            <a:pPr marL="231139" indent="-231139" defTabSz="303783">
              <a:spcBef>
                <a:spcPts val="1400"/>
              </a:spcBef>
              <a:defRPr sz="1768"/>
            </a:pPr>
            <a:r>
              <a:rPr dirty="0"/>
              <a:t>Verapamil </a:t>
            </a:r>
          </a:p>
          <a:p>
            <a:pPr marL="462279" lvl="1" indent="-231139" defTabSz="303783">
              <a:spcBef>
                <a:spcPts val="1400"/>
              </a:spcBef>
              <a:defRPr sz="1768"/>
            </a:pPr>
            <a:r>
              <a:rPr dirty="0"/>
              <a:t>Blocks both activated and in activated L type calcium channels - and so more marked in tissues that fire rapidly (SA and AV node) - AV node conduction time and refractory period are invariably prolonged by therapeutic considerations </a:t>
            </a:r>
          </a:p>
          <a:p>
            <a:pPr marL="462279" lvl="1" indent="-231139" defTabSz="303783">
              <a:spcBef>
                <a:spcPts val="1400"/>
              </a:spcBef>
              <a:defRPr sz="1768"/>
            </a:pPr>
            <a:r>
              <a:rPr dirty="0" err="1"/>
              <a:t>Extracardiac</a:t>
            </a:r>
            <a:r>
              <a:rPr dirty="0"/>
              <a:t> effects: Peripheral vasodilation </a:t>
            </a:r>
          </a:p>
          <a:p>
            <a:pPr marL="462279" lvl="1" indent="-231139" defTabSz="303783">
              <a:spcBef>
                <a:spcPts val="1400"/>
              </a:spcBef>
              <a:defRPr sz="1768"/>
            </a:pPr>
            <a:r>
              <a:rPr dirty="0"/>
              <a:t>Pharmacokinetics: </a:t>
            </a:r>
          </a:p>
          <a:p>
            <a:pPr marL="693419" lvl="2" indent="-231139" defTabSz="303783">
              <a:spcBef>
                <a:spcPts val="1400"/>
              </a:spcBef>
              <a:defRPr sz="1768"/>
            </a:pPr>
            <a:r>
              <a:rPr dirty="0"/>
              <a:t>A: PO bioavailability is around 20% - administer in caution in hepatic dysfunction </a:t>
            </a:r>
          </a:p>
          <a:p>
            <a:pPr marL="693419" lvl="2" indent="-231139" defTabSz="303783">
              <a:spcBef>
                <a:spcPts val="1400"/>
              </a:spcBef>
              <a:defRPr sz="1768"/>
            </a:pPr>
            <a:r>
              <a:rPr dirty="0"/>
              <a:t>D: </a:t>
            </a:r>
            <a:r>
              <a:rPr lang="en-US" dirty="0" err="1" smtClean="0"/>
              <a:t>Vd</a:t>
            </a:r>
            <a:r>
              <a:rPr lang="en-US" dirty="0"/>
              <a:t> </a:t>
            </a:r>
            <a:r>
              <a:rPr lang="en-US" dirty="0" smtClean="0"/>
              <a:t>– 2.5 – 6.5kg/L  90% protein bound</a:t>
            </a:r>
            <a:endParaRPr dirty="0"/>
          </a:p>
          <a:p>
            <a:pPr marL="693419" lvl="2" indent="-231139" defTabSz="303783">
              <a:spcBef>
                <a:spcPts val="1400"/>
              </a:spcBef>
              <a:defRPr sz="1768"/>
            </a:pPr>
            <a:r>
              <a:rPr dirty="0"/>
              <a:t>M: Extensively </a:t>
            </a:r>
            <a:r>
              <a:rPr dirty="0" err="1"/>
              <a:t>metabolised</a:t>
            </a:r>
            <a:r>
              <a:rPr dirty="0"/>
              <a:t> in the </a:t>
            </a:r>
            <a:r>
              <a:rPr dirty="0" smtClean="0"/>
              <a:t>liver</a:t>
            </a:r>
            <a:r>
              <a:rPr lang="en-US" dirty="0" smtClean="0"/>
              <a:t>. Half life of single dose 6 hours</a:t>
            </a:r>
            <a:endParaRPr dirty="0"/>
          </a:p>
          <a:p>
            <a:pPr marL="693419" lvl="2" indent="-231139" defTabSz="303783">
              <a:spcBef>
                <a:spcPts val="1400"/>
              </a:spcBef>
              <a:defRPr sz="1768"/>
            </a:pPr>
            <a:r>
              <a:rPr dirty="0"/>
              <a:t>E: Renal </a:t>
            </a:r>
            <a:r>
              <a:rPr lang="en-US" dirty="0" smtClean="0"/>
              <a:t>70% and GIT 15%</a:t>
            </a:r>
            <a:endParaRPr dirty="0"/>
          </a:p>
          <a:p>
            <a:pPr marL="462279" lvl="1" indent="-231139" defTabSz="303783">
              <a:spcBef>
                <a:spcPts val="1400"/>
              </a:spcBef>
              <a:defRPr sz="1768"/>
            </a:pPr>
            <a:r>
              <a:rPr dirty="0"/>
              <a:t>Therapeutic use: SVT is the main arrhythmia </a:t>
            </a:r>
          </a:p>
          <a:p>
            <a:pPr marL="693419" lvl="2" indent="-231139" defTabSz="303783">
              <a:spcBef>
                <a:spcPts val="1400"/>
              </a:spcBef>
              <a:defRPr sz="1768"/>
            </a:pPr>
            <a:r>
              <a:rPr dirty="0"/>
              <a:t>Toxicity: </a:t>
            </a:r>
            <a:r>
              <a:rPr dirty="0" smtClean="0"/>
              <a:t>Cardiac</a:t>
            </a:r>
            <a:r>
              <a:rPr lang="en-US" dirty="0" smtClean="0"/>
              <a:t> arrest</a:t>
            </a:r>
            <a:r>
              <a:rPr dirty="0" smtClean="0"/>
              <a:t> </a:t>
            </a:r>
            <a:r>
              <a:rPr dirty="0"/>
              <a:t>- most common issue is administering it to patents in VT mistaking it for </a:t>
            </a:r>
            <a:r>
              <a:rPr lang="en-US" dirty="0" smtClean="0"/>
              <a:t>A</a:t>
            </a:r>
            <a:r>
              <a:rPr dirty="0" smtClean="0"/>
              <a:t>F  </a:t>
            </a:r>
            <a:endParaRPr dirty="0"/>
          </a:p>
          <a:p>
            <a:pPr marL="924559" lvl="3" indent="-231139" defTabSz="303783">
              <a:spcBef>
                <a:spcPts val="1400"/>
              </a:spcBef>
              <a:defRPr sz="1768"/>
            </a:pPr>
            <a:r>
              <a:rPr dirty="0"/>
              <a:t>Extra cardiac: Constipation, lassitude, nervousness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indications for adenosine use? How does it work? How do the specific pharmacokinetic properties of adenosine influence the method of administration?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490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62" name="Shape 2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Miscellaneous anti arrythmics </a:t>
            </a:r>
          </a:p>
        </p:txBody>
      </p:sp>
      <p:sp>
        <p:nvSpPr>
          <p:cNvPr id="263" name="Shape 2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62254" indent="-262254" defTabSz="344677">
              <a:spcBef>
                <a:spcPts val="1600"/>
              </a:spcBef>
              <a:defRPr sz="2006"/>
            </a:pPr>
            <a:r>
              <a:rPr dirty="0"/>
              <a:t>Adenosine: </a:t>
            </a:r>
          </a:p>
          <a:p>
            <a:pPr marL="524509" lvl="1" indent="-262254" defTabSz="344677">
              <a:spcBef>
                <a:spcPts val="1600"/>
              </a:spcBef>
              <a:defRPr sz="2006"/>
            </a:pPr>
            <a:r>
              <a:rPr dirty="0"/>
              <a:t>Activation of inward rectifier potassium channels and inhibition of calcium current </a:t>
            </a:r>
          </a:p>
          <a:p>
            <a:pPr marL="524509" lvl="1" indent="-262254" defTabSz="344677">
              <a:spcBef>
                <a:spcPts val="1600"/>
              </a:spcBef>
              <a:defRPr sz="2006"/>
            </a:pPr>
            <a:r>
              <a:rPr dirty="0"/>
              <a:t>Causes marked </a:t>
            </a:r>
            <a:r>
              <a:rPr lang="en-US" dirty="0" err="1" smtClean="0"/>
              <a:t>HYPER</a:t>
            </a:r>
            <a:r>
              <a:rPr dirty="0" err="1" smtClean="0"/>
              <a:t>polarisation</a:t>
            </a:r>
            <a:r>
              <a:rPr dirty="0" smtClean="0"/>
              <a:t> </a:t>
            </a:r>
            <a:r>
              <a:rPr dirty="0"/>
              <a:t>and suppression of calcium dependent action potentials - inhibits AV nodal conduction and increases AV nodal refractory period </a:t>
            </a:r>
          </a:p>
          <a:p>
            <a:pPr marL="524509" lvl="1" indent="-262254" defTabSz="344677">
              <a:spcBef>
                <a:spcPts val="1600"/>
              </a:spcBef>
              <a:defRPr sz="2006"/>
            </a:pPr>
            <a:r>
              <a:rPr dirty="0"/>
              <a:t>Pharmacokinetics: </a:t>
            </a:r>
          </a:p>
          <a:p>
            <a:pPr marL="786764" lvl="2" indent="-262254" defTabSz="344677">
              <a:spcBef>
                <a:spcPts val="1600"/>
              </a:spcBef>
              <a:defRPr sz="2006"/>
            </a:pPr>
            <a:r>
              <a:rPr dirty="0"/>
              <a:t>A: IV</a:t>
            </a:r>
          </a:p>
          <a:p>
            <a:pPr marL="786764" lvl="2" indent="-262254" defTabSz="344677">
              <a:spcBef>
                <a:spcPts val="1600"/>
              </a:spcBef>
              <a:defRPr sz="2006"/>
            </a:pPr>
            <a:r>
              <a:rPr dirty="0"/>
              <a:t>D: Low </a:t>
            </a:r>
            <a:r>
              <a:rPr dirty="0" err="1" smtClean="0"/>
              <a:t>Vd</a:t>
            </a:r>
            <a:r>
              <a:rPr lang="en-US" dirty="0" smtClean="0"/>
              <a:t>. Absorbed by most cells.</a:t>
            </a:r>
            <a:endParaRPr dirty="0"/>
          </a:p>
          <a:p>
            <a:pPr marL="786764" lvl="2" indent="-262254" defTabSz="344677">
              <a:spcBef>
                <a:spcPts val="1600"/>
              </a:spcBef>
              <a:defRPr sz="2006"/>
            </a:pPr>
            <a:r>
              <a:rPr dirty="0"/>
              <a:t>M: </a:t>
            </a:r>
            <a:r>
              <a:rPr dirty="0" err="1"/>
              <a:t>Metabolised</a:t>
            </a:r>
            <a:r>
              <a:rPr dirty="0"/>
              <a:t> by RBC </a:t>
            </a:r>
            <a:r>
              <a:rPr dirty="0" err="1"/>
              <a:t>esterases</a:t>
            </a:r>
            <a:endParaRPr dirty="0"/>
          </a:p>
          <a:p>
            <a:pPr marL="786764" lvl="2" indent="-262254" defTabSz="344677">
              <a:spcBef>
                <a:spcPts val="1600"/>
              </a:spcBef>
              <a:defRPr sz="2006"/>
            </a:pPr>
            <a:r>
              <a:rPr dirty="0"/>
              <a:t>E: Very short half life (&lt; 10 seconds) </a:t>
            </a:r>
          </a:p>
          <a:p>
            <a:pPr marL="524509" lvl="1" indent="-262254" defTabSz="344677">
              <a:spcBef>
                <a:spcPts val="1600"/>
              </a:spcBef>
              <a:defRPr sz="2006"/>
            </a:pPr>
            <a:r>
              <a:rPr dirty="0"/>
              <a:t>Less effective in presence of adenosine receptor blocking agents such as theophylline or caffeine </a:t>
            </a:r>
          </a:p>
          <a:p>
            <a:pPr marL="524509" lvl="1" indent="-262254" defTabSz="344677">
              <a:spcBef>
                <a:spcPts val="1600"/>
              </a:spcBef>
              <a:defRPr sz="2006"/>
            </a:pPr>
            <a:r>
              <a:rPr dirty="0"/>
              <a:t>Toxicity causes flushing, SOB, sense of doom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Miscellaneous </a:t>
            </a:r>
          </a:p>
        </p:txBody>
      </p:sp>
      <p:sp>
        <p:nvSpPr>
          <p:cNvPr id="267" name="Shape 26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3364" indent="-253364" defTabSz="332993">
              <a:spcBef>
                <a:spcPts val="1500"/>
              </a:spcBef>
              <a:defRPr sz="1937"/>
            </a:pPr>
            <a:r>
              <a:rPr b="1" dirty="0"/>
              <a:t>Magnesium</a:t>
            </a:r>
            <a:r>
              <a:rPr dirty="0"/>
              <a:t>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Infusion has been found to have </a:t>
            </a:r>
            <a:r>
              <a:rPr dirty="0" err="1" smtClean="0"/>
              <a:t>antiarrythmic</a:t>
            </a:r>
            <a:r>
              <a:rPr dirty="0" smtClean="0"/>
              <a:t> </a:t>
            </a:r>
            <a:r>
              <a:rPr dirty="0"/>
              <a:t>properties even in patients with normal magnesium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Indicated in patients with digoxin induced arrhythmia IF </a:t>
            </a:r>
            <a:r>
              <a:rPr dirty="0" err="1"/>
              <a:t>hypomag</a:t>
            </a:r>
            <a:r>
              <a:rPr dirty="0"/>
              <a:t>. is present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Used in </a:t>
            </a:r>
            <a:r>
              <a:rPr dirty="0" err="1"/>
              <a:t>torsades</a:t>
            </a:r>
            <a:r>
              <a:rPr dirty="0"/>
              <a:t> </a:t>
            </a:r>
            <a:r>
              <a:rPr lang="en-US" dirty="0" smtClean="0"/>
              <a:t>(5mmol over 10 minutes)</a:t>
            </a:r>
            <a:endParaRPr dirty="0"/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Usual dose in </a:t>
            </a:r>
            <a:r>
              <a:rPr dirty="0" smtClean="0"/>
              <a:t>1g </a:t>
            </a:r>
            <a:endParaRPr dirty="0"/>
          </a:p>
          <a:p>
            <a:pPr marL="253364" indent="-253364" defTabSz="332993">
              <a:spcBef>
                <a:spcPts val="1500"/>
              </a:spcBef>
              <a:defRPr sz="1937"/>
            </a:pPr>
            <a:r>
              <a:rPr b="1" dirty="0"/>
              <a:t>Potassium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Increasing serum K causes: </a:t>
            </a:r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dirty="0"/>
              <a:t>Resting potential </a:t>
            </a:r>
            <a:r>
              <a:rPr dirty="0" err="1"/>
              <a:t>depolarisation</a:t>
            </a:r>
            <a:r>
              <a:rPr dirty="0"/>
              <a:t> action</a:t>
            </a:r>
          </a:p>
          <a:p>
            <a:pPr marL="760094" lvl="2" indent="-253364" defTabSz="332993">
              <a:spcBef>
                <a:spcPts val="1500"/>
              </a:spcBef>
              <a:defRPr sz="1937"/>
            </a:pPr>
            <a:r>
              <a:rPr dirty="0" smtClean="0"/>
              <a:t>Membrane </a:t>
            </a:r>
            <a:r>
              <a:rPr dirty="0"/>
              <a:t>potential </a:t>
            </a:r>
            <a:r>
              <a:rPr dirty="0" err="1"/>
              <a:t>stabilising</a:t>
            </a:r>
            <a:r>
              <a:rPr dirty="0"/>
              <a:t> action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Hypokalemia - increases risk of early and delayed after </a:t>
            </a:r>
            <a:r>
              <a:rPr dirty="0" err="1"/>
              <a:t>depolarisations</a:t>
            </a:r>
            <a:r>
              <a:rPr dirty="0"/>
              <a:t> and ectopic pacemaker activity (esp. in presence of digoxin) </a:t>
            </a:r>
          </a:p>
          <a:p>
            <a:pPr marL="506729" lvl="1" indent="-253364" defTabSz="332993">
              <a:spcBef>
                <a:spcPts val="1500"/>
              </a:spcBef>
              <a:defRPr sz="1937"/>
            </a:pPr>
            <a:r>
              <a:rPr dirty="0"/>
              <a:t>Hyperkalemia depresses ectopic pacemakers and slows conduction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70" name="Shape 2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Cardiac glycosides </a:t>
            </a:r>
          </a:p>
        </p:txBody>
      </p:sp>
      <p:sp>
        <p:nvSpPr>
          <p:cNvPr id="271" name="Shape 2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13359" indent="-213359" defTabSz="280415">
              <a:spcBef>
                <a:spcPts val="1300"/>
              </a:spcBef>
              <a:defRPr sz="1632"/>
            </a:pPr>
            <a:r>
              <a:rPr dirty="0"/>
              <a:t>Digoxin is the prototype </a:t>
            </a:r>
          </a:p>
          <a:p>
            <a:pPr marL="213359" indent="-213359" defTabSz="280415">
              <a:spcBef>
                <a:spcPts val="1300"/>
              </a:spcBef>
              <a:defRPr sz="1632"/>
            </a:pPr>
            <a:r>
              <a:rPr dirty="0"/>
              <a:t>Pharmacokinetics </a:t>
            </a:r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A: 65 - 80% absorbed after PO administration</a:t>
            </a:r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D: Widely distributed </a:t>
            </a:r>
            <a:r>
              <a:rPr lang="en-US" dirty="0" smtClean="0"/>
              <a:t>with highest conc. heart, liver and kidney. 20 – 40% protein bound</a:t>
            </a:r>
            <a:endParaRPr dirty="0"/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M: Not extensively </a:t>
            </a:r>
            <a:r>
              <a:rPr dirty="0" err="1" smtClean="0"/>
              <a:t>metabolised</a:t>
            </a:r>
            <a:r>
              <a:rPr lang="en-US" dirty="0" smtClean="0"/>
              <a:t>. Half life: 40 hours</a:t>
            </a:r>
            <a:endParaRPr dirty="0"/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E: 2/3rds excreted by kidney unchanged - renal clearance is proportional to Cr clearance - dose adjustment is </a:t>
            </a:r>
            <a:r>
              <a:rPr dirty="0" smtClean="0"/>
              <a:t>necessary </a:t>
            </a:r>
            <a:endParaRPr dirty="0"/>
          </a:p>
          <a:p>
            <a:pPr marL="213359" indent="-213359" defTabSz="280415">
              <a:spcBef>
                <a:spcPts val="1300"/>
              </a:spcBef>
              <a:defRPr sz="1632"/>
            </a:pPr>
            <a:r>
              <a:rPr dirty="0" smtClean="0"/>
              <a:t>Pharmacodynamics: </a:t>
            </a:r>
            <a:endParaRPr dirty="0"/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Has both direct and </a:t>
            </a:r>
            <a:r>
              <a:rPr dirty="0" smtClean="0"/>
              <a:t>indirect </a:t>
            </a:r>
            <a:r>
              <a:rPr dirty="0"/>
              <a:t>cardiac effects </a:t>
            </a:r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At the molecular level - inhibition of the Na/K ATPase is crucial </a:t>
            </a:r>
          </a:p>
          <a:p>
            <a:pPr marL="426719" lvl="1" indent="-213359" defTabSz="280415">
              <a:spcBef>
                <a:spcPts val="1300"/>
              </a:spcBef>
              <a:defRPr sz="1632"/>
            </a:pPr>
            <a:r>
              <a:rPr dirty="0"/>
              <a:t>CARDIAC EFFECTS: </a:t>
            </a:r>
          </a:p>
          <a:p>
            <a:pPr marL="640079" lvl="2" indent="-213359" defTabSz="280415">
              <a:spcBef>
                <a:spcPts val="1300"/>
              </a:spcBef>
              <a:defRPr sz="1632"/>
            </a:pPr>
            <a:r>
              <a:rPr dirty="0"/>
              <a:t>Mechanical </a:t>
            </a:r>
            <a:r>
              <a:rPr dirty="0" err="1"/>
              <a:t>effets</a:t>
            </a:r>
            <a:r>
              <a:rPr dirty="0"/>
              <a:t>: increases contraction by increasing intracellular free Ca - blocking Na/K ATPase —&gt; increases intracellular Na —&gt; decreases expulsion of Ca via Na/Ca transporter —&gt; increased intracellular Ca </a:t>
            </a:r>
          </a:p>
          <a:p>
            <a:pPr marL="640079" lvl="2" indent="-213359" defTabSz="280415">
              <a:spcBef>
                <a:spcPts val="1300"/>
              </a:spcBef>
              <a:defRPr sz="1632"/>
            </a:pPr>
            <a:r>
              <a:rPr dirty="0"/>
              <a:t>Electrical effects: Decreases SA node firing, decreases conduction velocity in AV node, decreased refractory period for atrial muscle, increase PR and decrease QT interval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Viva 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digoxin’s MOA in heart failure?</a:t>
            </a:r>
          </a:p>
          <a:p>
            <a:r>
              <a:rPr lang="en-US" dirty="0" smtClean="0"/>
              <a:t>Why are patients in heart failure prone to digoxin toxicity?</a:t>
            </a:r>
          </a:p>
          <a:p>
            <a:r>
              <a:rPr lang="en-US" dirty="0" smtClean="0"/>
              <a:t>What are the features of digoxin toxicity?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6758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74" name="Shape 2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75" name="Shape 2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7809" indent="-257809" defTabSz="338835">
              <a:spcBef>
                <a:spcPts val="1600"/>
              </a:spcBef>
              <a:defRPr sz="1971"/>
            </a:pPr>
            <a:r>
              <a:rPr dirty="0"/>
              <a:t>At higher concentrations the RMP is reduced - this causes after depolarizations which appear following normally evoked potentials - when these </a:t>
            </a:r>
            <a:r>
              <a:rPr dirty="0" err="1"/>
              <a:t>afterpotentials</a:t>
            </a:r>
            <a:r>
              <a:rPr dirty="0"/>
              <a:t> reach threshold they cause ectopic beats </a:t>
            </a:r>
          </a:p>
          <a:p>
            <a:pPr marL="257809" indent="-257809" defTabSz="338835">
              <a:spcBef>
                <a:spcPts val="1600"/>
              </a:spcBef>
              <a:defRPr sz="1971"/>
            </a:pPr>
            <a:r>
              <a:rPr dirty="0"/>
              <a:t>With further intoxication each after potential evoked AP will in itself generate more after potentials and so a self sustaining tachycardia develops </a:t>
            </a:r>
          </a:p>
          <a:p>
            <a:pPr marL="257809" indent="-257809" defTabSz="338835">
              <a:spcBef>
                <a:spcPts val="1600"/>
              </a:spcBef>
              <a:defRPr sz="1971"/>
            </a:pPr>
            <a:r>
              <a:rPr dirty="0"/>
              <a:t>At low doses - cardio selective </a:t>
            </a:r>
            <a:r>
              <a:rPr dirty="0" err="1"/>
              <a:t>parasympathomimmetic</a:t>
            </a:r>
            <a:r>
              <a:rPr dirty="0"/>
              <a:t> effects predominate </a:t>
            </a:r>
            <a:r>
              <a:rPr lang="en-US" dirty="0" smtClean="0"/>
              <a:t> via</a:t>
            </a:r>
            <a:r>
              <a:rPr dirty="0" smtClean="0"/>
              <a:t> </a:t>
            </a:r>
            <a:r>
              <a:rPr dirty="0"/>
              <a:t>central vagal stimulation </a:t>
            </a:r>
          </a:p>
          <a:p>
            <a:pPr marL="257809" indent="-257809" defTabSz="338835">
              <a:spcBef>
                <a:spcPts val="1600"/>
              </a:spcBef>
              <a:defRPr sz="1971"/>
            </a:pPr>
            <a:r>
              <a:rPr dirty="0"/>
              <a:t>Effects on other organs: </a:t>
            </a:r>
          </a:p>
          <a:p>
            <a:pPr marL="515619" lvl="1" indent="-257809" defTabSz="338835">
              <a:spcBef>
                <a:spcPts val="1600"/>
              </a:spcBef>
              <a:defRPr sz="1971"/>
            </a:pPr>
            <a:r>
              <a:rPr dirty="0"/>
              <a:t>Affect all excitable tissue - including SM and CNS </a:t>
            </a:r>
          </a:p>
          <a:p>
            <a:pPr marL="515619" lvl="1" indent="-257809" defTabSz="338835">
              <a:spcBef>
                <a:spcPts val="1600"/>
              </a:spcBef>
              <a:defRPr sz="1971"/>
            </a:pPr>
            <a:r>
              <a:rPr dirty="0"/>
              <a:t>GI effects </a:t>
            </a:r>
          </a:p>
          <a:p>
            <a:pPr marL="773429" lvl="2" indent="-257809" defTabSz="338835">
              <a:spcBef>
                <a:spcPts val="1600"/>
              </a:spcBef>
              <a:defRPr sz="1971"/>
            </a:pPr>
            <a:r>
              <a:rPr dirty="0"/>
              <a:t>Anorexia, </a:t>
            </a:r>
            <a:r>
              <a:rPr dirty="0" smtClean="0"/>
              <a:t>N/V</a:t>
            </a:r>
            <a:r>
              <a:rPr lang="en-US" dirty="0" smtClean="0"/>
              <a:t>/</a:t>
            </a:r>
            <a:r>
              <a:rPr dirty="0" smtClean="0"/>
              <a:t>D</a:t>
            </a:r>
            <a:endParaRPr dirty="0"/>
          </a:p>
          <a:p>
            <a:pPr marL="515619" lvl="1" indent="-257809" defTabSz="338835">
              <a:spcBef>
                <a:spcPts val="1600"/>
              </a:spcBef>
              <a:defRPr sz="1971"/>
            </a:pPr>
            <a:r>
              <a:rPr dirty="0"/>
              <a:t>CNS</a:t>
            </a:r>
          </a:p>
          <a:p>
            <a:pPr marL="773429" lvl="2" indent="-257809" defTabSz="338835">
              <a:spcBef>
                <a:spcPts val="1600"/>
              </a:spcBef>
              <a:defRPr sz="1971"/>
            </a:pPr>
            <a:r>
              <a:rPr dirty="0"/>
              <a:t>Disorientation, hallucinations, visual disturbances, </a:t>
            </a:r>
            <a:r>
              <a:rPr dirty="0" smtClean="0"/>
              <a:t>aberrations </a:t>
            </a:r>
            <a:r>
              <a:rPr dirty="0"/>
              <a:t>of </a:t>
            </a:r>
            <a:r>
              <a:rPr dirty="0" err="1"/>
              <a:t>colour</a:t>
            </a:r>
            <a:r>
              <a:rPr dirty="0"/>
              <a:t> perception </a:t>
            </a:r>
            <a:r>
              <a:rPr lang="en-US" dirty="0" smtClean="0"/>
              <a:t>(</a:t>
            </a:r>
            <a:r>
              <a:rPr lang="en-US" dirty="0" err="1" smtClean="0"/>
              <a:t>Xanthopsia</a:t>
            </a:r>
            <a:r>
              <a:rPr lang="en-US" dirty="0" smtClean="0"/>
              <a:t>- yellowing)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</a:t>
            </a:r>
          </a:p>
        </p:txBody>
      </p:sp>
      <p:sp>
        <p:nvSpPr>
          <p:cNvPr id="278" name="Shape 2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  <a:endParaRPr/>
          </a:p>
        </p:txBody>
      </p:sp>
      <p:sp>
        <p:nvSpPr>
          <p:cNvPr id="279" name="Shape 27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5604" indent="-395604" defTabSz="519937">
              <a:spcBef>
                <a:spcPts val="2400"/>
              </a:spcBef>
              <a:defRPr sz="3026"/>
            </a:pPr>
            <a:r>
              <a:rPr dirty="0"/>
              <a:t>Interactions with K, </a:t>
            </a:r>
            <a:r>
              <a:rPr dirty="0" smtClean="0"/>
              <a:t>Ca</a:t>
            </a:r>
            <a:r>
              <a:rPr lang="en-US" dirty="0" smtClean="0"/>
              <a:t> </a:t>
            </a:r>
            <a:r>
              <a:rPr lang="en-US" smtClean="0"/>
              <a:t>and Digoxin</a:t>
            </a:r>
          </a:p>
          <a:p>
            <a:pPr marL="395604" indent="-395604" defTabSz="519937">
              <a:spcBef>
                <a:spcPts val="2400"/>
              </a:spcBef>
              <a:defRPr sz="3026"/>
            </a:pPr>
            <a:r>
              <a:rPr dirty="0" smtClean="0"/>
              <a:t>K </a:t>
            </a:r>
            <a:r>
              <a:rPr dirty="0"/>
              <a:t>and Digoxin act in two ways </a:t>
            </a:r>
          </a:p>
          <a:p>
            <a:pPr marL="1186814" lvl="2" indent="-395604" defTabSz="519937">
              <a:spcBef>
                <a:spcPts val="2400"/>
              </a:spcBef>
              <a:defRPr sz="3026"/>
            </a:pPr>
            <a:r>
              <a:rPr dirty="0"/>
              <a:t>Inhibit each others binding to Na/K, therefore: hyperkalemia reduces the effect of digoxin and hypokalemia increases </a:t>
            </a:r>
          </a:p>
          <a:p>
            <a:pPr marL="1186814" lvl="2" indent="-395604" defTabSz="519937">
              <a:spcBef>
                <a:spcPts val="2400"/>
              </a:spcBef>
              <a:defRPr sz="3026"/>
            </a:pPr>
            <a:r>
              <a:rPr dirty="0"/>
              <a:t>Abnormal cardiac automaticity in inhibited by hyperkalemia </a:t>
            </a:r>
          </a:p>
          <a:p>
            <a:pPr marL="791209" lvl="1" indent="-395604" defTabSz="519937">
              <a:spcBef>
                <a:spcPts val="2400"/>
              </a:spcBef>
              <a:defRPr sz="3026"/>
            </a:pPr>
            <a:r>
              <a:rPr dirty="0"/>
              <a:t>Calcium ion facilitates the toxic actions of cardiac glycosides by accelerating the overloading of intracellular calcium stores - hypercalcemia therefore increases the risk of digoxin cardiac toxicity </a:t>
            </a:r>
            <a:endParaRPr lang="en-US" dirty="0" smtClean="0"/>
          </a:p>
          <a:p>
            <a:pPr marL="791209" lvl="1" indent="-395604" defTabSz="519937">
              <a:spcBef>
                <a:spcPts val="2400"/>
              </a:spcBef>
              <a:defRPr sz="3026"/>
            </a:pPr>
            <a:r>
              <a:rPr lang="en-US" dirty="0" smtClean="0"/>
              <a:t>However no strong evidence for IV calcium causing “stone heart” 	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2411</Words>
  <Application>Microsoft Office PowerPoint</Application>
  <PresentationFormat>Custom</PresentationFormat>
  <Paragraphs>261</Paragraphs>
  <Slides>33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New_Template7</vt:lpstr>
      <vt:lpstr>Anti - arrhythmicS </vt:lpstr>
      <vt:lpstr>PowerPoint Presentation</vt:lpstr>
      <vt:lpstr>Cardiac action potential </vt:lpstr>
      <vt:lpstr>Cardiac pacemaker potential </vt:lpstr>
      <vt:lpstr>cardiac conduction system </vt:lpstr>
      <vt:lpstr>Arrythmias </vt:lpstr>
      <vt:lpstr>EAD – Early After depolarisation </vt:lpstr>
      <vt:lpstr>DAD – Delayed after depolarisation</vt:lpstr>
      <vt:lpstr>ARrythmias </vt:lpstr>
      <vt:lpstr>ANTI ARRYTHMIC AGENTS </vt:lpstr>
      <vt:lpstr>PowerPoint Presentation</vt:lpstr>
      <vt:lpstr>Anti arrhythmic agents - class 1 agents </vt:lpstr>
      <vt:lpstr>Class 1 agents </vt:lpstr>
      <vt:lpstr>class 1 agents </vt:lpstr>
      <vt:lpstr>Na Class 1A</vt:lpstr>
      <vt:lpstr>Na Class 1b</vt:lpstr>
      <vt:lpstr>Na class 1c</vt:lpstr>
      <vt:lpstr>Class II agents - beta blockers </vt:lpstr>
      <vt:lpstr>Viva questions</vt:lpstr>
      <vt:lpstr>Class III anti arrhythmic </vt:lpstr>
      <vt:lpstr>PowerPoint Presentation</vt:lpstr>
      <vt:lpstr>PowerPoint Presentation</vt:lpstr>
      <vt:lpstr>PowerPoint Presentation</vt:lpstr>
      <vt:lpstr>PowerPoint Presentation</vt:lpstr>
      <vt:lpstr>Viva questions</vt:lpstr>
      <vt:lpstr>Class IV Anti arrythmics </vt:lpstr>
      <vt:lpstr>Viva questions</vt:lpstr>
      <vt:lpstr>Miscellaneous anti arrythmics </vt:lpstr>
      <vt:lpstr>Miscellaneous </vt:lpstr>
      <vt:lpstr>Cardiac glycosides </vt:lpstr>
      <vt:lpstr>Viva 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 - arrhythmicS </dc:title>
  <cp:lastModifiedBy>Booga</cp:lastModifiedBy>
  <cp:revision>26</cp:revision>
  <dcterms:modified xsi:type="dcterms:W3CDTF">2018-05-15T09:10:59Z</dcterms:modified>
</cp:coreProperties>
</file>