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Lst>
  <p:notesMasterIdLst>
    <p:notesMasterId r:id="rId117"/>
  </p:notesMasterIdLst>
  <p:sldIdLst>
    <p:sldId id="256" r:id="rId2"/>
    <p:sldId id="259" r:id="rId3"/>
    <p:sldId id="260" r:id="rId4"/>
    <p:sldId id="261" r:id="rId5"/>
    <p:sldId id="262" r:id="rId6"/>
    <p:sldId id="263" r:id="rId7"/>
    <p:sldId id="264" r:id="rId8"/>
    <p:sldId id="265" r:id="rId9"/>
    <p:sldId id="266" r:id="rId10"/>
    <p:sldId id="372"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373" r:id="rId30"/>
    <p:sldId id="285" r:id="rId31"/>
    <p:sldId id="286" r:id="rId32"/>
    <p:sldId id="287" r:id="rId33"/>
    <p:sldId id="288" r:id="rId34"/>
    <p:sldId id="290" r:id="rId35"/>
    <p:sldId id="291" r:id="rId36"/>
    <p:sldId id="293" r:id="rId37"/>
    <p:sldId id="292"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74" r:id="rId81"/>
    <p:sldId id="375" r:id="rId82"/>
    <p:sldId id="336" r:id="rId83"/>
    <p:sldId id="337" r:id="rId84"/>
    <p:sldId id="338" r:id="rId85"/>
    <p:sldId id="339" r:id="rId86"/>
    <p:sldId id="340" r:id="rId87"/>
    <p:sldId id="341" r:id="rId88"/>
    <p:sldId id="342" r:id="rId89"/>
    <p:sldId id="343" r:id="rId90"/>
    <p:sldId id="344" r:id="rId91"/>
    <p:sldId id="345" r:id="rId92"/>
    <p:sldId id="347" r:id="rId93"/>
    <p:sldId id="348" r:id="rId94"/>
    <p:sldId id="350"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257" r:id="rId1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085" autoAdjust="0"/>
  </p:normalViewPr>
  <p:slideViewPr>
    <p:cSldViewPr snapToGrid="0">
      <p:cViewPr varScale="1">
        <p:scale>
          <a:sx n="83" d="100"/>
          <a:sy n="83" d="100"/>
        </p:scale>
        <p:origin x="-120" y="-216"/>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53" d="100"/>
          <a:sy n="53" d="100"/>
        </p:scale>
        <p:origin x="2648" y="52"/>
      </p:cViewPr>
      <p:guideLst/>
    </p:cSldViewPr>
  </p:notes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viewProps" Target="viewProps.xml"/><Relationship Id="rId121" Type="http://schemas.openxmlformats.org/officeDocument/2006/relationships/theme" Target="theme/theme1.xml"/><Relationship Id="rId122"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notesMaster" Target="notesMasters/notesMaster1.xml"/><Relationship Id="rId118" Type="http://schemas.openxmlformats.org/officeDocument/2006/relationships/printerSettings" Target="printerSettings/printerSettings1.bin"/><Relationship Id="rId119" Type="http://schemas.openxmlformats.org/officeDocument/2006/relationships/presProps" Target="presProps.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373BD5-652A-48AC-8618-EA4B76430C2E}" type="datetimeFigureOut">
              <a:rPr lang="en-US" smtClean="0"/>
              <a:t>30/10/15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61BBF2-C29B-4F77-BEAD-731267F5540B}" type="slidenum">
              <a:rPr lang="en-US" smtClean="0"/>
              <a:t>‹#›</a:t>
            </a:fld>
            <a:endParaRPr lang="en-US"/>
          </a:p>
        </p:txBody>
      </p:sp>
    </p:spTree>
    <p:extLst>
      <p:ext uri="{BB962C8B-B14F-4D97-AF65-F5344CB8AC3E}">
        <p14:creationId xmlns:p14="http://schemas.microsoft.com/office/powerpoint/2010/main" val="4065000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Monteggia</a:t>
            </a:r>
            <a:r>
              <a:rPr lang="en-US" dirty="0" smtClean="0"/>
              <a:t> Fracture</a:t>
            </a:r>
            <a:endParaRPr lang="en-US" dirty="0"/>
          </a:p>
        </p:txBody>
      </p:sp>
      <p:sp>
        <p:nvSpPr>
          <p:cNvPr id="4" name="Slide Number Placeholder 3"/>
          <p:cNvSpPr>
            <a:spLocks noGrp="1"/>
          </p:cNvSpPr>
          <p:nvPr>
            <p:ph type="sldNum" sz="quarter" idx="10"/>
          </p:nvPr>
        </p:nvSpPr>
        <p:spPr/>
        <p:txBody>
          <a:bodyPr/>
          <a:lstStyle/>
          <a:p>
            <a:pPr>
              <a:defRPr/>
            </a:pPr>
            <a:fld id="{FC464713-45B9-514C-9BE9-E2D74F622463}" type="slidenum">
              <a:rPr lang="en-AU" smtClean="0"/>
              <a:pPr>
                <a:defRPr/>
              </a:pPr>
              <a:t>8</a:t>
            </a:fld>
            <a:endParaRPr lang="en-AU"/>
          </a:p>
        </p:txBody>
      </p:sp>
    </p:spTree>
    <p:extLst>
      <p:ext uri="{BB962C8B-B14F-4D97-AF65-F5344CB8AC3E}">
        <p14:creationId xmlns:p14="http://schemas.microsoft.com/office/powerpoint/2010/main" val="2405643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Obstruction main indication</a:t>
            </a:r>
            <a:endParaRPr lang="en-US" dirty="0"/>
          </a:p>
        </p:txBody>
      </p:sp>
      <p:sp>
        <p:nvSpPr>
          <p:cNvPr id="4" name="Slide Number Placeholder 3"/>
          <p:cNvSpPr>
            <a:spLocks noGrp="1"/>
          </p:cNvSpPr>
          <p:nvPr>
            <p:ph type="sldNum" sz="quarter" idx="10"/>
          </p:nvPr>
        </p:nvSpPr>
        <p:spPr/>
        <p:txBody>
          <a:bodyPr/>
          <a:lstStyle/>
          <a:p>
            <a:fld id="{BA61BBF2-C29B-4F77-BEAD-731267F5540B}" type="slidenum">
              <a:rPr lang="en-US" smtClean="0"/>
              <a:t>31</a:t>
            </a:fld>
            <a:endParaRPr lang="en-US"/>
          </a:p>
        </p:txBody>
      </p:sp>
    </p:spTree>
    <p:extLst>
      <p:ext uri="{BB962C8B-B14F-4D97-AF65-F5344CB8AC3E}">
        <p14:creationId xmlns:p14="http://schemas.microsoft.com/office/powerpoint/2010/main" val="2160122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latin typeface="Georgia" charset="0"/>
                <a:ea typeface="ＭＳ Ｐゴシック" charset="0"/>
                <a:cs typeface="ＭＳ Ｐゴシック" charset="0"/>
              </a:rPr>
              <a:t>Anterior </a:t>
            </a:r>
            <a:r>
              <a:rPr lang="en-AU" dirty="0" err="1" smtClean="0">
                <a:latin typeface="Georgia" charset="0"/>
                <a:ea typeface="ＭＳ Ｐゴシック" charset="0"/>
                <a:cs typeface="ＭＳ Ｐゴシック" charset="0"/>
              </a:rPr>
              <a:t>Verterbral</a:t>
            </a:r>
            <a:r>
              <a:rPr lang="en-AU" dirty="0" smtClean="0">
                <a:latin typeface="Georgia" charset="0"/>
                <a:ea typeface="ＭＳ Ｐゴシック" charset="0"/>
                <a:cs typeface="ＭＳ Ｐゴシック" charset="0"/>
              </a:rPr>
              <a:t> Line</a:t>
            </a:r>
          </a:p>
          <a:p>
            <a:r>
              <a:rPr lang="en-AU" dirty="0" smtClean="0">
                <a:latin typeface="Georgia" charset="0"/>
                <a:ea typeface="ＭＳ Ｐゴシック" charset="0"/>
                <a:cs typeface="ＭＳ Ｐゴシック" charset="0"/>
              </a:rPr>
              <a:t>Posterior </a:t>
            </a:r>
            <a:r>
              <a:rPr lang="en-AU" dirty="0" err="1" smtClean="0">
                <a:latin typeface="Georgia" charset="0"/>
                <a:ea typeface="ＭＳ Ｐゴシック" charset="0"/>
                <a:cs typeface="ＭＳ Ｐゴシック" charset="0"/>
              </a:rPr>
              <a:t>Verterbral</a:t>
            </a:r>
            <a:r>
              <a:rPr lang="en-AU" dirty="0" smtClean="0">
                <a:latin typeface="Georgia" charset="0"/>
                <a:ea typeface="ＭＳ Ｐゴシック" charset="0"/>
                <a:cs typeface="ＭＳ Ｐゴシック" charset="0"/>
              </a:rPr>
              <a:t> Line</a:t>
            </a:r>
          </a:p>
          <a:p>
            <a:r>
              <a:rPr lang="en-AU" dirty="0" smtClean="0">
                <a:latin typeface="Georgia" charset="0"/>
                <a:ea typeface="ＭＳ Ｐゴシック" charset="0"/>
                <a:cs typeface="ＭＳ Ｐゴシック" charset="0"/>
              </a:rPr>
              <a:t>(</a:t>
            </a:r>
            <a:r>
              <a:rPr lang="en-AU" dirty="0" err="1" smtClean="0">
                <a:latin typeface="Georgia" charset="0"/>
                <a:ea typeface="ＭＳ Ｐゴシック" charset="0"/>
                <a:cs typeface="ＭＳ Ｐゴシック" charset="0"/>
              </a:rPr>
              <a:t>Spino</a:t>
            </a:r>
            <a:r>
              <a:rPr lang="en-AU" dirty="0" smtClean="0">
                <a:latin typeface="Georgia" charset="0"/>
                <a:ea typeface="ＭＳ Ｐゴシック" charset="0"/>
                <a:cs typeface="ＭＳ Ｐゴシック" charset="0"/>
              </a:rPr>
              <a:t>)laminar Line</a:t>
            </a:r>
          </a:p>
          <a:p>
            <a:r>
              <a:rPr lang="en-AU" dirty="0" err="1" smtClean="0">
                <a:latin typeface="Georgia" charset="0"/>
                <a:ea typeface="ＭＳ Ｐゴシック" charset="0"/>
                <a:cs typeface="ＭＳ Ｐゴシック" charset="0"/>
              </a:rPr>
              <a:t>Spinous</a:t>
            </a:r>
            <a:r>
              <a:rPr lang="en-AU" dirty="0" smtClean="0">
                <a:latin typeface="Georgia" charset="0"/>
                <a:ea typeface="ＭＳ Ｐゴシック" charset="0"/>
                <a:cs typeface="ＭＳ Ｐゴシック" charset="0"/>
              </a:rPr>
              <a:t> Process Line</a:t>
            </a:r>
          </a:p>
          <a:p>
            <a:endParaRPr lang="en-US" dirty="0"/>
          </a:p>
        </p:txBody>
      </p:sp>
      <p:sp>
        <p:nvSpPr>
          <p:cNvPr id="4" name="Slide Number Placeholder 3"/>
          <p:cNvSpPr>
            <a:spLocks noGrp="1"/>
          </p:cNvSpPr>
          <p:nvPr>
            <p:ph type="sldNum" sz="quarter" idx="10"/>
          </p:nvPr>
        </p:nvSpPr>
        <p:spPr/>
        <p:txBody>
          <a:bodyPr/>
          <a:lstStyle/>
          <a:p>
            <a:pPr>
              <a:defRPr/>
            </a:pPr>
            <a:fld id="{FC464713-45B9-514C-9BE9-E2D74F622463}" type="slidenum">
              <a:rPr lang="en-AU" smtClean="0"/>
              <a:pPr>
                <a:defRPr/>
              </a:pPr>
              <a:t>41</a:t>
            </a:fld>
            <a:endParaRPr lang="en-AU"/>
          </a:p>
        </p:txBody>
      </p:sp>
    </p:spTree>
    <p:extLst>
      <p:ext uri="{BB962C8B-B14F-4D97-AF65-F5344CB8AC3E}">
        <p14:creationId xmlns:p14="http://schemas.microsoft.com/office/powerpoint/2010/main" val="237515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Everything Else</a:t>
            </a:r>
          </a:p>
          <a:p>
            <a:endParaRPr lang="en-US" dirty="0" smtClean="0"/>
          </a:p>
          <a:p>
            <a:pPr marL="37931725" lvl="1" indent="-37474525" eaLnBrk="1" hangingPunct="1">
              <a:buFont typeface="Georgia" charset="0"/>
              <a:buNone/>
            </a:pPr>
            <a:r>
              <a:rPr lang="en-AU" dirty="0" smtClean="0">
                <a:latin typeface="Georgia" charset="0"/>
                <a:ea typeface="ＭＳ Ｐゴシック" charset="0"/>
              </a:rPr>
              <a:t>Bones</a:t>
            </a:r>
          </a:p>
          <a:p>
            <a:pPr marL="37931725" lvl="1" indent="-37474525" eaLnBrk="1" hangingPunct="1">
              <a:buFont typeface="Georgia" charset="0"/>
              <a:buNone/>
            </a:pPr>
            <a:r>
              <a:rPr lang="en-AU" dirty="0" smtClean="0">
                <a:latin typeface="Georgia" charset="0"/>
                <a:ea typeface="ＭＳ Ｐゴシック" charset="0"/>
              </a:rPr>
              <a:t>Soft Tissues</a:t>
            </a:r>
          </a:p>
          <a:p>
            <a:pPr marL="37931725" lvl="1" indent="-37474525" eaLnBrk="1" hangingPunct="1">
              <a:buFont typeface="Georgia" charset="0"/>
              <a:buNone/>
            </a:pPr>
            <a:r>
              <a:rPr lang="en-AU" dirty="0" smtClean="0">
                <a:latin typeface="Georgia" charset="0"/>
                <a:ea typeface="ＭＳ Ｐゴシック" charset="0"/>
              </a:rPr>
              <a:t>Subtle Findings (especially </a:t>
            </a:r>
            <a:r>
              <a:rPr lang="en-AU" dirty="0" err="1" smtClean="0">
                <a:latin typeface="Georgia" charset="0"/>
                <a:ea typeface="ＭＳ Ｐゴシック" charset="0"/>
              </a:rPr>
              <a:t>Pneunothorax</a:t>
            </a:r>
            <a:r>
              <a:rPr lang="en-AU" dirty="0" smtClean="0">
                <a:latin typeface="Georgia" charset="0"/>
                <a:ea typeface="ＭＳ Ｐゴシック" charset="0"/>
              </a:rPr>
              <a:t>)</a:t>
            </a:r>
          </a:p>
          <a:p>
            <a:endParaRPr lang="en-US" dirty="0"/>
          </a:p>
        </p:txBody>
      </p:sp>
      <p:sp>
        <p:nvSpPr>
          <p:cNvPr id="4" name="Slide Number Placeholder 3"/>
          <p:cNvSpPr>
            <a:spLocks noGrp="1"/>
          </p:cNvSpPr>
          <p:nvPr>
            <p:ph type="sldNum" sz="quarter" idx="10"/>
          </p:nvPr>
        </p:nvSpPr>
        <p:spPr/>
        <p:txBody>
          <a:bodyPr/>
          <a:lstStyle/>
          <a:p>
            <a:pPr>
              <a:defRPr/>
            </a:pPr>
            <a:fld id="{FC464713-45B9-514C-9BE9-E2D74F622463}" type="slidenum">
              <a:rPr lang="en-AU" smtClean="0"/>
              <a:pPr>
                <a:defRPr/>
              </a:pPr>
              <a:t>49</a:t>
            </a:fld>
            <a:endParaRPr lang="en-AU"/>
          </a:p>
        </p:txBody>
      </p:sp>
    </p:spTree>
    <p:extLst>
      <p:ext uri="{BB962C8B-B14F-4D97-AF65-F5344CB8AC3E}">
        <p14:creationId xmlns:p14="http://schemas.microsoft.com/office/powerpoint/2010/main" val="2436736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a:ln/>
        </p:spPr>
      </p:sp>
      <p:sp>
        <p:nvSpPr>
          <p:cNvPr id="1208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atin typeface="Georgia" charset="0"/>
                <a:ea typeface="ＭＳ Ｐゴシック" charset="0"/>
                <a:cs typeface="ＭＳ Ｐゴシック" charset="0"/>
              </a:rPr>
              <a:t>Film Quality is important</a:t>
            </a:r>
          </a:p>
          <a:p>
            <a:pPr eaLnBrk="1" hangingPunct="1"/>
            <a:r>
              <a:rPr lang="en-AU">
                <a:latin typeface="Georgia" charset="0"/>
                <a:ea typeface="ＭＳ Ｐゴシック" charset="0"/>
                <a:cs typeface="ＭＳ Ｐゴシック" charset="0"/>
              </a:rPr>
              <a:t>A rotated film can be confusing:</a:t>
            </a:r>
          </a:p>
          <a:p>
            <a:pPr lvl="1" eaLnBrk="1" hangingPunct="1"/>
            <a:r>
              <a:rPr lang="en-AU">
                <a:latin typeface="Georgia" charset="0"/>
                <a:ea typeface="ＭＳ Ｐゴシック" charset="0"/>
                <a:cs typeface="ＭＳ Ｐゴシック" charset="0"/>
              </a:rPr>
              <a:t>can make one lung look darker</a:t>
            </a:r>
          </a:p>
          <a:p>
            <a:pPr eaLnBrk="1" hangingPunct="1"/>
            <a:r>
              <a:rPr lang="en-AU">
                <a:latin typeface="Georgia" charset="0"/>
                <a:ea typeface="ＭＳ Ｐゴシック" charset="0"/>
                <a:cs typeface="ＭＳ Ｐゴシック" charset="0"/>
              </a:rPr>
              <a:t>Penetration </a:t>
            </a:r>
          </a:p>
          <a:p>
            <a:pPr lvl="1" eaLnBrk="1" hangingPunct="1"/>
            <a:r>
              <a:rPr lang="en-AU">
                <a:latin typeface="Georgia" charset="0"/>
                <a:ea typeface="ＭＳ Ｐゴシック" charset="0"/>
                <a:cs typeface="ＭＳ Ｐゴシック" charset="0"/>
              </a:rPr>
              <a:t>evaluated by looking at the vertebral bodies - are they easily seen?) </a:t>
            </a:r>
          </a:p>
          <a:p>
            <a:pPr lvl="1" eaLnBrk="1" hangingPunct="1"/>
            <a:r>
              <a:rPr lang="en-AU">
                <a:latin typeface="Georgia" charset="0"/>
                <a:ea typeface="ＭＳ Ｐゴシック" charset="0"/>
                <a:cs typeface="ＭＳ Ｐゴシック" charset="0"/>
              </a:rPr>
              <a:t>look at the ‘blackness’ of the film</a:t>
            </a:r>
          </a:p>
          <a:p>
            <a:pPr eaLnBrk="1" hangingPunct="1"/>
            <a:r>
              <a:rPr lang="en-AU">
                <a:latin typeface="Georgia" charset="0"/>
                <a:ea typeface="ＭＳ Ｐゴシック" charset="0"/>
                <a:cs typeface="ＭＳ Ｐゴシック" charset="0"/>
              </a:rPr>
              <a:t>PA v AP </a:t>
            </a:r>
          </a:p>
          <a:p>
            <a:pPr lvl="1" eaLnBrk="1" hangingPunct="1"/>
            <a:r>
              <a:rPr lang="en-AU">
                <a:latin typeface="Georgia" charset="0"/>
                <a:ea typeface="ＭＳ Ｐゴシック" charset="0"/>
              </a:rPr>
              <a:t>This should be considered in terms of the size of the heart and mediastinum</a:t>
            </a:r>
          </a:p>
          <a:p>
            <a:endParaRPr lang="en-US">
              <a:ea typeface="ＭＳ Ｐゴシック" charset="0"/>
              <a:cs typeface="ＭＳ Ｐゴシック" charset="0"/>
            </a:endParaRPr>
          </a:p>
        </p:txBody>
      </p:sp>
      <p:sp>
        <p:nvSpPr>
          <p:cNvPr id="1208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DF7A311-3C10-034C-8B20-280AE6F68995}" type="slidenum">
              <a:rPr lang="en-AU" sz="1200">
                <a:latin typeface="Georgia" charset="0"/>
              </a:rPr>
              <a:pPr/>
              <a:t>50</a:t>
            </a:fld>
            <a:endParaRPr lang="en-AU" sz="1200">
              <a:latin typeface="Georgia"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p:cNvSpPr>
          <p:nvPr>
            <p:ph type="sldImg"/>
          </p:nvPr>
        </p:nvSpPr>
        <p:spPr>
          <a:ln/>
        </p:spPr>
      </p:sp>
      <p:sp>
        <p:nvSpPr>
          <p:cNvPr id="1218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atin typeface="Georgia" charset="0"/>
                <a:ea typeface="ＭＳ Ｐゴシック" charset="0"/>
                <a:cs typeface="ＭＳ Ｐゴシック" charset="0"/>
              </a:rPr>
              <a:t>Angulation / Rotation</a:t>
            </a:r>
          </a:p>
          <a:p>
            <a:pPr lvl="1" eaLnBrk="1" hangingPunct="1"/>
            <a:r>
              <a:rPr lang="en-AU">
                <a:latin typeface="Georgia" charset="0"/>
                <a:ea typeface="ＭＳ Ｐゴシック" charset="0"/>
              </a:rPr>
              <a:t>Clavicles should project over posterior 3</a:t>
            </a:r>
            <a:r>
              <a:rPr lang="en-AU" baseline="30000">
                <a:latin typeface="Georgia" charset="0"/>
                <a:ea typeface="ＭＳ Ｐゴシック" charset="0"/>
              </a:rPr>
              <a:t>rd</a:t>
            </a:r>
            <a:r>
              <a:rPr lang="en-AU">
                <a:latin typeface="Georgia" charset="0"/>
                <a:ea typeface="ＭＳ Ｐゴシック" charset="0"/>
              </a:rPr>
              <a:t> Rib</a:t>
            </a:r>
          </a:p>
          <a:p>
            <a:pPr lvl="1" eaLnBrk="1" hangingPunct="1"/>
            <a:r>
              <a:rPr lang="en-AU">
                <a:latin typeface="Georgia" charset="0"/>
                <a:ea typeface="ＭＳ Ｐゴシック" charset="0"/>
              </a:rPr>
              <a:t>The spinous processes should lie half way between the medial ends of the clavicles </a:t>
            </a:r>
          </a:p>
          <a:p>
            <a:pPr eaLnBrk="1" hangingPunct="1"/>
            <a:r>
              <a:rPr lang="en-AU">
                <a:latin typeface="Georgia" charset="0"/>
                <a:ea typeface="ＭＳ Ｐゴシック" charset="0"/>
                <a:cs typeface="ＭＳ Ｐゴシック" charset="0"/>
              </a:rPr>
              <a:t>Penetration (less relevant with Digital Imaging)</a:t>
            </a:r>
          </a:p>
          <a:p>
            <a:pPr lvl="1" eaLnBrk="1" hangingPunct="1"/>
            <a:r>
              <a:rPr lang="en-AU">
                <a:latin typeface="Georgia" charset="0"/>
                <a:ea typeface="ＭＳ Ｐゴシック" charset="0"/>
              </a:rPr>
              <a:t>Under Penetration (too white): loss of lung base detail, increase hilar markings</a:t>
            </a:r>
          </a:p>
          <a:p>
            <a:pPr lvl="1" eaLnBrk="1" hangingPunct="1"/>
            <a:r>
              <a:rPr lang="en-AU">
                <a:latin typeface="Georgia" charset="0"/>
                <a:ea typeface="ＭＳ Ｐゴシック" charset="0"/>
              </a:rPr>
              <a:t>Over Penetration (too black): reduced subtle findings</a:t>
            </a:r>
          </a:p>
          <a:p>
            <a:endParaRPr lang="en-US">
              <a:ea typeface="ＭＳ Ｐゴシック" charset="0"/>
              <a:cs typeface="ＭＳ Ｐゴシック" charset="0"/>
            </a:endParaRPr>
          </a:p>
        </p:txBody>
      </p:sp>
      <p:sp>
        <p:nvSpPr>
          <p:cNvPr id="1218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95F11B6-97E4-A040-A43F-379FFEFF110B}" type="slidenum">
              <a:rPr lang="en-AU" sz="1200">
                <a:latin typeface="Georgia" charset="0"/>
              </a:rPr>
              <a:pPr/>
              <a:t>52</a:t>
            </a:fld>
            <a:endParaRPr lang="en-AU" sz="1200">
              <a:latin typeface="Georgia"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a:ln/>
        </p:spPr>
      </p:sp>
      <p:sp>
        <p:nvSpPr>
          <p:cNvPr id="1228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atin typeface="Georgia" charset="0"/>
                <a:ea typeface="ＭＳ Ｐゴシック" charset="0"/>
                <a:cs typeface="ＭＳ Ｐゴシック" charset="0"/>
              </a:rPr>
              <a:t>Films are generally taken on inspiration</a:t>
            </a:r>
          </a:p>
          <a:p>
            <a:pPr eaLnBrk="1" hangingPunct="1"/>
            <a:r>
              <a:rPr lang="en-AU">
                <a:latin typeface="Georgia" charset="0"/>
                <a:ea typeface="ＭＳ Ｐゴシック" charset="0"/>
                <a:cs typeface="ＭＳ Ｐゴシック" charset="0"/>
              </a:rPr>
              <a:t>Occasionally inspiratory and expiratory films are taken (pneumothorax)</a:t>
            </a:r>
          </a:p>
          <a:p>
            <a:pPr eaLnBrk="1" hangingPunct="1"/>
            <a:r>
              <a:rPr lang="en-AU">
                <a:latin typeface="Georgia" charset="0"/>
                <a:ea typeface="ＭＳ Ｐゴシック" charset="0"/>
                <a:cs typeface="ＭＳ Ｐゴシック" charset="0"/>
              </a:rPr>
              <a:t>In the Right hemithorax at least 6 anterior ribs should be seen</a:t>
            </a:r>
          </a:p>
          <a:p>
            <a:pPr eaLnBrk="1" hangingPunct="1"/>
            <a:r>
              <a:rPr lang="en-AU">
                <a:latin typeface="Georgia" charset="0"/>
                <a:ea typeface="ＭＳ Ｐゴシック" charset="0"/>
                <a:cs typeface="ＭＳ Ｐゴシック" charset="0"/>
              </a:rPr>
              <a:t>Incomplete inspiration can lead to exaggeration of lung markings and heart size </a:t>
            </a:r>
          </a:p>
          <a:p>
            <a:pPr eaLnBrk="1" hangingPunct="1"/>
            <a:r>
              <a:rPr lang="en-AU">
                <a:latin typeface="Georgia" charset="0"/>
                <a:ea typeface="ＭＳ Ｐゴシック" charset="0"/>
                <a:cs typeface="ＭＳ Ｐゴシック" charset="0"/>
              </a:rPr>
              <a:t>Lung hyperexpansion is a sign of obstructive lung disease </a:t>
            </a:r>
          </a:p>
          <a:p>
            <a:endParaRPr lang="en-US">
              <a:ea typeface="ＭＳ Ｐゴシック" charset="0"/>
              <a:cs typeface="ＭＳ Ｐゴシック" charset="0"/>
            </a:endParaRPr>
          </a:p>
        </p:txBody>
      </p:sp>
      <p:sp>
        <p:nvSpPr>
          <p:cNvPr id="1228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495A809-7775-774C-ACE4-5522FCEC3269}" type="slidenum">
              <a:rPr lang="en-AU" sz="1200">
                <a:latin typeface="Georgia" charset="0"/>
              </a:rPr>
              <a:pPr/>
              <a:t>53</a:t>
            </a:fld>
            <a:endParaRPr lang="en-AU" sz="1200">
              <a:latin typeface="Georgia"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ln/>
        </p:spPr>
      </p:sp>
      <p:sp>
        <p:nvSpPr>
          <p:cNvPr id="1239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atin typeface="Georgia" charset="0"/>
                <a:ea typeface="ＭＳ Ｐゴシック" charset="0"/>
                <a:cs typeface="ＭＳ Ｐゴシック" charset="0"/>
              </a:rPr>
              <a:t>May be useful in Right Sided Lesion</a:t>
            </a:r>
          </a:p>
          <a:p>
            <a:pPr eaLnBrk="1" hangingPunct="1"/>
            <a:r>
              <a:rPr lang="en-AU">
                <a:latin typeface="Georgia" charset="0"/>
                <a:ea typeface="ＭＳ Ｐゴシック" charset="0"/>
                <a:cs typeface="ＭＳ Ｐゴシック" charset="0"/>
              </a:rPr>
              <a:t>Hemidiaphram is Seen Well</a:t>
            </a:r>
          </a:p>
          <a:p>
            <a:pPr eaLnBrk="1" hangingPunct="1"/>
            <a:r>
              <a:rPr lang="en-AU">
                <a:latin typeface="Georgia" charset="0"/>
                <a:ea typeface="ＭＳ Ｐゴシック" charset="0"/>
                <a:cs typeface="ＭＳ Ｐゴシック" charset="0"/>
              </a:rPr>
              <a:t>Stomach Bubble aids with orientation</a:t>
            </a:r>
          </a:p>
          <a:p>
            <a:pPr eaLnBrk="1" hangingPunct="1"/>
            <a:r>
              <a:rPr lang="en-AU">
                <a:latin typeface="Georgia" charset="0"/>
                <a:ea typeface="ＭＳ Ｐゴシック" charset="0"/>
                <a:cs typeface="ＭＳ Ｐゴシック" charset="0"/>
              </a:rPr>
              <a:t>Labelled side is closest to cassette</a:t>
            </a:r>
          </a:p>
          <a:p>
            <a:pPr eaLnBrk="1" hangingPunct="1"/>
            <a:r>
              <a:rPr lang="en-AU">
                <a:latin typeface="Georgia" charset="0"/>
                <a:ea typeface="ＭＳ Ｐゴシック" charset="0"/>
                <a:cs typeface="ＭＳ Ｐゴシック" charset="0"/>
              </a:rPr>
              <a:t>The left oblique fissure is more vertically orientated</a:t>
            </a:r>
          </a:p>
          <a:p>
            <a:pPr eaLnBrk="1" hangingPunct="1"/>
            <a:r>
              <a:rPr lang="en-AU">
                <a:latin typeface="Georgia" charset="0"/>
                <a:ea typeface="ＭＳ Ｐゴシック" charset="0"/>
                <a:cs typeface="ＭＳ Ｐゴシック" charset="0"/>
              </a:rPr>
              <a:t>The lateral ‘Decubitus’ film is occasionally used for evaluation of pleural effusions and pneumothorax (use of gravity)</a:t>
            </a:r>
          </a:p>
          <a:p>
            <a:endParaRPr lang="en-US">
              <a:ea typeface="ＭＳ Ｐゴシック" charset="0"/>
              <a:cs typeface="ＭＳ Ｐゴシック" charset="0"/>
            </a:endParaRPr>
          </a:p>
        </p:txBody>
      </p:sp>
      <p:sp>
        <p:nvSpPr>
          <p:cNvPr id="1239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C19E10B-D880-E04E-914C-519F9B2E6AC7}" type="slidenum">
              <a:rPr lang="en-AU" sz="1200">
                <a:latin typeface="Georgia" charset="0"/>
              </a:rPr>
              <a:pPr/>
              <a:t>54</a:t>
            </a:fld>
            <a:endParaRPr lang="en-AU" sz="1200">
              <a:latin typeface="Georgia"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a:ln/>
        </p:spPr>
      </p:sp>
      <p:sp>
        <p:nvSpPr>
          <p:cNvPr id="1249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atin typeface="Georgia" charset="0"/>
                <a:ea typeface="ＭＳ Ｐゴシック" charset="0"/>
                <a:cs typeface="ＭＳ Ｐゴシック" charset="0"/>
              </a:rPr>
              <a:t>Zones – not west zones refers to Radiographic zones  - (Upper (top 2 ribs) Middle (3</a:t>
            </a:r>
            <a:r>
              <a:rPr lang="en-AU" baseline="30000">
                <a:latin typeface="Georgia" charset="0"/>
                <a:ea typeface="ＭＳ Ｐゴシック" charset="0"/>
                <a:cs typeface="ＭＳ Ｐゴシック" charset="0"/>
              </a:rPr>
              <a:t>rd</a:t>
            </a:r>
            <a:r>
              <a:rPr lang="en-AU">
                <a:latin typeface="Georgia" charset="0"/>
                <a:ea typeface="ＭＳ Ｐゴシック" charset="0"/>
                <a:cs typeface="ＭＳ Ｐゴシック" charset="0"/>
              </a:rPr>
              <a:t> and 4</a:t>
            </a:r>
            <a:r>
              <a:rPr lang="en-AU" baseline="30000">
                <a:latin typeface="Georgia" charset="0"/>
                <a:ea typeface="ＭＳ Ｐゴシック" charset="0"/>
                <a:cs typeface="ＭＳ Ｐゴシック" charset="0"/>
              </a:rPr>
              <a:t>th</a:t>
            </a:r>
            <a:r>
              <a:rPr lang="en-AU">
                <a:latin typeface="Georgia" charset="0"/>
                <a:ea typeface="ＭＳ Ｐゴシック" charset="0"/>
                <a:cs typeface="ＭＳ Ｐゴシック" charset="0"/>
              </a:rPr>
              <a:t> Ribs) and Lower (Below 4</a:t>
            </a:r>
            <a:r>
              <a:rPr lang="en-AU" baseline="30000">
                <a:latin typeface="Georgia" charset="0"/>
                <a:ea typeface="ＭＳ Ｐゴシック" charset="0"/>
                <a:cs typeface="ＭＳ Ｐゴシック" charset="0"/>
              </a:rPr>
              <a:t>th</a:t>
            </a:r>
            <a:r>
              <a:rPr lang="en-AU">
                <a:latin typeface="Georgia" charset="0"/>
                <a:ea typeface="ＭＳ Ｐゴシック" charset="0"/>
                <a:cs typeface="ＭＳ Ｐゴシック" charset="0"/>
              </a:rPr>
              <a:t> Rib))</a:t>
            </a:r>
          </a:p>
          <a:p>
            <a:endParaRPr lang="en-US">
              <a:ea typeface="ＭＳ Ｐゴシック" charset="0"/>
              <a:cs typeface="ＭＳ Ｐゴシック" charset="0"/>
            </a:endParaRPr>
          </a:p>
          <a:p>
            <a:r>
              <a:rPr lang="en-US">
                <a:ea typeface="ＭＳ Ｐゴシック" charset="0"/>
                <a:cs typeface="ＭＳ Ｐゴシック" charset="0"/>
              </a:rPr>
              <a:t>Silhouette </a:t>
            </a:r>
            <a:r>
              <a:rPr lang="en-AU">
                <a:latin typeface="Georgia" charset="0"/>
                <a:ea typeface="ＭＳ Ｐゴシック" charset="0"/>
                <a:cs typeface="ＭＳ Ｐゴシック" charset="0"/>
              </a:rPr>
              <a:t>– border of two densities, significant findings may be suggested by obliteration of a distinct border - ‘</a:t>
            </a:r>
            <a:r>
              <a:rPr lang="en-AU" altLang="ja-JP" i="1">
                <a:latin typeface="Georgia" charset="0"/>
                <a:ea typeface="ＭＳ Ｐゴシック" charset="0"/>
                <a:cs typeface="ＭＳ Ｐゴシック" charset="0"/>
              </a:rPr>
              <a:t>silhouette sign</a:t>
            </a:r>
            <a:r>
              <a:rPr lang="en-AU">
                <a:latin typeface="Georgia" charset="0"/>
                <a:ea typeface="ＭＳ Ｐゴシック" charset="0"/>
                <a:cs typeface="ＭＳ Ｐゴシック" charset="0"/>
              </a:rPr>
              <a:t>’</a:t>
            </a:r>
            <a:r>
              <a:rPr lang="en-AU" altLang="ja-JP">
                <a:latin typeface="Georgia" charset="0"/>
                <a:ea typeface="ＭＳ Ｐゴシック" charset="0"/>
                <a:cs typeface="ＭＳ Ｐゴシック" charset="0"/>
              </a:rPr>
              <a:t> </a:t>
            </a:r>
          </a:p>
          <a:p>
            <a:endParaRPr lang="en-US">
              <a:ea typeface="ＭＳ Ｐゴシック" charset="0"/>
              <a:cs typeface="ＭＳ Ｐゴシック" charset="0"/>
            </a:endParaRPr>
          </a:p>
        </p:txBody>
      </p:sp>
      <p:sp>
        <p:nvSpPr>
          <p:cNvPr id="1249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0EFC542-53B8-2C41-BB5F-77C7675D0F51}" type="slidenum">
              <a:rPr lang="en-AU" sz="1200">
                <a:latin typeface="Georgia" charset="0"/>
              </a:rPr>
              <a:pPr/>
              <a:t>55</a:t>
            </a:fld>
            <a:endParaRPr lang="en-AU" sz="1200">
              <a:latin typeface="Georgia"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lstStyle/>
          <a:p>
            <a:pPr>
              <a:defRPr/>
            </a:pPr>
            <a:r>
              <a:rPr lang="en-US" dirty="0" smtClean="0"/>
              <a:t>5 Densities</a:t>
            </a:r>
          </a:p>
          <a:p>
            <a:pPr marL="171450" indent="-171450">
              <a:buFontTx/>
              <a:buChar char="-"/>
              <a:defRPr/>
            </a:pPr>
            <a:r>
              <a:rPr lang="en-US" dirty="0" smtClean="0"/>
              <a:t>Air </a:t>
            </a:r>
          </a:p>
          <a:p>
            <a:pPr marL="171450" indent="-171450">
              <a:buFontTx/>
              <a:buChar char="-"/>
              <a:defRPr/>
            </a:pPr>
            <a:r>
              <a:rPr lang="en-US" dirty="0" smtClean="0"/>
              <a:t>Fat </a:t>
            </a:r>
          </a:p>
          <a:p>
            <a:pPr marL="171450" indent="-171450">
              <a:buFontTx/>
              <a:buChar char="-"/>
              <a:defRPr/>
            </a:pPr>
            <a:r>
              <a:rPr lang="en-US" dirty="0" smtClean="0"/>
              <a:t>Soft Tissue </a:t>
            </a:r>
          </a:p>
          <a:p>
            <a:pPr marL="171450" indent="-171450">
              <a:buFontTx/>
              <a:buChar char="-"/>
              <a:defRPr/>
            </a:pPr>
            <a:r>
              <a:rPr lang="en-US" dirty="0" smtClean="0"/>
              <a:t>Bone </a:t>
            </a:r>
          </a:p>
          <a:p>
            <a:pPr marL="171450" indent="-171450">
              <a:buFontTx/>
              <a:buChar char="-"/>
              <a:defRPr/>
            </a:pPr>
            <a:r>
              <a:rPr lang="en-US" dirty="0" smtClean="0"/>
              <a:t>Metal</a:t>
            </a:r>
            <a:endParaRPr lang="en-US" dirty="0"/>
          </a:p>
        </p:txBody>
      </p:sp>
      <p:sp>
        <p:nvSpPr>
          <p:cNvPr id="1259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E75EB54-2735-714E-B202-3ECD043E53CB}" type="slidenum">
              <a:rPr lang="en-AU" sz="1200">
                <a:latin typeface="Georgia" charset="0"/>
              </a:rPr>
              <a:pPr/>
              <a:t>57</a:t>
            </a:fld>
            <a:endParaRPr lang="en-AU" sz="1200">
              <a:latin typeface="Georgia"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ln/>
        </p:spPr>
      </p:sp>
      <p:sp>
        <p:nvSpPr>
          <p:cNvPr id="12697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AU">
                <a:latin typeface="Georgia" charset="0"/>
                <a:ea typeface="ＭＳ Ｐゴシック" charset="0"/>
              </a:rPr>
              <a:t>Enlargement may be due to projection (AP), a vascular problem (Aortic Dissection) or Mass in the Mediastium (Thymoma, Metastatic Cancer)</a:t>
            </a:r>
          </a:p>
          <a:p>
            <a:pPr lvl="1" eaLnBrk="1" hangingPunct="1"/>
            <a:endParaRPr lang="en-AU">
              <a:latin typeface="Georgia" charset="0"/>
              <a:ea typeface="ＭＳ Ｐゴシック" charset="0"/>
            </a:endParaRPr>
          </a:p>
          <a:p>
            <a:pPr lvl="1" eaLnBrk="1" hangingPunct="1"/>
            <a:r>
              <a:rPr lang="en-AU">
                <a:latin typeface="Georgia" charset="0"/>
                <a:ea typeface="ＭＳ Ｐゴシック" charset="0"/>
              </a:rPr>
              <a:t>Aortic Dissection is a consideration if the patient has typical chest pain and the mediastinum is widened (see later)</a:t>
            </a:r>
          </a:p>
          <a:p>
            <a:endParaRPr lang="en-US">
              <a:ea typeface="ＭＳ Ｐゴシック" charset="0"/>
              <a:cs typeface="ＭＳ Ｐゴシック" charset="0"/>
            </a:endParaRPr>
          </a:p>
        </p:txBody>
      </p:sp>
      <p:sp>
        <p:nvSpPr>
          <p:cNvPr id="1269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D2C117B3-EDB4-6249-8647-569D3CCDFF51}" type="slidenum">
              <a:rPr lang="en-AU" sz="1200">
                <a:latin typeface="Georgia" charset="0"/>
              </a:rPr>
              <a:pPr/>
              <a:t>62</a:t>
            </a:fld>
            <a:endParaRPr lang="en-AU" sz="1200">
              <a:latin typeface="Georgia"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ln/>
        </p:spPr>
      </p:sp>
      <p:sp>
        <p:nvSpPr>
          <p:cNvPr id="1290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AU">
                <a:latin typeface="Georgia" charset="0"/>
                <a:ea typeface="ＭＳ Ｐゴシック" charset="0"/>
              </a:rPr>
              <a:t>Lucency Surrounding Heart</a:t>
            </a:r>
          </a:p>
          <a:p>
            <a:pPr lvl="1" eaLnBrk="1" hangingPunct="1"/>
            <a:r>
              <a:rPr lang="en-AU">
                <a:latin typeface="Georgia" charset="0"/>
                <a:ea typeface="ＭＳ Ｐゴシック" charset="0"/>
              </a:rPr>
              <a:t>Tubular Artery Sign</a:t>
            </a:r>
          </a:p>
          <a:p>
            <a:pPr lvl="1" eaLnBrk="1" hangingPunct="1"/>
            <a:r>
              <a:rPr lang="en-AU">
                <a:latin typeface="Georgia" charset="0"/>
                <a:ea typeface="ＭＳ Ｐゴシック" charset="0"/>
              </a:rPr>
              <a:t>Continuous Diaphragm Sign</a:t>
            </a:r>
          </a:p>
          <a:p>
            <a:pPr lvl="1" eaLnBrk="1" hangingPunct="1"/>
            <a:r>
              <a:rPr lang="en-AU">
                <a:latin typeface="Georgia" charset="0"/>
                <a:ea typeface="ＭＳ Ｐゴシック" charset="0"/>
              </a:rPr>
              <a:t>Subcutaneous Emphysema</a:t>
            </a:r>
          </a:p>
          <a:p>
            <a:endParaRPr lang="en-US">
              <a:ea typeface="ＭＳ Ｐゴシック" charset="0"/>
              <a:cs typeface="ＭＳ Ｐゴシック" charset="0"/>
            </a:endParaRPr>
          </a:p>
        </p:txBody>
      </p:sp>
      <p:sp>
        <p:nvSpPr>
          <p:cNvPr id="1290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71650C4-F937-3149-B62B-3CCCA356288E}" type="slidenum">
              <a:rPr lang="en-AU" sz="1200">
                <a:latin typeface="Georgia" charset="0"/>
              </a:rPr>
              <a:pPr/>
              <a:t>63</a:t>
            </a:fld>
            <a:endParaRPr lang="en-AU" sz="1200">
              <a:latin typeface="Georgia"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p:cNvSpPr>
          <p:nvPr>
            <p:ph type="sldImg"/>
          </p:nvPr>
        </p:nvSpPr>
        <p:spPr>
          <a:ln/>
        </p:spPr>
      </p:sp>
      <p:sp>
        <p:nvSpPr>
          <p:cNvPr id="1300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AU">
                <a:latin typeface="Georgia" charset="0"/>
                <a:ea typeface="ＭＳ Ｐゴシック" charset="0"/>
              </a:rPr>
              <a:t>99% of the normal Hilar Shadow is Pulmonary Vessels and Bronchial Lymph Nodes</a:t>
            </a:r>
          </a:p>
          <a:p>
            <a:pPr lvl="1" eaLnBrk="1" hangingPunct="1"/>
            <a:r>
              <a:rPr lang="en-AU">
                <a:latin typeface="Georgia" charset="0"/>
                <a:ea typeface="ＭＳ Ｐゴシック" charset="0"/>
              </a:rPr>
              <a:t>Position – Left is 2cm above the Right (Left NEVER below Right)</a:t>
            </a:r>
          </a:p>
          <a:p>
            <a:pPr lvl="1" eaLnBrk="1" hangingPunct="1"/>
            <a:r>
              <a:rPr lang="en-AU">
                <a:latin typeface="Georgia" charset="0"/>
                <a:ea typeface="ＭＳ Ｐゴシック" charset="0"/>
              </a:rPr>
              <a:t>Shape – smooth margins, V-shaped, symmetry</a:t>
            </a:r>
          </a:p>
          <a:p>
            <a:pPr lvl="1" eaLnBrk="1" hangingPunct="1"/>
            <a:r>
              <a:rPr lang="en-AU">
                <a:latin typeface="Georgia" charset="0"/>
                <a:ea typeface="ＭＳ Ｐゴシック" charset="0"/>
              </a:rPr>
              <a:t>Normally see ‘convergence’ and ‘overly’</a:t>
            </a:r>
          </a:p>
          <a:p>
            <a:pPr lvl="1" eaLnBrk="1" hangingPunct="1"/>
            <a:r>
              <a:rPr lang="en-AU">
                <a:latin typeface="Georgia" charset="0"/>
                <a:ea typeface="ＭＳ Ｐゴシック" charset="0"/>
              </a:rPr>
              <a:t>Density – Typically Symmetrical</a:t>
            </a:r>
          </a:p>
          <a:p>
            <a:endParaRPr lang="en-US">
              <a:ea typeface="ＭＳ Ｐゴシック" charset="0"/>
              <a:cs typeface="ＭＳ Ｐゴシック" charset="0"/>
            </a:endParaRPr>
          </a:p>
        </p:txBody>
      </p:sp>
      <p:sp>
        <p:nvSpPr>
          <p:cNvPr id="1300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646962C-289B-8949-9B77-5718E99C36F9}" type="slidenum">
              <a:rPr lang="en-AU" sz="1200">
                <a:latin typeface="Georgia" charset="0"/>
              </a:rPr>
              <a:pPr/>
              <a:t>67</a:t>
            </a:fld>
            <a:endParaRPr lang="en-AU" sz="1200">
              <a:latin typeface="Georgia"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ln/>
        </p:spPr>
      </p:sp>
      <p:sp>
        <p:nvSpPr>
          <p:cNvPr id="1310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atin typeface="Georgia" charset="0"/>
                <a:ea typeface="ＭＳ Ｐゴシック" charset="0"/>
                <a:cs typeface="ＭＳ Ｐゴシック" charset="0"/>
              </a:rPr>
              <a:t>Lung Zones</a:t>
            </a:r>
          </a:p>
          <a:p>
            <a:pPr lvl="1" eaLnBrk="1" hangingPunct="1"/>
            <a:r>
              <a:rPr lang="en-AU">
                <a:latin typeface="Georgia" charset="0"/>
                <a:ea typeface="ＭＳ Ｐゴシック" charset="0"/>
              </a:rPr>
              <a:t>Describe as Lower, Middle or Upper Zone</a:t>
            </a:r>
          </a:p>
          <a:p>
            <a:pPr lvl="1" eaLnBrk="1" hangingPunct="1"/>
            <a:r>
              <a:rPr lang="en-AU">
                <a:latin typeface="Georgia" charset="0"/>
                <a:ea typeface="ＭＳ Ｐゴシック" charset="0"/>
              </a:rPr>
              <a:t>White = Opacity/Opacification/Shadowing</a:t>
            </a:r>
          </a:p>
          <a:p>
            <a:pPr lvl="1" eaLnBrk="1" hangingPunct="1"/>
            <a:r>
              <a:rPr lang="en-AU">
                <a:latin typeface="Georgia" charset="0"/>
                <a:ea typeface="ＭＳ Ｐゴシック" charset="0"/>
              </a:rPr>
              <a:t>Shadowing </a:t>
            </a:r>
          </a:p>
          <a:p>
            <a:pPr lvl="2" eaLnBrk="1" hangingPunct="1"/>
            <a:r>
              <a:rPr lang="en-AU">
                <a:latin typeface="Georgia" charset="0"/>
                <a:ea typeface="ＭＳ Ｐゴシック" charset="0"/>
              </a:rPr>
              <a:t>Consolidation, Reticular or Nodular</a:t>
            </a:r>
          </a:p>
          <a:p>
            <a:pPr lvl="1" eaLnBrk="1" hangingPunct="1"/>
            <a:r>
              <a:rPr lang="en-AU">
                <a:latin typeface="Georgia" charset="0"/>
                <a:ea typeface="ＭＳ Ｐゴシック" charset="0"/>
              </a:rPr>
              <a:t>Distinct Masses are often described as ‘Coin Shaped’ Lesions</a:t>
            </a:r>
          </a:p>
          <a:p>
            <a:pPr lvl="1" eaLnBrk="1" hangingPunct="1"/>
            <a:r>
              <a:rPr lang="en-AU">
                <a:latin typeface="Georgia" charset="0"/>
                <a:ea typeface="ＭＳ Ｐゴシック" charset="0"/>
              </a:rPr>
              <a:t>Look Very Carefully for Pneumothorax (see next slide)</a:t>
            </a:r>
          </a:p>
          <a:p>
            <a:endParaRPr lang="en-US">
              <a:ea typeface="ＭＳ Ｐゴシック" charset="0"/>
              <a:cs typeface="ＭＳ Ｐゴシック" charset="0"/>
            </a:endParaRPr>
          </a:p>
        </p:txBody>
      </p:sp>
      <p:sp>
        <p:nvSpPr>
          <p:cNvPr id="1310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D703240-7418-F640-8022-06895A585D3A}" type="slidenum">
              <a:rPr lang="en-AU" sz="1200">
                <a:latin typeface="Georgia" charset="0"/>
              </a:rPr>
              <a:pPr/>
              <a:t>69</a:t>
            </a:fld>
            <a:endParaRPr lang="en-AU" sz="1200">
              <a:latin typeface="Georgia"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p:cNvSpPr>
          <p:nvPr>
            <p:ph type="sldImg"/>
          </p:nvPr>
        </p:nvSpPr>
        <p:spPr>
          <a:ln/>
        </p:spPr>
      </p:sp>
      <p:sp>
        <p:nvSpPr>
          <p:cNvPr id="1320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atin typeface="Georgia" charset="0"/>
                <a:ea typeface="ＭＳ Ｐゴシック" charset="0"/>
                <a:cs typeface="ＭＳ Ｐゴシック" charset="0"/>
              </a:rPr>
              <a:t>Cardiomediastinal Contours</a:t>
            </a:r>
          </a:p>
          <a:p>
            <a:pPr lvl="1" eaLnBrk="1" hangingPunct="1"/>
            <a:r>
              <a:rPr lang="en-AU">
                <a:latin typeface="Georgia" charset="0"/>
                <a:ea typeface="ＭＳ Ｐゴシック" charset="0"/>
              </a:rPr>
              <a:t>Right heart border – SVC, Right Atrium, IVC</a:t>
            </a:r>
          </a:p>
          <a:p>
            <a:pPr eaLnBrk="1" hangingPunct="1"/>
            <a:r>
              <a:rPr lang="en-AU">
                <a:latin typeface="Georgia" charset="0"/>
                <a:ea typeface="ＭＳ Ｐゴシック" charset="0"/>
                <a:cs typeface="ＭＳ Ｐゴシック" charset="0"/>
              </a:rPr>
              <a:t>Left Heart Border</a:t>
            </a:r>
          </a:p>
          <a:p>
            <a:pPr lvl="1" eaLnBrk="1" hangingPunct="1"/>
            <a:r>
              <a:rPr lang="en-AU">
                <a:latin typeface="Georgia" charset="0"/>
                <a:ea typeface="ＭＳ Ｐゴシック" charset="0"/>
              </a:rPr>
              <a:t>Aortic arch,  Pulmonary artery, Left auricle, Left ventricle</a:t>
            </a:r>
          </a:p>
          <a:p>
            <a:pPr eaLnBrk="1" hangingPunct="1"/>
            <a:r>
              <a:rPr lang="en-AU">
                <a:latin typeface="Georgia" charset="0"/>
                <a:ea typeface="ＭＳ Ｐゴシック" charset="0"/>
                <a:cs typeface="ＭＳ Ｐゴシック" charset="0"/>
              </a:rPr>
              <a:t>1/3 of heart should be R of Midline, 2/3 to L</a:t>
            </a:r>
          </a:p>
          <a:p>
            <a:pPr eaLnBrk="1" hangingPunct="1"/>
            <a:r>
              <a:rPr lang="en-AU">
                <a:latin typeface="Georgia" charset="0"/>
                <a:ea typeface="ＭＳ Ｐゴシック" charset="0"/>
                <a:cs typeface="ＭＳ Ｐゴシック" charset="0"/>
              </a:rPr>
              <a:t>Pericardial Fat pads are normal:  Triangular, always at the cardiophrenic angle, progressively less dense</a:t>
            </a:r>
          </a:p>
          <a:p>
            <a:endParaRPr lang="en-US">
              <a:ea typeface="ＭＳ Ｐゴシック" charset="0"/>
              <a:cs typeface="ＭＳ Ｐゴシック" charset="0"/>
            </a:endParaRPr>
          </a:p>
        </p:txBody>
      </p:sp>
      <p:sp>
        <p:nvSpPr>
          <p:cNvPr id="1320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AB5799A-21FE-7F4C-9488-00E10C67B1DA}" type="slidenum">
              <a:rPr lang="en-AU" sz="1200">
                <a:latin typeface="Georgia" charset="0"/>
              </a:rPr>
              <a:pPr/>
              <a:t>71</a:t>
            </a:fld>
            <a:endParaRPr lang="en-AU" sz="1200">
              <a:latin typeface="Georgia"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AU" dirty="0" smtClean="0">
                <a:latin typeface="Georgia" charset="0"/>
                <a:ea typeface="ＭＳ Ｐゴシック" charset="0"/>
                <a:cs typeface="ＭＳ Ｐゴシック" charset="0"/>
              </a:rPr>
              <a:t>Left Atrium</a:t>
            </a:r>
          </a:p>
          <a:p>
            <a:pPr lvl="1" eaLnBrk="1" hangingPunct="1">
              <a:lnSpc>
                <a:spcPct val="90000"/>
              </a:lnSpc>
            </a:pPr>
            <a:r>
              <a:rPr lang="en-AU" dirty="0" smtClean="0">
                <a:latin typeface="Georgia" charset="0"/>
                <a:ea typeface="ＭＳ Ｐゴシック" charset="0"/>
              </a:rPr>
              <a:t>Increased </a:t>
            </a:r>
            <a:r>
              <a:rPr lang="en-AU" dirty="0" err="1" smtClean="0">
                <a:latin typeface="Georgia" charset="0"/>
                <a:ea typeface="ＭＳ Ｐゴシック" charset="0"/>
              </a:rPr>
              <a:t>Subcarinal</a:t>
            </a:r>
            <a:r>
              <a:rPr lang="en-AU" dirty="0" smtClean="0">
                <a:latin typeface="Georgia" charset="0"/>
                <a:ea typeface="ＭＳ Ｐゴシック" charset="0"/>
              </a:rPr>
              <a:t> Angle, Double shadow Sign</a:t>
            </a:r>
          </a:p>
          <a:p>
            <a:pPr eaLnBrk="1" hangingPunct="1">
              <a:lnSpc>
                <a:spcPct val="90000"/>
              </a:lnSpc>
            </a:pPr>
            <a:r>
              <a:rPr lang="en-AU" dirty="0" smtClean="0">
                <a:latin typeface="Georgia" charset="0"/>
                <a:ea typeface="ＭＳ Ｐゴシック" charset="0"/>
                <a:cs typeface="ＭＳ Ｐゴシック" charset="0"/>
              </a:rPr>
              <a:t>LV Enlargement</a:t>
            </a:r>
          </a:p>
          <a:p>
            <a:pPr lvl="1" eaLnBrk="1" hangingPunct="1">
              <a:lnSpc>
                <a:spcPct val="90000"/>
              </a:lnSpc>
            </a:pPr>
            <a:r>
              <a:rPr lang="en-AU" dirty="0" smtClean="0">
                <a:latin typeface="Georgia" charset="0"/>
                <a:ea typeface="ＭＳ Ｐゴシック" charset="0"/>
              </a:rPr>
              <a:t>Prominent Left heart Border</a:t>
            </a:r>
          </a:p>
          <a:p>
            <a:pPr eaLnBrk="1" hangingPunct="1">
              <a:lnSpc>
                <a:spcPct val="90000"/>
              </a:lnSpc>
            </a:pPr>
            <a:r>
              <a:rPr lang="en-AU" dirty="0" smtClean="0">
                <a:latin typeface="Georgia" charset="0"/>
                <a:ea typeface="ＭＳ Ｐゴシック" charset="0"/>
                <a:cs typeface="ＭＳ Ｐゴシック" charset="0"/>
              </a:rPr>
              <a:t>LV Aneurysm</a:t>
            </a:r>
          </a:p>
          <a:p>
            <a:pPr lvl="1" eaLnBrk="1" hangingPunct="1">
              <a:lnSpc>
                <a:spcPct val="90000"/>
              </a:lnSpc>
            </a:pPr>
            <a:r>
              <a:rPr lang="en-AU" dirty="0" smtClean="0">
                <a:latin typeface="Georgia" charset="0"/>
                <a:ea typeface="ＭＳ Ｐゴシック" charset="0"/>
              </a:rPr>
              <a:t>Localised Bulge, Calcification</a:t>
            </a:r>
          </a:p>
          <a:p>
            <a:pPr eaLnBrk="1" hangingPunct="1">
              <a:lnSpc>
                <a:spcPct val="90000"/>
              </a:lnSpc>
            </a:pPr>
            <a:r>
              <a:rPr lang="en-AU" dirty="0" smtClean="0">
                <a:latin typeface="Georgia" charset="0"/>
                <a:ea typeface="ＭＳ Ｐゴシック" charset="0"/>
                <a:cs typeface="ＭＳ Ｐゴシック" charset="0"/>
              </a:rPr>
              <a:t>RV Enlargement</a:t>
            </a:r>
          </a:p>
          <a:p>
            <a:pPr lvl="1" eaLnBrk="1" hangingPunct="1">
              <a:lnSpc>
                <a:spcPct val="90000"/>
              </a:lnSpc>
            </a:pPr>
            <a:r>
              <a:rPr lang="en-AU" dirty="0" smtClean="0">
                <a:latin typeface="Georgia" charset="0"/>
                <a:ea typeface="ＭＳ Ｐゴシック" charset="0"/>
              </a:rPr>
              <a:t>Filling of Retrosternal Space</a:t>
            </a:r>
          </a:p>
          <a:p>
            <a:pPr eaLnBrk="1" hangingPunct="1">
              <a:lnSpc>
                <a:spcPct val="90000"/>
              </a:lnSpc>
            </a:pPr>
            <a:r>
              <a:rPr lang="en-AU" dirty="0" smtClean="0">
                <a:latin typeface="Georgia" charset="0"/>
                <a:ea typeface="ＭＳ Ｐゴシック" charset="0"/>
                <a:cs typeface="ＭＳ Ｐゴシック" charset="0"/>
              </a:rPr>
              <a:t>Pericardial Effusions</a:t>
            </a:r>
          </a:p>
          <a:p>
            <a:pPr lvl="1" eaLnBrk="1" hangingPunct="1">
              <a:lnSpc>
                <a:spcPct val="90000"/>
              </a:lnSpc>
            </a:pPr>
            <a:r>
              <a:rPr lang="en-AU" dirty="0" smtClean="0">
                <a:latin typeface="Georgia" charset="0"/>
                <a:ea typeface="ＭＳ Ｐゴシック" charset="0"/>
              </a:rPr>
              <a:t>Globular Outline of Heart, Rapid Onset</a:t>
            </a:r>
          </a:p>
          <a:p>
            <a:endParaRPr lang="en-US" dirty="0"/>
          </a:p>
        </p:txBody>
      </p:sp>
      <p:sp>
        <p:nvSpPr>
          <p:cNvPr id="4" name="Slide Number Placeholder 3"/>
          <p:cNvSpPr>
            <a:spLocks noGrp="1"/>
          </p:cNvSpPr>
          <p:nvPr>
            <p:ph type="sldNum" sz="quarter" idx="10"/>
          </p:nvPr>
        </p:nvSpPr>
        <p:spPr/>
        <p:txBody>
          <a:bodyPr/>
          <a:lstStyle/>
          <a:p>
            <a:pPr>
              <a:defRPr/>
            </a:pPr>
            <a:fld id="{FC464713-45B9-514C-9BE9-E2D74F622463}" type="slidenum">
              <a:rPr lang="en-AU" smtClean="0"/>
              <a:pPr>
                <a:defRPr/>
              </a:pPr>
              <a:t>72</a:t>
            </a:fld>
            <a:endParaRPr lang="en-AU"/>
          </a:p>
        </p:txBody>
      </p:sp>
    </p:spTree>
    <p:extLst>
      <p:ext uri="{BB962C8B-B14F-4D97-AF65-F5344CB8AC3E}">
        <p14:creationId xmlns:p14="http://schemas.microsoft.com/office/powerpoint/2010/main" val="3585815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a:ln/>
        </p:spPr>
      </p:sp>
      <p:sp>
        <p:nvSpPr>
          <p:cNvPr id="1341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AU">
                <a:latin typeface="Georgia" charset="0"/>
                <a:ea typeface="ＭＳ Ｐゴシック" charset="0"/>
                <a:cs typeface="ＭＳ Ｐゴシック" charset="0"/>
              </a:rPr>
              <a:t>Classified into Stanford and De Bakey Classification Systems</a:t>
            </a:r>
          </a:p>
          <a:p>
            <a:pPr eaLnBrk="1" hangingPunct="1">
              <a:lnSpc>
                <a:spcPct val="90000"/>
              </a:lnSpc>
            </a:pPr>
            <a:r>
              <a:rPr lang="en-AU">
                <a:latin typeface="Georgia" charset="0"/>
                <a:ea typeface="ＭＳ Ｐゴシック" charset="0"/>
                <a:cs typeface="ＭＳ Ｐゴシック" charset="0"/>
              </a:rPr>
              <a:t>Stanford A is proximal and Stanford B is distal to the Subclavian Artery</a:t>
            </a:r>
          </a:p>
          <a:p>
            <a:pPr eaLnBrk="1" hangingPunct="1">
              <a:lnSpc>
                <a:spcPct val="90000"/>
              </a:lnSpc>
            </a:pPr>
            <a:r>
              <a:rPr lang="en-AU">
                <a:latin typeface="Georgia" charset="0"/>
                <a:ea typeface="ＭＳ Ｐゴシック" charset="0"/>
                <a:cs typeface="ＭＳ Ｐゴシック" charset="0"/>
              </a:rPr>
              <a:t>CXR SIGNS:</a:t>
            </a:r>
          </a:p>
          <a:p>
            <a:pPr lvl="1" eaLnBrk="1" hangingPunct="1">
              <a:lnSpc>
                <a:spcPct val="90000"/>
              </a:lnSpc>
            </a:pPr>
            <a:r>
              <a:rPr lang="en-AU">
                <a:latin typeface="Georgia" charset="0"/>
                <a:ea typeface="ＭＳ Ｐゴシック" charset="0"/>
              </a:rPr>
              <a:t>Wide Mediastinum (&gt;8cm)</a:t>
            </a:r>
          </a:p>
          <a:p>
            <a:pPr lvl="1" eaLnBrk="1" hangingPunct="1">
              <a:lnSpc>
                <a:spcPct val="90000"/>
              </a:lnSpc>
            </a:pPr>
            <a:r>
              <a:rPr lang="en-AU">
                <a:latin typeface="Georgia" charset="0"/>
                <a:ea typeface="ＭＳ Ｐゴシック" charset="0"/>
              </a:rPr>
              <a:t>Changes in the Smoothness of the Aortic Knuckle</a:t>
            </a:r>
          </a:p>
          <a:p>
            <a:pPr lvl="1" eaLnBrk="1" hangingPunct="1">
              <a:lnSpc>
                <a:spcPct val="90000"/>
              </a:lnSpc>
            </a:pPr>
            <a:r>
              <a:rPr lang="en-AU">
                <a:latin typeface="Georgia" charset="0"/>
                <a:ea typeface="ＭＳ Ｐゴシック" charset="0"/>
              </a:rPr>
              <a:t>Left Pleural Effusion, Pericardial Effusion</a:t>
            </a:r>
          </a:p>
          <a:p>
            <a:pPr lvl="1" eaLnBrk="1" hangingPunct="1">
              <a:lnSpc>
                <a:spcPct val="90000"/>
              </a:lnSpc>
            </a:pPr>
            <a:r>
              <a:rPr lang="en-AU">
                <a:latin typeface="Georgia" charset="0"/>
                <a:ea typeface="ＭＳ Ｐゴシック" charset="0"/>
              </a:rPr>
              <a:t>Internal Change</a:t>
            </a:r>
          </a:p>
          <a:p>
            <a:pPr lvl="1" eaLnBrk="1" hangingPunct="1">
              <a:lnSpc>
                <a:spcPct val="90000"/>
              </a:lnSpc>
            </a:pPr>
            <a:r>
              <a:rPr lang="en-AU">
                <a:latin typeface="Georgia" charset="0"/>
                <a:ea typeface="ＭＳ Ｐゴシック" charset="0"/>
              </a:rPr>
              <a:t>Normal CXR</a:t>
            </a:r>
          </a:p>
          <a:p>
            <a:endParaRPr lang="en-US">
              <a:ea typeface="ＭＳ Ｐゴシック" charset="0"/>
              <a:cs typeface="ＭＳ Ｐゴシック" charset="0"/>
            </a:endParaRPr>
          </a:p>
        </p:txBody>
      </p:sp>
      <p:sp>
        <p:nvSpPr>
          <p:cNvPr id="1341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052C86B-6C41-2344-8804-D4ED60E18435}" type="slidenum">
              <a:rPr lang="en-AU" sz="1200">
                <a:latin typeface="Georgia" charset="0"/>
              </a:rPr>
              <a:pPr/>
              <a:t>75</a:t>
            </a:fld>
            <a:endParaRPr lang="en-AU" sz="1200">
              <a:latin typeface="Georgia"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a:xfrm>
            <a:off x="1524000" y="3602037"/>
            <a:ext cx="9144000" cy="2377421"/>
          </a:xfrm>
        </p:spPr>
        <p:txBody>
          <a:bodyPr>
            <a:normAutofit/>
          </a:bodyPr>
          <a:lstStyle>
            <a:lvl1pPr marL="0" indent="0" algn="ctr">
              <a:buNone/>
              <a:defRPr sz="3000" baseline="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Full name, Position/title</a:t>
            </a:r>
          </a:p>
        </p:txBody>
      </p:sp>
      <p:sp>
        <p:nvSpPr>
          <p:cNvPr id="4" name="Date Placeholder 3"/>
          <p:cNvSpPr>
            <a:spLocks noGrp="1"/>
          </p:cNvSpPr>
          <p:nvPr>
            <p:ph type="dt" sz="half" idx="10"/>
          </p:nvPr>
        </p:nvSpPr>
        <p:spPr/>
        <p:txBody>
          <a:bodyPr/>
          <a:lstStyle/>
          <a:p>
            <a:fld id="{FFC55F79-3B87-4928-8A65-23B9EC9C9890}" type="datetimeFigureOut">
              <a:rPr lang="en-US" smtClean="0"/>
              <a:t>30/10/15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135228397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06500" y="136525"/>
            <a:ext cx="10375900" cy="1325563"/>
          </a:xfrm>
        </p:spPr>
        <p:txBody>
          <a:bodyPr/>
          <a:lstStyle>
            <a:lvl1pPr>
              <a:defRPr b="1">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1206500" y="1609724"/>
            <a:ext cx="10375900" cy="5015194"/>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FC55F79-3B87-4928-8A65-23B9EC9C9890}" type="datetimeFigureOut">
              <a:rPr lang="en-US" smtClean="0"/>
              <a:t>30/10/15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247625935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C55F79-3B87-4928-8A65-23B9EC9C9890}" type="datetimeFigureOut">
              <a:rPr lang="en-US" smtClean="0"/>
              <a:t>30/10/15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261646514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C55F79-3B87-4928-8A65-23B9EC9C9890}" type="datetimeFigureOut">
              <a:rPr lang="en-US" smtClean="0"/>
              <a:t>30/10/15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376408028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C55F79-3B87-4928-8A65-23B9EC9C9890}" type="datetimeFigureOut">
              <a:rPr lang="en-US" smtClean="0"/>
              <a:t>30/10/15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37207836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C55F79-3B87-4928-8A65-23B9EC9C9890}" type="datetimeFigureOut">
              <a:rPr lang="en-US" smtClean="0"/>
              <a:t>30/10/15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229110204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C55F79-3B87-4928-8A65-23B9EC9C9890}" type="datetimeFigureOut">
              <a:rPr lang="en-US" smtClean="0"/>
              <a:t>30/10/15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41198731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C55F79-3B87-4928-8A65-23B9EC9C9890}" type="datetimeFigureOut">
              <a:rPr lang="en-US" smtClean="0"/>
              <a:t>30/10/15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64006243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C55F79-3B87-4928-8A65-23B9EC9C9890}" type="datetimeFigureOut">
              <a:rPr lang="en-US" smtClean="0"/>
              <a:t>30/10/15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127723437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C55F79-3B87-4928-8A65-23B9EC9C9890}" type="datetimeFigureOut">
              <a:rPr lang="en-US" smtClean="0"/>
              <a:t>30/10/15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170565628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C55F79-3B87-4928-8A65-23B9EC9C9890}" type="datetimeFigureOut">
              <a:rPr lang="en-US" smtClean="0"/>
              <a:t>30/10/15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3974516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C55F79-3B87-4928-8A65-23B9EC9C9890}" type="datetimeFigureOut">
              <a:rPr lang="en-US" smtClean="0"/>
              <a:t>30/10/15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B308F4-C1C6-4DBA-8A98-99584231B1A7}" type="slidenum">
              <a:rPr lang="en-US" smtClean="0"/>
              <a:t>‹#›</a:t>
            </a:fld>
            <a:endParaRPr lang="en-US"/>
          </a:p>
        </p:txBody>
      </p:sp>
      <p:pic>
        <p:nvPicPr>
          <p:cNvPr id="10" name="Picture 9"/>
          <p:cNvPicPr>
            <a:picLocks noChangeAspect="1"/>
          </p:cNvPicPr>
          <p:nvPr userDrawn="1"/>
        </p:nvPicPr>
        <p:blipFill rotWithShape="1">
          <a:blip r:embed="rId13"/>
          <a:srcRect t="1765" b="2733"/>
          <a:stretch/>
        </p:blipFill>
        <p:spPr>
          <a:xfrm>
            <a:off x="-1" y="-1"/>
            <a:ext cx="1062383" cy="6870701"/>
          </a:xfrm>
          <a:prstGeom prst="rect">
            <a:avLst/>
          </a:prstGeom>
        </p:spPr>
      </p:pic>
    </p:spTree>
    <p:extLst>
      <p:ext uri="{BB962C8B-B14F-4D97-AF65-F5344CB8AC3E}">
        <p14:creationId xmlns:p14="http://schemas.microsoft.com/office/powerpoint/2010/main" val="129804621"/>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1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ites.google.com/site/academiclifeinem2/paucis/20110909DistractingInjuryCervicalSpine.jpg?attredirects=0" TargetMode="External"/><Relationship Id="rId3" Type="http://schemas.openxmlformats.org/officeDocument/2006/relationships/image" Target="../media/image23.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7.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png"/><Relationship Id="rId5" Type="http://schemas.openxmlformats.org/officeDocument/2006/relationships/image" Target="../media/image33.emf"/><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 Id="rId3" Type="http://schemas.openxmlformats.org/officeDocument/2006/relationships/image" Target="../media/image35.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9.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lifeinthefastlane.com/wp-content/uploads/2009/09/trauma-cxr.jpg?9d7bd4" TargetMode="External"/><Relationship Id="rId3" Type="http://schemas.openxmlformats.org/officeDocument/2006/relationships/image" Target="../media/image48.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e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e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e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latin typeface="Arial" panose="020B0604020202020204" pitchFamily="34" charset="0"/>
                <a:cs typeface="Arial" panose="020B0604020202020204" pitchFamily="34" charset="0"/>
              </a:rPr>
              <a:t>Emergency Medicine Radiology Tips</a:t>
            </a:r>
            <a:br>
              <a:rPr lang="en-US" b="1" dirty="0" smtClean="0">
                <a:latin typeface="Arial" panose="020B0604020202020204" pitchFamily="34" charset="0"/>
                <a:cs typeface="Arial" panose="020B0604020202020204" pitchFamily="34" charset="0"/>
              </a:rPr>
            </a:br>
            <a:r>
              <a:rPr lang="en-US" b="1" dirty="0"/>
              <a:t/>
            </a:r>
            <a:br>
              <a:rPr lang="en-US" b="1" dirty="0"/>
            </a:br>
            <a:endParaRPr lang="en-US"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694944" y="4261578"/>
            <a:ext cx="9144000" cy="2377421"/>
          </a:xfrm>
        </p:spPr>
        <p:txBody>
          <a:bodyPr>
            <a:normAutofit fontScale="92500" lnSpcReduction="10000"/>
          </a:bodyPr>
          <a:lstStyle/>
          <a:p>
            <a:endParaRPr lang="en-US" sz="3000"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sz="3000" dirty="0" smtClean="0">
              <a:latin typeface="Arial" panose="020B0604020202020204" pitchFamily="34" charset="0"/>
              <a:cs typeface="Arial" panose="020B0604020202020204" pitchFamily="34" charset="0"/>
            </a:endParaRPr>
          </a:p>
          <a:p>
            <a:r>
              <a:rPr lang="en-US" sz="3000" dirty="0" smtClean="0">
                <a:latin typeface="Arial" panose="020B0604020202020204" pitchFamily="34" charset="0"/>
                <a:cs typeface="Arial" panose="020B0604020202020204" pitchFamily="34" charset="0"/>
              </a:rPr>
              <a:t>Andrew Coggins</a:t>
            </a:r>
          </a:p>
          <a:p>
            <a:r>
              <a:rPr lang="en-US" b="1" dirty="0" smtClean="0">
                <a:solidFill>
                  <a:srgbClr val="FF0000"/>
                </a:solidFill>
                <a:latin typeface="Arial" panose="020B0604020202020204" pitchFamily="34" charset="0"/>
                <a:cs typeface="Arial" panose="020B0604020202020204" pitchFamily="34" charset="0"/>
              </a:rPr>
              <a:t>www.emergencypedia.com</a:t>
            </a:r>
            <a:endParaRPr lang="en-US" sz="3000" b="1" dirty="0">
              <a:solidFill>
                <a:srgbClr val="FF0000"/>
              </a:solidFill>
              <a:latin typeface="Arial" panose="020B0604020202020204" pitchFamily="34" charset="0"/>
              <a:cs typeface="Arial" panose="020B0604020202020204" pitchFamily="34" charset="0"/>
            </a:endParaRPr>
          </a:p>
        </p:txBody>
      </p:sp>
      <p:pic>
        <p:nvPicPr>
          <p:cNvPr id="4" name="Picture 4" descr="Screen Shot 2015-10-29 at 9.10.33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95546" y="2100759"/>
            <a:ext cx="6350547" cy="3444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281024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1413212" y="233672"/>
            <a:ext cx="10972800" cy="1066800"/>
          </a:xfrm>
        </p:spPr>
        <p:txBody>
          <a:bodyPr/>
          <a:lstStyle/>
          <a:p>
            <a:r>
              <a:rPr lang="en-AU" dirty="0">
                <a:latin typeface="Trebuchet MS" charset="0"/>
                <a:ea typeface="ＭＳ Ｐゴシック" charset="0"/>
                <a:cs typeface="ＭＳ Ｐゴシック" charset="0"/>
              </a:rPr>
              <a:t>Learning Objectives</a:t>
            </a:r>
          </a:p>
        </p:txBody>
      </p:sp>
      <p:sp>
        <p:nvSpPr>
          <p:cNvPr id="3" name="Content Placeholder 2"/>
          <p:cNvSpPr>
            <a:spLocks noGrp="1"/>
          </p:cNvSpPr>
          <p:nvPr>
            <p:ph idx="1"/>
          </p:nvPr>
        </p:nvSpPr>
        <p:spPr>
          <a:xfrm>
            <a:off x="1465239" y="1628800"/>
            <a:ext cx="10061300" cy="4942178"/>
          </a:xfrm>
        </p:spPr>
        <p:txBody>
          <a:bodyPr>
            <a:normAutofit lnSpcReduction="10000"/>
          </a:bodyPr>
          <a:lstStyle/>
          <a:p>
            <a:pPr>
              <a:buFont typeface="Georgia" panose="02040502050405020303" pitchFamily="18" charset="0"/>
              <a:buChar char="•"/>
              <a:defRPr/>
            </a:pPr>
            <a:r>
              <a:rPr lang="en-AU" dirty="0" smtClean="0"/>
              <a:t>Fracture Description</a:t>
            </a:r>
          </a:p>
          <a:p>
            <a:pPr lvl="1">
              <a:buFont typeface="Georgia" panose="02040502050405020303" pitchFamily="18" charset="0"/>
              <a:buChar char="▫"/>
              <a:defRPr/>
            </a:pPr>
            <a:r>
              <a:rPr lang="en-AU" dirty="0" smtClean="0"/>
              <a:t>Calling a registrar</a:t>
            </a:r>
          </a:p>
          <a:p>
            <a:pPr marL="411162" lvl="1" indent="0">
              <a:buFont typeface="Georgia" panose="02040502050405020303" pitchFamily="18" charset="0"/>
              <a:buNone/>
              <a:defRPr/>
            </a:pPr>
            <a:endParaRPr lang="en-AU" sz="2000" dirty="0" smtClean="0"/>
          </a:p>
          <a:p>
            <a:pPr>
              <a:buFont typeface="Georgia" panose="02040502050405020303" pitchFamily="18" charset="0"/>
              <a:buChar char="•"/>
              <a:defRPr/>
            </a:pPr>
            <a:r>
              <a:rPr lang="en-AU" dirty="0" smtClean="0"/>
              <a:t>Find your Lines</a:t>
            </a:r>
          </a:p>
          <a:p>
            <a:pPr lvl="1">
              <a:buFont typeface="Georgia" panose="02040502050405020303" pitchFamily="18" charset="0"/>
              <a:buChar char="▫"/>
              <a:defRPr/>
            </a:pPr>
            <a:r>
              <a:rPr lang="en-AU" dirty="0" smtClean="0"/>
              <a:t>Tubes, NGT and ETT</a:t>
            </a:r>
          </a:p>
          <a:p>
            <a:pPr marL="411162" lvl="1" indent="0">
              <a:buFont typeface="Georgia" panose="02040502050405020303" pitchFamily="18" charset="0"/>
              <a:buNone/>
              <a:defRPr/>
            </a:pPr>
            <a:endParaRPr lang="en-AU" sz="2000" dirty="0" smtClean="0"/>
          </a:p>
          <a:p>
            <a:pPr>
              <a:buFont typeface="Georgia" panose="02040502050405020303" pitchFamily="18" charset="0"/>
              <a:buChar char="•"/>
              <a:defRPr/>
            </a:pPr>
            <a:r>
              <a:rPr lang="en-AU" dirty="0" smtClean="0"/>
              <a:t>Introduction to C spine XR</a:t>
            </a:r>
          </a:p>
          <a:p>
            <a:pPr>
              <a:buFont typeface="Georgia" panose="02040502050405020303" pitchFamily="18" charset="0"/>
              <a:buChar char="•"/>
              <a:defRPr/>
            </a:pPr>
            <a:endParaRPr lang="en-AU" sz="2000" dirty="0" smtClean="0"/>
          </a:p>
          <a:p>
            <a:pPr>
              <a:buFont typeface="Georgia" panose="02040502050405020303" pitchFamily="18" charset="0"/>
              <a:buChar char="•"/>
              <a:defRPr/>
            </a:pPr>
            <a:r>
              <a:rPr lang="en-AU" dirty="0" smtClean="0"/>
              <a:t>Chest X-rays in Detail</a:t>
            </a:r>
          </a:p>
          <a:p>
            <a:pPr lvl="1">
              <a:buFont typeface="Georgia" panose="02040502050405020303" pitchFamily="18" charset="0"/>
              <a:buChar char="▫"/>
              <a:defRPr/>
            </a:pPr>
            <a:r>
              <a:rPr lang="en-AU" dirty="0" smtClean="0"/>
              <a:t>The most common x-ray you see</a:t>
            </a:r>
          </a:p>
          <a:p>
            <a:pPr lvl="3">
              <a:buFont typeface="Georgia" panose="02040502050405020303" pitchFamily="18" charset="0"/>
              <a:buChar char="▫"/>
              <a:defRPr/>
            </a:pPr>
            <a:endParaRPr lang="en-AU" sz="1000" dirty="0"/>
          </a:p>
          <a:p>
            <a:pPr lvl="3">
              <a:buFont typeface="Georgia" panose="02040502050405020303" pitchFamily="18" charset="0"/>
              <a:buChar char="▫"/>
              <a:defRPr/>
            </a:pPr>
            <a:r>
              <a:rPr lang="en-AU" sz="1800" i="1" dirty="0" smtClean="0"/>
              <a:t>“Pictures from </a:t>
            </a:r>
            <a:r>
              <a:rPr lang="en-AU" sz="1800" i="1" dirty="0" err="1" smtClean="0"/>
              <a:t>LITFL.com</a:t>
            </a:r>
            <a:r>
              <a:rPr lang="en-AU" sz="1800" i="1" dirty="0" smtClean="0"/>
              <a:t>, </a:t>
            </a:r>
            <a:r>
              <a:rPr lang="en-AU" sz="1800" i="1" dirty="0" err="1" smtClean="0"/>
              <a:t>Radiopaedia.com</a:t>
            </a:r>
            <a:r>
              <a:rPr lang="en-AU" sz="1800" i="1" dirty="0" smtClean="0"/>
              <a:t> and </a:t>
            </a:r>
            <a:r>
              <a:rPr lang="en-AU" sz="1800" i="1" dirty="0" err="1" smtClean="0"/>
              <a:t>FOAMed</a:t>
            </a:r>
            <a:r>
              <a:rPr lang="en-AU" sz="1800" i="1" dirty="0" smtClean="0"/>
              <a:t>”</a:t>
            </a:r>
          </a:p>
          <a:p>
            <a:pPr lvl="3">
              <a:buFont typeface="Georgia" panose="02040502050405020303" pitchFamily="18" charset="0"/>
              <a:buChar char="▫"/>
              <a:defRPr/>
            </a:pPr>
            <a:r>
              <a:rPr lang="en-AU" sz="1800" i="1" dirty="0" smtClean="0"/>
              <a:t>Disclaimer – opinions my own, use your brain</a:t>
            </a:r>
            <a:endParaRPr lang="en-AU" sz="1800" i="1" dirty="0"/>
          </a:p>
        </p:txBody>
      </p:sp>
    </p:spTree>
    <p:extLst>
      <p:ext uri="{BB962C8B-B14F-4D97-AF65-F5344CB8AC3E}">
        <p14:creationId xmlns:p14="http://schemas.microsoft.com/office/powerpoint/2010/main" val="78111967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81252"/>
            <a:ext cx="10972800" cy="1066800"/>
          </a:xfrm>
        </p:spPr>
        <p:txBody>
          <a:bodyPr/>
          <a:lstStyle/>
          <a:p>
            <a:r>
              <a:rPr lang="en-US" dirty="0" smtClean="0"/>
              <a:t>What will be expected of you…</a:t>
            </a:r>
            <a:endParaRPr lang="en-US" dirty="0"/>
          </a:p>
        </p:txBody>
      </p:sp>
      <p:sp>
        <p:nvSpPr>
          <p:cNvPr id="3" name="Content Placeholder 2"/>
          <p:cNvSpPr>
            <a:spLocks noGrp="1"/>
          </p:cNvSpPr>
          <p:nvPr>
            <p:ph idx="1"/>
          </p:nvPr>
        </p:nvSpPr>
        <p:spPr>
          <a:xfrm>
            <a:off x="1219200" y="1392364"/>
            <a:ext cx="10972800" cy="5227469"/>
          </a:xfrm>
        </p:spPr>
        <p:txBody>
          <a:bodyPr>
            <a:normAutofit/>
          </a:bodyPr>
          <a:lstStyle/>
          <a:p>
            <a:r>
              <a:rPr lang="en-US" dirty="0" smtClean="0"/>
              <a:t>That you</a:t>
            </a:r>
          </a:p>
          <a:p>
            <a:pPr lvl="1"/>
            <a:r>
              <a:rPr lang="en-US" dirty="0" smtClean="0"/>
              <a:t>Can read a CXR</a:t>
            </a:r>
          </a:p>
          <a:p>
            <a:pPr lvl="1"/>
            <a:r>
              <a:rPr lang="en-US" dirty="0" smtClean="0"/>
              <a:t>Can find a line on a film</a:t>
            </a:r>
          </a:p>
          <a:p>
            <a:pPr lvl="1"/>
            <a:r>
              <a:rPr lang="en-US" dirty="0" smtClean="0"/>
              <a:t>Can describe a fracture over the phone</a:t>
            </a:r>
          </a:p>
          <a:p>
            <a:endParaRPr lang="en-US" sz="1500" dirty="0"/>
          </a:p>
          <a:p>
            <a:r>
              <a:rPr lang="en-US" dirty="0" smtClean="0"/>
              <a:t>Your Internship goals:</a:t>
            </a:r>
            <a:endParaRPr lang="en-US" dirty="0"/>
          </a:p>
          <a:p>
            <a:pPr lvl="2"/>
            <a:r>
              <a:rPr lang="en-US" dirty="0" smtClean="0"/>
              <a:t>You learn lots about XR film interpretation</a:t>
            </a:r>
          </a:p>
          <a:p>
            <a:pPr lvl="2"/>
            <a:r>
              <a:rPr lang="en-US" dirty="0" smtClean="0"/>
              <a:t>You are enthusiastic</a:t>
            </a:r>
          </a:p>
          <a:p>
            <a:pPr lvl="2"/>
            <a:r>
              <a:rPr lang="en-US" dirty="0" smtClean="0"/>
              <a:t>You are systematic</a:t>
            </a:r>
          </a:p>
          <a:p>
            <a:endParaRPr lang="en-US" sz="500" dirty="0" smtClean="0"/>
          </a:p>
          <a:p>
            <a:r>
              <a:rPr lang="en-US" dirty="0" smtClean="0"/>
              <a:t>What you won’t be expected to do without help:</a:t>
            </a:r>
          </a:p>
          <a:p>
            <a:pPr lvl="1"/>
            <a:r>
              <a:rPr lang="en-US" dirty="0" smtClean="0"/>
              <a:t>C spine Imaging</a:t>
            </a:r>
          </a:p>
          <a:p>
            <a:pPr lvl="1"/>
            <a:r>
              <a:rPr lang="en-US" dirty="0" smtClean="0"/>
              <a:t>That you can read a CT…</a:t>
            </a:r>
            <a:endParaRPr lang="en-US" dirty="0"/>
          </a:p>
        </p:txBody>
      </p:sp>
    </p:spTree>
    <p:extLst>
      <p:ext uri="{BB962C8B-B14F-4D97-AF65-F5344CB8AC3E}">
        <p14:creationId xmlns:p14="http://schemas.microsoft.com/office/powerpoint/2010/main" val="277937335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2734734" y="2781300"/>
            <a:ext cx="6722533" cy="1066800"/>
          </a:xfrm>
        </p:spPr>
        <p:txBody>
          <a:bodyPr>
            <a:normAutofit fontScale="90000"/>
          </a:bodyPr>
          <a:lstStyle/>
          <a:p>
            <a:pPr algn="ctr"/>
            <a:r>
              <a:rPr lang="en-AU" sz="6600" b="1" dirty="0" smtClean="0">
                <a:latin typeface="Trebuchet MS" charset="0"/>
                <a:ea typeface="ＭＳ Ｐゴシック" charset="0"/>
                <a:cs typeface="ＭＳ Ｐゴシック" charset="0"/>
              </a:rPr>
              <a:t>Description</a:t>
            </a:r>
            <a:r>
              <a:rPr lang="en-AU" sz="6600" b="1" dirty="0">
                <a:latin typeface="Trebuchet MS" charset="0"/>
                <a:ea typeface="ＭＳ Ｐゴシック" charset="0"/>
                <a:cs typeface="ＭＳ Ｐゴシック" charset="0"/>
              </a:rPr>
              <a:t/>
            </a:r>
            <a:br>
              <a:rPr lang="en-AU" sz="6600" b="1" dirty="0">
                <a:latin typeface="Trebuchet MS" charset="0"/>
                <a:ea typeface="ＭＳ Ｐゴシック" charset="0"/>
                <a:cs typeface="ＭＳ Ｐゴシック" charset="0"/>
              </a:rPr>
            </a:br>
            <a:r>
              <a:rPr lang="en-AU" sz="6600" b="1" dirty="0">
                <a:latin typeface="Trebuchet MS" charset="0"/>
                <a:ea typeface="ＭＳ Ｐゴシック" charset="0"/>
                <a:cs typeface="ＭＳ Ｐゴシック" charset="0"/>
              </a:rPr>
              <a:t>&amp;</a:t>
            </a:r>
            <a:br>
              <a:rPr lang="en-AU" sz="6600" b="1" dirty="0">
                <a:latin typeface="Trebuchet MS" charset="0"/>
                <a:ea typeface="ＭＳ Ｐゴシック" charset="0"/>
                <a:cs typeface="ＭＳ Ｐゴシック" charset="0"/>
              </a:rPr>
            </a:br>
            <a:r>
              <a:rPr lang="en-AU" sz="6600" b="1" dirty="0">
                <a:latin typeface="Trebuchet MS" charset="0"/>
                <a:ea typeface="ＭＳ Ｐゴシック" charset="0"/>
                <a:cs typeface="ＭＳ Ｐゴシック" charset="0"/>
              </a:rPr>
              <a:t>Calling for Help</a:t>
            </a:r>
          </a:p>
        </p:txBody>
      </p:sp>
    </p:spTree>
    <p:extLst>
      <p:ext uri="{BB962C8B-B14F-4D97-AF65-F5344CB8AC3E}">
        <p14:creationId xmlns:p14="http://schemas.microsoft.com/office/powerpoint/2010/main" val="216130245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1219200" y="272937"/>
            <a:ext cx="10972800" cy="1066800"/>
          </a:xfrm>
        </p:spPr>
        <p:txBody>
          <a:bodyPr/>
          <a:lstStyle/>
          <a:p>
            <a:r>
              <a:rPr lang="en-AU" dirty="0">
                <a:latin typeface="Trebuchet MS" charset="0"/>
                <a:ea typeface="ＭＳ Ｐゴシック" charset="0"/>
                <a:cs typeface="ＭＳ Ｐゴシック" charset="0"/>
              </a:rPr>
              <a:t>Can you confidently describe a Fracture?</a:t>
            </a:r>
          </a:p>
        </p:txBody>
      </p:sp>
      <p:pic>
        <p:nvPicPr>
          <p:cNvPr id="17410"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73137" y="1301527"/>
            <a:ext cx="9753402" cy="5409912"/>
          </a:xfrm>
        </p:spPr>
      </p:pic>
    </p:spTree>
    <p:extLst>
      <p:ext uri="{BB962C8B-B14F-4D97-AF65-F5344CB8AC3E}">
        <p14:creationId xmlns:p14="http://schemas.microsoft.com/office/powerpoint/2010/main" val="6131484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1488742" y="348063"/>
            <a:ext cx="10972800" cy="1066800"/>
          </a:xfrm>
        </p:spPr>
        <p:txBody>
          <a:bodyPr/>
          <a:lstStyle/>
          <a:p>
            <a:r>
              <a:rPr lang="en-AU" dirty="0">
                <a:latin typeface="Trebuchet MS" charset="0"/>
                <a:ea typeface="ＭＳ Ｐゴシック" charset="0"/>
                <a:cs typeface="ＭＳ Ｐゴシック" charset="0"/>
              </a:rPr>
              <a:t>Orthopaedic Phone Call</a:t>
            </a:r>
          </a:p>
        </p:txBody>
      </p:sp>
      <p:sp>
        <p:nvSpPr>
          <p:cNvPr id="18434" name="Content Placeholder 2"/>
          <p:cNvSpPr>
            <a:spLocks noGrp="1"/>
          </p:cNvSpPr>
          <p:nvPr>
            <p:ph idx="1"/>
          </p:nvPr>
        </p:nvSpPr>
        <p:spPr>
          <a:xfrm>
            <a:off x="1391976" y="1903412"/>
            <a:ext cx="10800024" cy="4954587"/>
          </a:xfrm>
        </p:spPr>
        <p:txBody>
          <a:bodyPr>
            <a:normAutofit/>
          </a:bodyPr>
          <a:lstStyle/>
          <a:p>
            <a:r>
              <a:rPr lang="en-AU" b="1" dirty="0">
                <a:latin typeface="Georgia" charset="0"/>
                <a:ea typeface="ＭＳ Ｐゴシック" charset="0"/>
                <a:cs typeface="ＭＳ Ｐゴシック" charset="0"/>
              </a:rPr>
              <a:t>‘ISBAR’</a:t>
            </a:r>
            <a:endParaRPr lang="en-AU" altLang="ja-JP" b="1" dirty="0">
              <a:latin typeface="Georgia" charset="0"/>
              <a:ea typeface="ＭＳ Ｐゴシック" charset="0"/>
              <a:cs typeface="ＭＳ Ｐゴシック" charset="0"/>
            </a:endParaRPr>
          </a:p>
          <a:p>
            <a:r>
              <a:rPr lang="en-AU" b="1" dirty="0">
                <a:latin typeface="Georgia" charset="0"/>
                <a:ea typeface="ＭＳ Ｐゴシック" charset="0"/>
                <a:cs typeface="ＭＳ Ｐゴシック" charset="0"/>
              </a:rPr>
              <a:t>Patient Stable or Unstable</a:t>
            </a:r>
          </a:p>
          <a:p>
            <a:r>
              <a:rPr lang="en-AU" b="1" dirty="0">
                <a:latin typeface="Georgia" charset="0"/>
                <a:ea typeface="ＭＳ Ｐゴシック" charset="0"/>
                <a:cs typeface="ＭＳ Ｐゴシック" charset="0"/>
              </a:rPr>
              <a:t>Closed v Open</a:t>
            </a:r>
          </a:p>
          <a:p>
            <a:r>
              <a:rPr lang="en-AU" b="1" dirty="0">
                <a:latin typeface="Georgia" charset="0"/>
                <a:ea typeface="ＭＳ Ｐゴシック" charset="0"/>
                <a:cs typeface="ＭＳ Ｐゴシック" charset="0"/>
              </a:rPr>
              <a:t>Type</a:t>
            </a:r>
            <a:r>
              <a:rPr lang="en-AU" dirty="0">
                <a:latin typeface="Georgia" charset="0"/>
                <a:ea typeface="ＭＳ Ｐゴシック" charset="0"/>
                <a:cs typeface="ＭＳ Ｐゴシック" charset="0"/>
              </a:rPr>
              <a:t> (e.g. Simple, </a:t>
            </a:r>
            <a:r>
              <a:rPr lang="en-AU" dirty="0" err="1">
                <a:latin typeface="Georgia" charset="0"/>
                <a:ea typeface="ＭＳ Ｐゴシック" charset="0"/>
                <a:cs typeface="ＭＳ Ｐゴシック" charset="0"/>
              </a:rPr>
              <a:t>Comminuted</a:t>
            </a:r>
            <a:r>
              <a:rPr lang="en-AU" dirty="0">
                <a:latin typeface="Georgia" charset="0"/>
                <a:ea typeface="ＭＳ Ｐゴシック" charset="0"/>
                <a:cs typeface="ＭＳ Ｐゴシック" charset="0"/>
              </a:rPr>
              <a:t>, Transverse etc.) </a:t>
            </a:r>
          </a:p>
          <a:p>
            <a:r>
              <a:rPr lang="en-AU" dirty="0">
                <a:latin typeface="Georgia" charset="0"/>
                <a:ea typeface="ＭＳ Ｐゴシック" charset="0"/>
                <a:cs typeface="ＭＳ Ｐゴシック" charset="0"/>
              </a:rPr>
              <a:t>Of the…</a:t>
            </a:r>
          </a:p>
          <a:p>
            <a:r>
              <a:rPr lang="en-AU" b="1" dirty="0">
                <a:latin typeface="Georgia" charset="0"/>
                <a:ea typeface="ＭＳ Ｐゴシック" charset="0"/>
                <a:cs typeface="ＭＳ Ｐゴシック" charset="0"/>
              </a:rPr>
              <a:t>Location </a:t>
            </a:r>
            <a:endParaRPr lang="en-AU" dirty="0">
              <a:latin typeface="Georgia" charset="0"/>
              <a:ea typeface="ＭＳ Ｐゴシック" charset="0"/>
              <a:cs typeface="ＭＳ Ｐゴシック" charset="0"/>
            </a:endParaRPr>
          </a:p>
          <a:p>
            <a:r>
              <a:rPr lang="en-AU" dirty="0">
                <a:latin typeface="Georgia" charset="0"/>
                <a:ea typeface="ＭＳ Ｐゴシック" charset="0"/>
                <a:cs typeface="ＭＳ Ｐゴシック" charset="0"/>
              </a:rPr>
              <a:t>The fragments are… (displaced, angulated, rotated)…</a:t>
            </a:r>
          </a:p>
          <a:p>
            <a:r>
              <a:rPr lang="en-AU" dirty="0">
                <a:latin typeface="Georgia" charset="0"/>
                <a:ea typeface="ＭＳ Ｐゴシック" charset="0"/>
                <a:cs typeface="ＭＳ Ｐゴシック" charset="0"/>
              </a:rPr>
              <a:t>Neurological and / or Vascular signs</a:t>
            </a:r>
          </a:p>
          <a:p>
            <a:pPr>
              <a:buFont typeface="Georgia" charset="0"/>
              <a:buNone/>
            </a:pPr>
            <a:r>
              <a:rPr lang="en-AU" dirty="0">
                <a:latin typeface="Georgia" charset="0"/>
                <a:ea typeface="ＭＳ Ｐゴシック" charset="0"/>
                <a:cs typeface="ＭＳ Ｐゴシック" charset="0"/>
              </a:rPr>
              <a:t>	</a:t>
            </a:r>
          </a:p>
          <a:p>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286816340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1707613" y="350166"/>
            <a:ext cx="4446386" cy="1066800"/>
          </a:xfrm>
        </p:spPr>
        <p:txBody>
          <a:bodyPr>
            <a:normAutofit fontScale="90000"/>
          </a:bodyPr>
          <a:lstStyle/>
          <a:p>
            <a:r>
              <a:rPr lang="en-AU" dirty="0" smtClean="0">
                <a:latin typeface="Trebuchet MS" charset="0"/>
                <a:ea typeface="ＭＳ Ｐゴシック" charset="0"/>
                <a:cs typeface="ＭＳ Ｐゴシック" charset="0"/>
              </a:rPr>
              <a:t>A Fracture</a:t>
            </a:r>
            <a:br>
              <a:rPr lang="en-AU" dirty="0" smtClean="0">
                <a:latin typeface="Trebuchet MS" charset="0"/>
                <a:ea typeface="ＭＳ Ｐゴシック" charset="0"/>
                <a:cs typeface="ＭＳ Ｐゴシック" charset="0"/>
              </a:rPr>
            </a:br>
            <a:r>
              <a:rPr lang="en-AU" dirty="0" smtClean="0">
                <a:latin typeface="Trebuchet MS" charset="0"/>
                <a:ea typeface="ＭＳ Ｐゴシック" charset="0"/>
                <a:cs typeface="ＭＳ Ｐゴシック" charset="0"/>
              </a:rPr>
              <a:t>Example</a:t>
            </a:r>
            <a:endParaRPr lang="en-AU" dirty="0">
              <a:latin typeface="Trebuchet MS" charset="0"/>
              <a:ea typeface="ＭＳ Ｐゴシック" charset="0"/>
              <a:cs typeface="ＭＳ Ｐゴシック" charset="0"/>
            </a:endParaRPr>
          </a:p>
        </p:txBody>
      </p:sp>
      <p:pic>
        <p:nvPicPr>
          <p:cNvPr id="19458"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935134" y="-26988"/>
            <a:ext cx="6305551" cy="6864351"/>
          </a:xfrm>
        </p:spPr>
      </p:pic>
      <p:sp>
        <p:nvSpPr>
          <p:cNvPr id="19459" name="Content Placeholder 2"/>
          <p:cNvSpPr txBox="1">
            <a:spLocks/>
          </p:cNvSpPr>
          <p:nvPr/>
        </p:nvSpPr>
        <p:spPr bwMode="auto">
          <a:xfrm>
            <a:off x="1219200" y="2029642"/>
            <a:ext cx="109728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55588">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a:spcBef>
                <a:spcPts val="300"/>
              </a:spcBef>
              <a:buClr>
                <a:srgbClr val="A04DA3"/>
              </a:buClr>
              <a:buFont typeface="Georgia" charset="0"/>
              <a:buChar char="•"/>
            </a:pPr>
            <a:r>
              <a:rPr lang="en-AU" sz="2800" b="1" dirty="0">
                <a:latin typeface="Georgia" charset="0"/>
              </a:rPr>
              <a:t>ISBAR</a:t>
            </a:r>
          </a:p>
          <a:p>
            <a:pPr defTabSz="914400">
              <a:spcBef>
                <a:spcPts val="300"/>
              </a:spcBef>
              <a:buClr>
                <a:srgbClr val="A04DA3"/>
              </a:buClr>
              <a:buFont typeface="Georgia" charset="0"/>
              <a:buChar char="•"/>
            </a:pPr>
            <a:r>
              <a:rPr lang="en-AU" sz="2800" b="1" dirty="0" err="1">
                <a:latin typeface="Georgia" charset="0"/>
              </a:rPr>
              <a:t>Haemodynamics</a:t>
            </a:r>
            <a:endParaRPr lang="en-AU" sz="2800" b="1" dirty="0">
              <a:latin typeface="Georgia" charset="0"/>
            </a:endParaRPr>
          </a:p>
          <a:p>
            <a:pPr defTabSz="914400">
              <a:spcBef>
                <a:spcPts val="300"/>
              </a:spcBef>
              <a:buClr>
                <a:srgbClr val="A04DA3"/>
              </a:buClr>
              <a:buFont typeface="Georgia" charset="0"/>
              <a:buChar char="•"/>
            </a:pPr>
            <a:r>
              <a:rPr lang="en-AU" sz="2800" b="1" dirty="0">
                <a:latin typeface="Georgia" charset="0"/>
              </a:rPr>
              <a:t>Closed v Open</a:t>
            </a:r>
          </a:p>
          <a:p>
            <a:pPr defTabSz="914400">
              <a:spcBef>
                <a:spcPts val="300"/>
              </a:spcBef>
              <a:buClr>
                <a:srgbClr val="A04DA3"/>
              </a:buClr>
              <a:buFont typeface="Georgia" charset="0"/>
              <a:buChar char="•"/>
            </a:pPr>
            <a:r>
              <a:rPr lang="en-AU" sz="2800" b="1" dirty="0">
                <a:latin typeface="Georgia" charset="0"/>
              </a:rPr>
              <a:t>Type</a:t>
            </a:r>
            <a:r>
              <a:rPr lang="en-AU" sz="2800" dirty="0">
                <a:latin typeface="Georgia" charset="0"/>
              </a:rPr>
              <a:t> </a:t>
            </a:r>
          </a:p>
          <a:p>
            <a:pPr defTabSz="914400">
              <a:spcBef>
                <a:spcPts val="300"/>
              </a:spcBef>
              <a:buClr>
                <a:srgbClr val="A04DA3"/>
              </a:buClr>
              <a:buFont typeface="Georgia" charset="0"/>
              <a:buChar char="•"/>
            </a:pPr>
            <a:r>
              <a:rPr lang="en-AU" sz="2800" b="1" dirty="0">
                <a:latin typeface="Georgia" charset="0"/>
              </a:rPr>
              <a:t>Location </a:t>
            </a:r>
            <a:endParaRPr lang="en-AU" sz="2800" dirty="0">
              <a:latin typeface="Georgia" charset="0"/>
            </a:endParaRPr>
          </a:p>
          <a:p>
            <a:pPr defTabSz="914400">
              <a:spcBef>
                <a:spcPts val="300"/>
              </a:spcBef>
              <a:buClr>
                <a:srgbClr val="A04DA3"/>
              </a:buClr>
              <a:buFont typeface="Georgia" charset="0"/>
              <a:buChar char="•"/>
            </a:pPr>
            <a:r>
              <a:rPr lang="en-AU" sz="2800" dirty="0">
                <a:latin typeface="Georgia" charset="0"/>
              </a:rPr>
              <a:t>The fragments are… </a:t>
            </a:r>
          </a:p>
          <a:p>
            <a:pPr defTabSz="914400">
              <a:spcBef>
                <a:spcPts val="300"/>
              </a:spcBef>
              <a:buClr>
                <a:srgbClr val="A04DA3"/>
              </a:buClr>
              <a:buFont typeface="Georgia" charset="0"/>
              <a:buChar char="•"/>
            </a:pPr>
            <a:r>
              <a:rPr lang="en-AU" sz="2800" dirty="0">
                <a:latin typeface="Georgia" charset="0"/>
              </a:rPr>
              <a:t>Neurological Status</a:t>
            </a:r>
          </a:p>
          <a:p>
            <a:pPr defTabSz="914400">
              <a:spcBef>
                <a:spcPts val="300"/>
              </a:spcBef>
              <a:buClr>
                <a:srgbClr val="A04DA3"/>
              </a:buClr>
              <a:buFont typeface="Georgia" charset="0"/>
              <a:buChar char="•"/>
            </a:pPr>
            <a:r>
              <a:rPr lang="en-AU" sz="2800" dirty="0">
                <a:latin typeface="Georgia" charset="0"/>
              </a:rPr>
              <a:t>Vascular Status</a:t>
            </a:r>
          </a:p>
          <a:p>
            <a:pPr defTabSz="914400">
              <a:spcBef>
                <a:spcPts val="300"/>
              </a:spcBef>
              <a:buClr>
                <a:srgbClr val="A04DA3"/>
              </a:buClr>
              <a:buFont typeface="Georgia" charset="0"/>
              <a:buChar char="•"/>
            </a:pPr>
            <a:endParaRPr lang="en-AU" sz="2800" dirty="0">
              <a:latin typeface="Georgia" charset="0"/>
            </a:endParaRPr>
          </a:p>
          <a:p>
            <a:pPr defTabSz="914400">
              <a:spcBef>
                <a:spcPts val="300"/>
              </a:spcBef>
              <a:buClr>
                <a:srgbClr val="A04DA3"/>
              </a:buClr>
              <a:buFont typeface="Georgia" charset="0"/>
              <a:buNone/>
            </a:pPr>
            <a:r>
              <a:rPr lang="en-AU" sz="2800" dirty="0">
                <a:latin typeface="Georgia" charset="0"/>
              </a:rPr>
              <a:t>	</a:t>
            </a:r>
          </a:p>
          <a:p>
            <a:pPr defTabSz="914400">
              <a:spcBef>
                <a:spcPts val="300"/>
              </a:spcBef>
              <a:buClr>
                <a:srgbClr val="A04DA3"/>
              </a:buClr>
              <a:buFont typeface="Georgia" charset="0"/>
              <a:buChar char="•"/>
            </a:pPr>
            <a:endParaRPr lang="en-AU" sz="2800" dirty="0">
              <a:latin typeface="Georgia" charset="0"/>
            </a:endParaRPr>
          </a:p>
        </p:txBody>
      </p:sp>
    </p:spTree>
    <p:extLst>
      <p:ext uri="{BB962C8B-B14F-4D97-AF65-F5344CB8AC3E}">
        <p14:creationId xmlns:p14="http://schemas.microsoft.com/office/powerpoint/2010/main" val="294581063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3" descr="monteggia-fractu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1272" y="0"/>
            <a:ext cx="17097831" cy="9010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p:cNvSpPr>
            <a:spLocks noGrp="1"/>
          </p:cNvSpPr>
          <p:nvPr>
            <p:ph type="title"/>
          </p:nvPr>
        </p:nvSpPr>
        <p:spPr>
          <a:xfrm>
            <a:off x="-311037" y="649387"/>
            <a:ext cx="13441493" cy="1066800"/>
          </a:xfrm>
        </p:spPr>
        <p:txBody>
          <a:bodyPr>
            <a:normAutofit fontScale="90000"/>
          </a:bodyPr>
          <a:lstStyle/>
          <a:p>
            <a:pPr algn="ctr"/>
            <a:r>
              <a:rPr lang="en-AU" sz="6600" b="1" dirty="0" smtClean="0">
                <a:solidFill>
                  <a:srgbClr val="FF0000"/>
                </a:solidFill>
                <a:latin typeface="Trebuchet MS" charset="0"/>
                <a:ea typeface="ＭＳ Ｐゴシック" charset="0"/>
                <a:cs typeface="ＭＳ Ｐゴシック" charset="0"/>
              </a:rPr>
              <a:t>10 year old fell off Skateboard</a:t>
            </a:r>
            <a:br>
              <a:rPr lang="en-AU" sz="6600" b="1" dirty="0" smtClean="0">
                <a:solidFill>
                  <a:srgbClr val="FF0000"/>
                </a:solidFill>
                <a:latin typeface="Trebuchet MS" charset="0"/>
                <a:ea typeface="ＭＳ Ｐゴシック" charset="0"/>
                <a:cs typeface="ＭＳ Ｐゴシック" charset="0"/>
              </a:rPr>
            </a:br>
            <a:r>
              <a:rPr lang="en-AU" sz="6600" b="1" dirty="0" smtClean="0">
                <a:solidFill>
                  <a:srgbClr val="FF0000"/>
                </a:solidFill>
                <a:latin typeface="Trebuchet MS" charset="0"/>
                <a:ea typeface="ＭＳ Ｐゴシック" charset="0"/>
                <a:cs typeface="ＭＳ Ｐゴシック" charset="0"/>
              </a:rPr>
              <a:t>Write Down your description…</a:t>
            </a:r>
            <a:endParaRPr lang="en-AU" sz="6600" b="1" dirty="0">
              <a:solidFill>
                <a:srgbClr val="FF0000"/>
              </a:solidFill>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26395459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can you get help?</a:t>
            </a:r>
            <a:endParaRPr lang="en-US" dirty="0"/>
          </a:p>
        </p:txBody>
      </p:sp>
      <p:sp>
        <p:nvSpPr>
          <p:cNvPr id="3" name="Content Placeholder 2"/>
          <p:cNvSpPr>
            <a:spLocks noGrp="1"/>
          </p:cNvSpPr>
          <p:nvPr>
            <p:ph idx="1"/>
          </p:nvPr>
        </p:nvSpPr>
        <p:spPr>
          <a:xfrm>
            <a:off x="1831546" y="1609724"/>
            <a:ext cx="10360453" cy="5248276"/>
          </a:xfrm>
        </p:spPr>
        <p:txBody>
          <a:bodyPr>
            <a:noAutofit/>
          </a:bodyPr>
          <a:lstStyle/>
          <a:p>
            <a:r>
              <a:rPr lang="en-US" sz="5000" dirty="0" smtClean="0"/>
              <a:t>ED Staff</a:t>
            </a:r>
          </a:p>
          <a:p>
            <a:r>
              <a:rPr lang="en-US" sz="5000" dirty="0" smtClean="0"/>
              <a:t>Surgical/Medical Staff</a:t>
            </a:r>
          </a:p>
          <a:p>
            <a:r>
              <a:rPr lang="en-US" sz="5000" dirty="0" smtClean="0"/>
              <a:t>Radiographer</a:t>
            </a:r>
          </a:p>
          <a:p>
            <a:r>
              <a:rPr lang="en-US" sz="5000" dirty="0" smtClean="0"/>
              <a:t>Radiologist</a:t>
            </a:r>
          </a:p>
          <a:p>
            <a:r>
              <a:rPr lang="en-US" sz="5000" dirty="0" smtClean="0"/>
              <a:t>Books</a:t>
            </a:r>
          </a:p>
          <a:p>
            <a:r>
              <a:rPr lang="en-US" sz="5000" dirty="0" smtClean="0"/>
              <a:t>Apps</a:t>
            </a:r>
            <a:endParaRPr lang="en-US" sz="5000" dirty="0"/>
          </a:p>
        </p:txBody>
      </p:sp>
    </p:spTree>
    <p:extLst>
      <p:ext uri="{BB962C8B-B14F-4D97-AF65-F5344CB8AC3E}">
        <p14:creationId xmlns:p14="http://schemas.microsoft.com/office/powerpoint/2010/main" val="345591025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2734734" y="2781300"/>
            <a:ext cx="6722533" cy="1066800"/>
          </a:xfrm>
        </p:spPr>
        <p:txBody>
          <a:bodyPr>
            <a:normAutofit/>
          </a:bodyPr>
          <a:lstStyle/>
          <a:p>
            <a:pPr algn="ctr"/>
            <a:r>
              <a:rPr lang="en-AU" sz="6600" b="1" dirty="0" smtClean="0">
                <a:latin typeface="Trebuchet MS" charset="0"/>
                <a:ea typeface="ＭＳ Ｐゴシック" charset="0"/>
                <a:cs typeface="ＭＳ Ｐゴシック" charset="0"/>
              </a:rPr>
              <a:t>Summary</a:t>
            </a:r>
            <a:endParaRPr lang="en-AU" sz="6600" b="1"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194850119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734734" y="2781300"/>
            <a:ext cx="6722533" cy="1066800"/>
          </a:xfrm>
        </p:spPr>
        <p:txBody>
          <a:bodyPr/>
          <a:lstStyle/>
          <a:p>
            <a:pPr algn="ctr"/>
            <a:r>
              <a:rPr lang="en-AU" sz="6600" b="1" dirty="0">
                <a:latin typeface="Trebuchet MS" charset="0"/>
                <a:ea typeface="ＭＳ Ｐゴシック" charset="0"/>
                <a:cs typeface="ＭＳ Ｐゴシック" charset="0"/>
              </a:rPr>
              <a:t>Find your </a:t>
            </a:r>
            <a:r>
              <a:rPr lang="en-AU" sz="6600" b="1" dirty="0" smtClean="0">
                <a:latin typeface="Trebuchet MS" charset="0"/>
                <a:ea typeface="ＭＳ Ｐゴシック" charset="0"/>
                <a:cs typeface="ＭＳ Ｐゴシック" charset="0"/>
              </a:rPr>
              <a:t>Line!</a:t>
            </a:r>
            <a:endParaRPr lang="en-AU" sz="6600" b="1"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2331817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‘Apparatus’ on the CXR</a:t>
            </a:r>
          </a:p>
        </p:txBody>
      </p:sp>
      <p:sp>
        <p:nvSpPr>
          <p:cNvPr id="22530" name="Rectangle 3"/>
          <p:cNvSpPr>
            <a:spLocks noGrp="1"/>
          </p:cNvSpPr>
          <p:nvPr>
            <p:ph type="body" idx="1"/>
          </p:nvPr>
        </p:nvSpPr>
        <p:spPr>
          <a:xfrm>
            <a:off x="1255341" y="1634150"/>
            <a:ext cx="10710767" cy="5223849"/>
          </a:xfrm>
        </p:spPr>
        <p:txBody>
          <a:bodyPr>
            <a:noAutofit/>
          </a:bodyPr>
          <a:lstStyle/>
          <a:p>
            <a:pPr eaLnBrk="1" hangingPunct="1"/>
            <a:r>
              <a:rPr lang="en-AU" sz="5000" dirty="0">
                <a:latin typeface="Georgia" charset="0"/>
                <a:ea typeface="ＭＳ Ｐゴシック" charset="0"/>
                <a:cs typeface="ＭＳ Ｐゴシック" charset="0"/>
              </a:rPr>
              <a:t>Central Lines</a:t>
            </a:r>
          </a:p>
          <a:p>
            <a:pPr lvl="1" eaLnBrk="1" hangingPunct="1"/>
            <a:r>
              <a:rPr lang="en-AU" sz="3000" dirty="0">
                <a:latin typeface="Georgia" charset="0"/>
                <a:ea typeface="ＭＳ Ｐゴシック" charset="0"/>
              </a:rPr>
              <a:t>Position Varies but Ideally Should be in the Proximal </a:t>
            </a:r>
            <a:r>
              <a:rPr lang="en-AU" sz="3000" dirty="0" smtClean="0">
                <a:latin typeface="Georgia" charset="0"/>
                <a:ea typeface="ＭＳ Ｐゴシック" charset="0"/>
              </a:rPr>
              <a:t>SVC</a:t>
            </a:r>
            <a:endParaRPr lang="en-AU" sz="5000" dirty="0">
              <a:latin typeface="Georgia" charset="0"/>
              <a:ea typeface="ＭＳ Ｐゴシック" charset="0"/>
            </a:endParaRPr>
          </a:p>
          <a:p>
            <a:pPr eaLnBrk="1" hangingPunct="1"/>
            <a:r>
              <a:rPr lang="en-AU" sz="5000" dirty="0">
                <a:latin typeface="Georgia" charset="0"/>
                <a:ea typeface="ＭＳ Ｐゴシック" charset="0"/>
                <a:cs typeface="ＭＳ Ｐゴシック" charset="0"/>
              </a:rPr>
              <a:t>Endotracheal Tubes</a:t>
            </a:r>
          </a:p>
          <a:p>
            <a:pPr lvl="1" eaLnBrk="1" hangingPunct="1"/>
            <a:r>
              <a:rPr lang="en-AU" sz="3000" dirty="0">
                <a:latin typeface="Georgia" charset="0"/>
                <a:ea typeface="ＭＳ Ｐゴシック" charset="0"/>
              </a:rPr>
              <a:t>Should be around 4cm above the </a:t>
            </a:r>
            <a:r>
              <a:rPr lang="en-AU" sz="3000" dirty="0" smtClean="0">
                <a:latin typeface="Georgia" charset="0"/>
                <a:ea typeface="ＭＳ Ｐゴシック" charset="0"/>
              </a:rPr>
              <a:t>Carina</a:t>
            </a:r>
            <a:endParaRPr lang="en-AU" sz="5000" dirty="0">
              <a:latin typeface="Georgia" charset="0"/>
              <a:ea typeface="ＭＳ Ｐゴシック" charset="0"/>
            </a:endParaRPr>
          </a:p>
          <a:p>
            <a:pPr eaLnBrk="1" hangingPunct="1"/>
            <a:r>
              <a:rPr lang="en-AU" sz="5000" dirty="0">
                <a:latin typeface="Georgia" charset="0"/>
                <a:ea typeface="ＭＳ Ｐゴシック" charset="0"/>
                <a:cs typeface="ＭＳ Ｐゴシック" charset="0"/>
              </a:rPr>
              <a:t>Other Devices</a:t>
            </a:r>
          </a:p>
          <a:p>
            <a:pPr lvl="1" eaLnBrk="1" hangingPunct="1"/>
            <a:r>
              <a:rPr lang="en-AU" sz="3000" dirty="0">
                <a:latin typeface="Georgia" charset="0"/>
                <a:ea typeface="ＭＳ Ｐゴシック" charset="0"/>
              </a:rPr>
              <a:t>NGT, Chest Tubes</a:t>
            </a:r>
          </a:p>
        </p:txBody>
      </p:sp>
    </p:spTree>
    <p:extLst>
      <p:ext uri="{BB962C8B-B14F-4D97-AF65-F5344CB8AC3E}">
        <p14:creationId xmlns:p14="http://schemas.microsoft.com/office/powerpoint/2010/main" val="178805528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5" descr="IndianJRadiolImaging_2011_21_3_182_85365_f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267" y="333375"/>
            <a:ext cx="8718551"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11951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1140313" y="187068"/>
            <a:ext cx="11618384" cy="1066800"/>
          </a:xfrm>
        </p:spPr>
        <p:txBody>
          <a:bodyPr/>
          <a:lstStyle/>
          <a:p>
            <a:r>
              <a:rPr lang="en-AU" dirty="0">
                <a:latin typeface="Trebuchet MS" charset="0"/>
                <a:ea typeface="ＭＳ Ｐゴシック" charset="0"/>
                <a:cs typeface="ＭＳ Ｐゴシック" charset="0"/>
              </a:rPr>
              <a:t>PICC </a:t>
            </a:r>
            <a:r>
              <a:rPr lang="en-AU" dirty="0" smtClean="0">
                <a:latin typeface="Trebuchet MS" charset="0"/>
                <a:ea typeface="ＭＳ Ｐゴシック" charset="0"/>
                <a:cs typeface="ＭＳ Ｐゴシック" charset="0"/>
              </a:rPr>
              <a:t>Line - check </a:t>
            </a:r>
            <a:r>
              <a:rPr lang="en-AU" dirty="0">
                <a:latin typeface="Trebuchet MS" charset="0"/>
                <a:ea typeface="ＭＳ Ｐゴシック" charset="0"/>
                <a:cs typeface="ＭＳ Ｐゴシック" charset="0"/>
              </a:rPr>
              <a:t>position</a:t>
            </a:r>
          </a:p>
        </p:txBody>
      </p:sp>
      <p:pic>
        <p:nvPicPr>
          <p:cNvPr id="24578"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b="24434"/>
          <a:stretch>
            <a:fillRect/>
          </a:stretch>
        </p:blipFill>
        <p:spPr>
          <a:xfrm>
            <a:off x="1678518" y="1341438"/>
            <a:ext cx="9326033" cy="5430837"/>
          </a:xfrm>
        </p:spPr>
      </p:pic>
    </p:spTree>
    <p:extLst>
      <p:ext uri="{BB962C8B-B14F-4D97-AF65-F5344CB8AC3E}">
        <p14:creationId xmlns:p14="http://schemas.microsoft.com/office/powerpoint/2010/main" val="125907088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endParaRPr lang="en-AU">
              <a:latin typeface="Trebuchet MS" charset="0"/>
              <a:ea typeface="ＭＳ Ｐゴシック" charset="0"/>
              <a:cs typeface="ＭＳ Ｐゴシック" charset="0"/>
            </a:endParaRPr>
          </a:p>
        </p:txBody>
      </p:sp>
      <p:pic>
        <p:nvPicPr>
          <p:cNvPr id="25602"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b="26099"/>
          <a:stretch>
            <a:fillRect/>
          </a:stretch>
        </p:blipFill>
        <p:spPr>
          <a:xfrm>
            <a:off x="8974" y="0"/>
            <a:ext cx="12661226" cy="6858000"/>
          </a:xfrm>
        </p:spPr>
      </p:pic>
    </p:spTree>
    <p:extLst>
      <p:ext uri="{BB962C8B-B14F-4D97-AF65-F5344CB8AC3E}">
        <p14:creationId xmlns:p14="http://schemas.microsoft.com/office/powerpoint/2010/main" val="56362766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1215384" y="2867025"/>
            <a:ext cx="3934883" cy="1066800"/>
          </a:xfrm>
        </p:spPr>
        <p:txBody>
          <a:bodyPr>
            <a:normAutofit fontScale="90000"/>
          </a:bodyPr>
          <a:lstStyle/>
          <a:p>
            <a:r>
              <a:rPr lang="en-AU" b="1" dirty="0">
                <a:latin typeface="Trebuchet MS" charset="0"/>
                <a:ea typeface="ＭＳ Ｐゴシック" charset="0"/>
                <a:cs typeface="ＭＳ Ｐゴシック" charset="0"/>
              </a:rPr>
              <a:t>Nasogastric</a:t>
            </a:r>
            <a:br>
              <a:rPr lang="en-AU" b="1" dirty="0">
                <a:latin typeface="Trebuchet MS" charset="0"/>
                <a:ea typeface="ＭＳ Ｐゴシック" charset="0"/>
                <a:cs typeface="ＭＳ Ｐゴシック" charset="0"/>
              </a:rPr>
            </a:br>
            <a:r>
              <a:rPr lang="en-AU" b="1" dirty="0">
                <a:latin typeface="Trebuchet MS" charset="0"/>
                <a:ea typeface="ＭＳ Ｐゴシック" charset="0"/>
                <a:cs typeface="ＭＳ Ｐゴシック" charset="0"/>
              </a:rPr>
              <a:t>Tube</a:t>
            </a:r>
            <a:r>
              <a:rPr lang="en-AU" dirty="0">
                <a:latin typeface="Trebuchet MS" charset="0"/>
                <a:ea typeface="ＭＳ Ｐゴシック" charset="0"/>
                <a:cs typeface="ＭＳ Ｐゴシック" charset="0"/>
              </a:rPr>
              <a:t/>
            </a:r>
            <a:br>
              <a:rPr lang="en-AU" dirty="0">
                <a:latin typeface="Trebuchet MS" charset="0"/>
                <a:ea typeface="ＭＳ Ｐゴシック" charset="0"/>
                <a:cs typeface="ＭＳ Ｐゴシック" charset="0"/>
              </a:rPr>
            </a:br>
            <a:r>
              <a:rPr lang="en-AU" dirty="0">
                <a:latin typeface="Trebuchet MS" charset="0"/>
                <a:ea typeface="ＭＳ Ｐゴシック" charset="0"/>
                <a:cs typeface="ＭＳ Ｐゴシック" charset="0"/>
              </a:rPr>
              <a:t/>
            </a:r>
            <a:br>
              <a:rPr lang="en-AU" dirty="0">
                <a:latin typeface="Trebuchet MS" charset="0"/>
                <a:ea typeface="ＭＳ Ｐゴシック" charset="0"/>
                <a:cs typeface="ＭＳ Ｐゴシック" charset="0"/>
              </a:rPr>
            </a:br>
            <a:r>
              <a:rPr lang="en-AU" dirty="0">
                <a:latin typeface="Trebuchet MS" charset="0"/>
                <a:ea typeface="ＭＳ Ｐゴシック" charset="0"/>
                <a:cs typeface="ＭＳ Ｐゴシック" charset="0"/>
              </a:rPr>
              <a:t>Look for the “tip”</a:t>
            </a:r>
            <a:r>
              <a:rPr lang="en-AU" altLang="ja-JP" dirty="0">
                <a:latin typeface="Trebuchet MS" charset="0"/>
                <a:ea typeface="ＭＳ Ｐゴシック" charset="0"/>
                <a:cs typeface="ＭＳ Ｐゴシック" charset="0"/>
              </a:rPr>
              <a:t/>
            </a:r>
            <a:br>
              <a:rPr lang="en-AU" altLang="ja-JP" dirty="0">
                <a:latin typeface="Trebuchet MS" charset="0"/>
                <a:ea typeface="ＭＳ Ｐゴシック" charset="0"/>
                <a:cs typeface="ＭＳ Ｐゴシック" charset="0"/>
              </a:rPr>
            </a:br>
            <a:r>
              <a:rPr lang="en-AU" altLang="ja-JP" dirty="0">
                <a:latin typeface="Trebuchet MS" charset="0"/>
                <a:ea typeface="ＭＳ Ｐゴシック" charset="0"/>
                <a:cs typeface="ＭＳ Ｐゴシック" charset="0"/>
              </a:rPr>
              <a:t/>
            </a:r>
            <a:br>
              <a:rPr lang="en-AU" altLang="ja-JP" dirty="0">
                <a:latin typeface="Trebuchet MS" charset="0"/>
                <a:ea typeface="ＭＳ Ｐゴシック" charset="0"/>
                <a:cs typeface="ＭＳ Ｐゴシック" charset="0"/>
              </a:rPr>
            </a:br>
            <a:r>
              <a:rPr lang="en-AU" altLang="ja-JP" dirty="0">
                <a:latin typeface="Trebuchet MS" charset="0"/>
                <a:ea typeface="ＭＳ Ｐゴシック" charset="0"/>
                <a:cs typeface="ＭＳ Ｐゴシック" charset="0"/>
              </a:rPr>
              <a:t>Ideally below LOS</a:t>
            </a:r>
            <a:br>
              <a:rPr lang="en-AU" altLang="ja-JP" dirty="0">
                <a:latin typeface="Trebuchet MS" charset="0"/>
                <a:ea typeface="ＭＳ Ｐゴシック" charset="0"/>
                <a:cs typeface="ＭＳ Ｐゴシック" charset="0"/>
              </a:rPr>
            </a:br>
            <a:r>
              <a:rPr lang="en-AU" altLang="ja-JP" dirty="0">
                <a:latin typeface="Trebuchet MS" charset="0"/>
                <a:ea typeface="ＭＳ Ｐゴシック" charset="0"/>
                <a:cs typeface="ＭＳ Ｐゴシック" charset="0"/>
              </a:rPr>
              <a:t>(10cm)</a:t>
            </a:r>
            <a:endParaRPr lang="en-AU" dirty="0">
              <a:latin typeface="Trebuchet MS" charset="0"/>
              <a:ea typeface="ＭＳ Ｐゴシック" charset="0"/>
              <a:cs typeface="ＭＳ Ｐゴシック" charset="0"/>
            </a:endParaRPr>
          </a:p>
        </p:txBody>
      </p:sp>
      <p:pic>
        <p:nvPicPr>
          <p:cNvPr id="26626"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944533" y="404814"/>
            <a:ext cx="6766984" cy="6180137"/>
          </a:xfrm>
        </p:spPr>
      </p:pic>
    </p:spTree>
    <p:extLst>
      <p:ext uri="{BB962C8B-B14F-4D97-AF65-F5344CB8AC3E}">
        <p14:creationId xmlns:p14="http://schemas.microsoft.com/office/powerpoint/2010/main" val="19639486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1302014" y="527050"/>
            <a:ext cx="10972800" cy="1066800"/>
          </a:xfrm>
        </p:spPr>
        <p:txBody>
          <a:bodyPr>
            <a:normAutofit fontScale="90000"/>
          </a:bodyPr>
          <a:lstStyle/>
          <a:p>
            <a:r>
              <a:rPr lang="en-AU" b="1" dirty="0" smtClean="0">
                <a:latin typeface="Trebuchet MS" charset="0"/>
                <a:ea typeface="ＭＳ Ｐゴシック" charset="0"/>
                <a:cs typeface="ＭＳ Ｐゴシック" charset="0"/>
              </a:rPr>
              <a:t>Nasogastric</a:t>
            </a:r>
            <a:br>
              <a:rPr lang="en-AU" b="1" dirty="0" smtClean="0">
                <a:latin typeface="Trebuchet MS" charset="0"/>
                <a:ea typeface="ＭＳ Ｐゴシック" charset="0"/>
                <a:cs typeface="ＭＳ Ｐゴシック" charset="0"/>
              </a:rPr>
            </a:br>
            <a:r>
              <a:rPr lang="en-AU" b="1" dirty="0" smtClean="0">
                <a:latin typeface="Trebuchet MS" charset="0"/>
                <a:ea typeface="ＭＳ Ｐゴシック" charset="0"/>
                <a:cs typeface="ＭＳ Ｐゴシック" charset="0"/>
              </a:rPr>
              <a:t> </a:t>
            </a:r>
            <a:r>
              <a:rPr lang="en-AU" b="1" dirty="0">
                <a:latin typeface="Trebuchet MS" charset="0"/>
                <a:ea typeface="ＭＳ Ｐゴシック" charset="0"/>
                <a:cs typeface="ＭＳ Ｐゴシック" charset="0"/>
              </a:rPr>
              <a:t>Tubes</a:t>
            </a:r>
          </a:p>
        </p:txBody>
      </p:sp>
      <p:pic>
        <p:nvPicPr>
          <p:cNvPr id="27650"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9634" y="1970089"/>
            <a:ext cx="5568951" cy="4827587"/>
          </a:xfrm>
        </p:spPr>
      </p:pic>
      <p:pic>
        <p:nvPicPr>
          <p:cNvPr id="2765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6300" y="-44450"/>
            <a:ext cx="75120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740173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3" descr="23_Fig3 (1).JPG"/>
          <p:cNvPicPr>
            <a:picLocks noChangeAspect="1"/>
          </p:cNvPicPr>
          <p:nvPr/>
        </p:nvPicPr>
        <p:blipFill>
          <a:blip r:embed="rId2">
            <a:extLst>
              <a:ext uri="{28A0092B-C50C-407E-A947-70E740481C1C}">
                <a14:useLocalDpi xmlns:a14="http://schemas.microsoft.com/office/drawing/2010/main" val="0"/>
              </a:ext>
            </a:extLst>
          </a:blip>
          <a:srcRect t="5292" b="10046"/>
          <a:stretch>
            <a:fillRect/>
          </a:stretch>
        </p:blipFill>
        <p:spPr bwMode="auto">
          <a:xfrm>
            <a:off x="1873252" y="1"/>
            <a:ext cx="8350249" cy="749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239916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descr="23_Fig2 2.JPG"/>
          <p:cNvPicPr>
            <a:picLocks noChangeAspect="1"/>
          </p:cNvPicPr>
          <p:nvPr/>
        </p:nvPicPr>
        <p:blipFill>
          <a:blip r:embed="rId2">
            <a:extLst>
              <a:ext uri="{28A0092B-C50C-407E-A947-70E740481C1C}">
                <a14:useLocalDpi xmlns:a14="http://schemas.microsoft.com/office/drawing/2010/main" val="0"/>
              </a:ext>
            </a:extLst>
          </a:blip>
          <a:srcRect t="4630" b="12029"/>
          <a:stretch>
            <a:fillRect/>
          </a:stretch>
        </p:blipFill>
        <p:spPr bwMode="auto">
          <a:xfrm>
            <a:off x="2256367" y="1"/>
            <a:ext cx="8261351" cy="72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01522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AU">
                <a:latin typeface="Trebuchet MS" charset="0"/>
                <a:ea typeface="ＭＳ Ｐゴシック" charset="0"/>
                <a:cs typeface="ＭＳ Ｐゴシック" charset="0"/>
              </a:rPr>
              <a:t>Intubated Patients</a:t>
            </a:r>
          </a:p>
        </p:txBody>
      </p:sp>
      <p:sp>
        <p:nvSpPr>
          <p:cNvPr id="3" name="Content Placeholder 2"/>
          <p:cNvSpPr>
            <a:spLocks noGrp="1"/>
          </p:cNvSpPr>
          <p:nvPr>
            <p:ph idx="1"/>
          </p:nvPr>
        </p:nvSpPr>
        <p:spPr/>
        <p:txBody>
          <a:bodyPr>
            <a:normAutofit/>
          </a:bodyPr>
          <a:lstStyle/>
          <a:p>
            <a:pPr>
              <a:buFont typeface="Georgia" panose="02040502050405020303" pitchFamily="18" charset="0"/>
              <a:buChar char="•"/>
              <a:defRPr/>
            </a:pPr>
            <a:r>
              <a:rPr lang="en-AU" sz="5000" dirty="0" smtClean="0"/>
              <a:t>‘ETT’ Just Below the Clavicles</a:t>
            </a:r>
          </a:p>
          <a:p>
            <a:pPr marL="109537" indent="0">
              <a:buFont typeface="Georgia" panose="02040502050405020303" pitchFamily="18" charset="0"/>
              <a:buNone/>
              <a:defRPr/>
            </a:pPr>
            <a:r>
              <a:rPr lang="en-AU" sz="5000" dirty="0" smtClean="0"/>
              <a:t>	</a:t>
            </a:r>
          </a:p>
          <a:p>
            <a:pPr marL="109537" indent="0">
              <a:buFont typeface="Georgia" panose="02040502050405020303" pitchFamily="18" charset="0"/>
              <a:buNone/>
              <a:defRPr/>
            </a:pPr>
            <a:r>
              <a:rPr lang="en-AU" sz="5000" dirty="0" smtClean="0"/>
              <a:t>	Or</a:t>
            </a:r>
          </a:p>
          <a:p>
            <a:pPr marL="109537" indent="0">
              <a:buFont typeface="Georgia" panose="02040502050405020303" pitchFamily="18" charset="0"/>
              <a:buNone/>
              <a:defRPr/>
            </a:pPr>
            <a:endParaRPr lang="en-AU" sz="5000" dirty="0" smtClean="0"/>
          </a:p>
          <a:p>
            <a:pPr>
              <a:buFont typeface="Georgia" panose="02040502050405020303" pitchFamily="18" charset="0"/>
              <a:buChar char="•"/>
              <a:defRPr/>
            </a:pPr>
            <a:r>
              <a:rPr lang="en-AU" sz="5000" dirty="0" smtClean="0"/>
              <a:t>Measured 4cm above the Carina</a:t>
            </a:r>
            <a:endParaRPr lang="en-AU" sz="5000" dirty="0"/>
          </a:p>
        </p:txBody>
      </p:sp>
    </p:spTree>
    <p:extLst>
      <p:ext uri="{BB962C8B-B14F-4D97-AF65-F5344CB8AC3E}">
        <p14:creationId xmlns:p14="http://schemas.microsoft.com/office/powerpoint/2010/main" val="24472677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5" descr="Ettwithcloseu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72" y="78004"/>
            <a:ext cx="8459109" cy="661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745571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3" descr="RMB-intubat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42471" y="44451"/>
            <a:ext cx="7679267" cy="672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144273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1219200" y="487463"/>
            <a:ext cx="10972800" cy="1066800"/>
          </a:xfrm>
        </p:spPr>
        <p:txBody>
          <a:bodyPr>
            <a:normAutofit fontScale="90000"/>
          </a:bodyPr>
          <a:lstStyle/>
          <a:p>
            <a:r>
              <a:rPr lang="en-US" dirty="0">
                <a:latin typeface="Trebuchet MS" charset="0"/>
                <a:ea typeface="ＭＳ Ｐゴシック" charset="0"/>
                <a:cs typeface="ＭＳ Ｐゴシック" charset="0"/>
              </a:rPr>
              <a:t>Chest Tube </a:t>
            </a:r>
            <a:r>
              <a:rPr lang="en-US" dirty="0" smtClean="0">
                <a:latin typeface="Trebuchet MS" charset="0"/>
                <a:ea typeface="ＭＳ Ｐゴシック" charset="0"/>
                <a:cs typeface="ＭＳ Ｐゴシック" charset="0"/>
              </a:rPr>
              <a:t/>
            </a:r>
            <a:br>
              <a:rPr lang="en-US" dirty="0" smtClean="0">
                <a:latin typeface="Trebuchet MS" charset="0"/>
                <a:ea typeface="ＭＳ Ｐゴシック" charset="0"/>
                <a:cs typeface="ＭＳ Ｐゴシック" charset="0"/>
              </a:rPr>
            </a:br>
            <a:r>
              <a:rPr lang="en-US" dirty="0" smtClean="0">
                <a:latin typeface="Trebuchet MS" charset="0"/>
                <a:ea typeface="ＭＳ Ｐゴシック" charset="0"/>
                <a:cs typeface="ＭＳ Ｐゴシック" charset="0"/>
              </a:rPr>
              <a:t>X</a:t>
            </a:r>
            <a:r>
              <a:rPr lang="en-US" dirty="0">
                <a:latin typeface="Trebuchet MS" charset="0"/>
                <a:ea typeface="ＭＳ Ｐゴシック" charset="0"/>
                <a:cs typeface="ＭＳ Ｐゴシック" charset="0"/>
              </a:rPr>
              <a:t>-ray</a:t>
            </a:r>
          </a:p>
        </p:txBody>
      </p:sp>
      <p:pic>
        <p:nvPicPr>
          <p:cNvPr id="33794" name="Picture 5" descr="ICC-Post-Tens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81808" y="369575"/>
            <a:ext cx="5484099" cy="617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875039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3" descr="Large-right-pneumothora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8421" y="-24427"/>
            <a:ext cx="1100031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410033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1" descr="Large-right-pneumothorax-dra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65050" y="0"/>
            <a:ext cx="99652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871356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1" descr="image_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4486"/>
            <a:ext cx="12192000" cy="649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796125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3" descr="Empyema-ICC-X-5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8568" y="0"/>
            <a:ext cx="113834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19378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Content Placeholder 3" descr="IMAG2631.jpg"/>
          <p:cNvPicPr>
            <a:picLocks noGrp="1" noChangeAspect="1"/>
          </p:cNvPicPr>
          <p:nvPr>
            <p:ph idx="1"/>
          </p:nvPr>
        </p:nvPicPr>
        <p:blipFill>
          <a:blip r:embed="rId2">
            <a:extLst>
              <a:ext uri="{28A0092B-C50C-407E-A947-70E740481C1C}">
                <a14:useLocalDpi xmlns:a14="http://schemas.microsoft.com/office/drawing/2010/main" val="0"/>
              </a:ext>
            </a:extLst>
          </a:blip>
          <a:srcRect l="17590" t="3539" r="31436" b="3539"/>
          <a:stretch>
            <a:fillRect/>
          </a:stretch>
        </p:blipFill>
        <p:spPr>
          <a:xfrm>
            <a:off x="2063752" y="104775"/>
            <a:ext cx="8832849" cy="6829425"/>
          </a:xfrm>
        </p:spPr>
      </p:pic>
    </p:spTree>
    <p:extLst>
      <p:ext uri="{BB962C8B-B14F-4D97-AF65-F5344CB8AC3E}">
        <p14:creationId xmlns:p14="http://schemas.microsoft.com/office/powerpoint/2010/main" val="169222678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2734734" y="2781300"/>
            <a:ext cx="6722533" cy="1066800"/>
          </a:xfrm>
        </p:spPr>
        <p:txBody>
          <a:bodyPr>
            <a:normAutofit/>
          </a:bodyPr>
          <a:lstStyle/>
          <a:p>
            <a:pPr algn="ctr"/>
            <a:r>
              <a:rPr lang="en-AU" sz="6600" b="1" dirty="0" smtClean="0">
                <a:latin typeface="Trebuchet MS" charset="0"/>
                <a:ea typeface="ＭＳ Ｐゴシック" charset="0"/>
                <a:cs typeface="ＭＳ Ｐゴシック" charset="0"/>
              </a:rPr>
              <a:t>Summary</a:t>
            </a:r>
            <a:endParaRPr lang="en-AU" sz="6600" b="1"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378387667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051823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1120935" y="2926636"/>
            <a:ext cx="2031312" cy="1066800"/>
          </a:xfrm>
        </p:spPr>
        <p:txBody>
          <a:bodyPr>
            <a:normAutofit fontScale="90000"/>
          </a:bodyPr>
          <a:lstStyle/>
          <a:p>
            <a:r>
              <a:rPr lang="en-US" dirty="0">
                <a:latin typeface="Trebuchet MS" charset="0"/>
                <a:ea typeface="ＭＳ Ｐゴシック" charset="0"/>
                <a:cs typeface="ＭＳ Ｐゴシック" charset="0"/>
              </a:rPr>
              <a:t>A</a:t>
            </a:r>
            <a:br>
              <a:rPr lang="en-US" dirty="0">
                <a:latin typeface="Trebuchet MS" charset="0"/>
                <a:ea typeface="ＭＳ Ｐゴシック" charset="0"/>
                <a:cs typeface="ＭＳ Ｐゴシック" charset="0"/>
              </a:rPr>
            </a:br>
            <a:r>
              <a:rPr lang="en-US" dirty="0">
                <a:latin typeface="Trebuchet MS" charset="0"/>
                <a:ea typeface="ＭＳ Ｐゴシック" charset="0"/>
                <a:cs typeface="ＭＳ Ｐゴシック" charset="0"/>
              </a:rPr>
              <a:t>Note</a:t>
            </a:r>
            <a:br>
              <a:rPr lang="en-US" dirty="0">
                <a:latin typeface="Trebuchet MS" charset="0"/>
                <a:ea typeface="ＭＳ Ｐゴシック" charset="0"/>
                <a:cs typeface="ＭＳ Ｐゴシック" charset="0"/>
              </a:rPr>
            </a:br>
            <a:r>
              <a:rPr lang="en-US" dirty="0">
                <a:latin typeface="Trebuchet MS" charset="0"/>
                <a:ea typeface="ＭＳ Ｐゴシック" charset="0"/>
                <a:cs typeface="ＭＳ Ｐゴシック" charset="0"/>
              </a:rPr>
              <a:t>On</a:t>
            </a:r>
            <a:br>
              <a:rPr lang="en-US" dirty="0">
                <a:latin typeface="Trebuchet MS" charset="0"/>
                <a:ea typeface="ＭＳ Ｐゴシック" charset="0"/>
                <a:cs typeface="ＭＳ Ｐゴシック" charset="0"/>
              </a:rPr>
            </a:br>
            <a:r>
              <a:rPr lang="en-US" dirty="0" smtClean="0">
                <a:latin typeface="Trebuchet MS" charset="0"/>
                <a:ea typeface="ＭＳ Ｐゴシック" charset="0"/>
                <a:cs typeface="ＭＳ Ｐゴシック" charset="0"/>
              </a:rPr>
              <a:t>AXRs</a:t>
            </a:r>
            <a:br>
              <a:rPr lang="en-US" dirty="0" smtClean="0">
                <a:latin typeface="Trebuchet MS" charset="0"/>
                <a:ea typeface="ＭＳ Ｐゴシック" charset="0"/>
                <a:cs typeface="ＭＳ Ｐゴシック" charset="0"/>
              </a:rPr>
            </a:br>
            <a:r>
              <a:rPr lang="en-US" dirty="0">
                <a:latin typeface="Trebuchet MS" charset="0"/>
                <a:ea typeface="ＭＳ Ｐゴシック" charset="0"/>
                <a:cs typeface="ＭＳ Ｐゴシック" charset="0"/>
              </a:rPr>
              <a:t/>
            </a:r>
            <a:br>
              <a:rPr lang="en-US" dirty="0">
                <a:latin typeface="Trebuchet MS" charset="0"/>
                <a:ea typeface="ＭＳ Ｐゴシック" charset="0"/>
                <a:cs typeface="ＭＳ Ｐゴシック" charset="0"/>
              </a:rPr>
            </a:br>
            <a:r>
              <a:rPr lang="en-US" dirty="0" smtClean="0">
                <a:latin typeface="Trebuchet MS" charset="0"/>
                <a:ea typeface="ＭＳ Ｐゴシック" charset="0"/>
                <a:cs typeface="ＭＳ Ｐゴシック" charset="0"/>
              </a:rPr>
              <a:t>(In general don’t do them…</a:t>
            </a:r>
            <a:endParaRPr lang="en-US" dirty="0">
              <a:latin typeface="Trebuchet MS" charset="0"/>
              <a:ea typeface="ＭＳ Ｐゴシック" charset="0"/>
              <a:cs typeface="ＭＳ Ｐゴシック" charset="0"/>
            </a:endParaRPr>
          </a:p>
        </p:txBody>
      </p:sp>
      <p:pic>
        <p:nvPicPr>
          <p:cNvPr id="40962" name="Picture 5" descr="2013-02-VAQ-03-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15218" y="188914"/>
            <a:ext cx="8748183" cy="640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351341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515254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1678517" y="2781300"/>
            <a:ext cx="9025467" cy="1066800"/>
          </a:xfrm>
        </p:spPr>
        <p:txBody>
          <a:bodyPr>
            <a:normAutofit fontScale="90000"/>
          </a:bodyPr>
          <a:lstStyle/>
          <a:p>
            <a:pPr algn="ctr"/>
            <a:r>
              <a:rPr lang="en-AU" sz="6600" b="1" dirty="0">
                <a:latin typeface="Trebuchet MS" charset="0"/>
                <a:ea typeface="ＭＳ Ｐゴシック" charset="0"/>
                <a:cs typeface="ＭＳ Ｐゴシック" charset="0"/>
              </a:rPr>
              <a:t/>
            </a:r>
            <a:br>
              <a:rPr lang="en-AU" sz="6600" b="1" dirty="0">
                <a:latin typeface="Trebuchet MS" charset="0"/>
                <a:ea typeface="ＭＳ Ｐゴシック" charset="0"/>
                <a:cs typeface="ＭＳ Ｐゴシック" charset="0"/>
              </a:rPr>
            </a:br>
            <a:r>
              <a:rPr lang="en-AU" sz="6600" b="1" dirty="0">
                <a:latin typeface="Trebuchet MS" charset="0"/>
                <a:ea typeface="ＭＳ Ｐゴシック" charset="0"/>
                <a:cs typeface="ＭＳ Ｐゴシック" charset="0"/>
              </a:rPr>
              <a:t>The </a:t>
            </a:r>
            <a:r>
              <a:rPr lang="en-AU" sz="6600" b="1" dirty="0" smtClean="0">
                <a:latin typeface="Trebuchet MS" charset="0"/>
                <a:ea typeface="ＭＳ Ｐゴシック" charset="0"/>
                <a:cs typeface="ＭＳ Ｐゴシック" charset="0"/>
              </a:rPr>
              <a:t>C Spine XR</a:t>
            </a:r>
            <a:endParaRPr lang="en-AU" sz="6600" b="1"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98250286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AU" dirty="0" smtClean="0">
                <a:latin typeface="Trebuchet MS" charset="0"/>
                <a:ea typeface="ＭＳ Ｐゴシック" charset="0"/>
                <a:cs typeface="ＭＳ Ｐゴシック" charset="0"/>
              </a:rPr>
              <a:t>Context</a:t>
            </a:r>
            <a:endParaRPr lang="en-AU" dirty="0">
              <a:latin typeface="Trebuchet MS" charset="0"/>
              <a:ea typeface="ＭＳ Ｐゴシック" charset="0"/>
              <a:cs typeface="ＭＳ Ｐゴシック" charset="0"/>
            </a:endParaRPr>
          </a:p>
        </p:txBody>
      </p:sp>
      <p:sp>
        <p:nvSpPr>
          <p:cNvPr id="5123" name="Content Placeholder 2"/>
          <p:cNvSpPr>
            <a:spLocks noGrp="1"/>
          </p:cNvSpPr>
          <p:nvPr>
            <p:ph idx="1"/>
          </p:nvPr>
        </p:nvSpPr>
        <p:spPr>
          <a:xfrm>
            <a:off x="1367555" y="1465646"/>
            <a:ext cx="11038125" cy="5392354"/>
          </a:xfrm>
        </p:spPr>
        <p:txBody>
          <a:bodyPr/>
          <a:lstStyle/>
          <a:p>
            <a:pPr marL="0" indent="0">
              <a:buNone/>
            </a:pPr>
            <a:r>
              <a:rPr lang="en-AU" sz="5000" dirty="0">
                <a:latin typeface="Georgia" charset="0"/>
                <a:ea typeface="ＭＳ Ｐゴシック" charset="0"/>
                <a:cs typeface="ＭＳ Ｐゴシック" charset="0"/>
              </a:rPr>
              <a:t>Scenario – A Major </a:t>
            </a:r>
            <a:r>
              <a:rPr lang="en-AU" sz="5000" dirty="0" smtClean="0">
                <a:latin typeface="Georgia" charset="0"/>
                <a:ea typeface="ＭＳ Ｐゴシック" charset="0"/>
                <a:cs typeface="ＭＳ Ｐゴシック" charset="0"/>
              </a:rPr>
              <a:t>Car Crash</a:t>
            </a:r>
            <a:endParaRPr lang="en-AU" sz="5000" dirty="0">
              <a:latin typeface="Georgia" charset="0"/>
              <a:ea typeface="ＭＳ Ｐゴシック" charset="0"/>
              <a:cs typeface="ＭＳ Ｐゴシック" charset="0"/>
            </a:endParaRPr>
          </a:p>
          <a:p>
            <a:pPr>
              <a:buFont typeface="Georgia" charset="0"/>
              <a:buNone/>
            </a:pPr>
            <a:endParaRPr lang="en-AU" dirty="0">
              <a:latin typeface="Georgia" charset="0"/>
              <a:ea typeface="ＭＳ Ｐゴシック" charset="0"/>
              <a:cs typeface="ＭＳ Ｐゴシック" charset="0"/>
            </a:endParaRPr>
          </a:p>
          <a:p>
            <a:pPr lvl="1"/>
            <a:r>
              <a:rPr lang="en-AU" sz="3000" dirty="0">
                <a:latin typeface="Georgia" charset="0"/>
                <a:ea typeface="ＭＳ Ｐゴシック" charset="0"/>
              </a:rPr>
              <a:t>How common are C-spine Injuries?</a:t>
            </a:r>
          </a:p>
          <a:p>
            <a:pPr lvl="1"/>
            <a:endParaRPr lang="en-AU" sz="3000" dirty="0">
              <a:latin typeface="Georgia" charset="0"/>
              <a:ea typeface="ＭＳ Ｐゴシック" charset="0"/>
            </a:endParaRPr>
          </a:p>
          <a:p>
            <a:pPr lvl="1"/>
            <a:r>
              <a:rPr lang="en-AU" sz="3000" dirty="0">
                <a:latin typeface="Georgia" charset="0"/>
                <a:ea typeface="ＭＳ Ｐゴシック" charset="0"/>
              </a:rPr>
              <a:t>What are the signs that an Injury to the neck is likely?</a:t>
            </a:r>
          </a:p>
          <a:p>
            <a:pPr lvl="1"/>
            <a:endParaRPr lang="en-AU" sz="3000" dirty="0">
              <a:latin typeface="Georgia" charset="0"/>
              <a:ea typeface="ＭＳ Ｐゴシック" charset="0"/>
            </a:endParaRPr>
          </a:p>
          <a:p>
            <a:pPr lvl="1"/>
            <a:r>
              <a:rPr lang="en-AU" sz="3000" dirty="0">
                <a:latin typeface="Georgia" charset="0"/>
                <a:ea typeface="ＭＳ Ｐゴシック" charset="0"/>
              </a:rPr>
              <a:t>What are the Pros and Cons of immobilising the Cervical Spine with a collar +/- Spine Board?</a:t>
            </a:r>
          </a:p>
        </p:txBody>
      </p:sp>
    </p:spTree>
    <p:extLst>
      <p:ext uri="{BB962C8B-B14F-4D97-AF65-F5344CB8AC3E}">
        <p14:creationId xmlns:p14="http://schemas.microsoft.com/office/powerpoint/2010/main" val="175192233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AU">
                <a:latin typeface="Trebuchet MS" charset="0"/>
                <a:ea typeface="ＭＳ Ｐゴシック" charset="0"/>
                <a:cs typeface="ＭＳ Ｐゴシック" charset="0"/>
              </a:rPr>
              <a:t>Assessment - NEXUS Study</a:t>
            </a:r>
          </a:p>
        </p:txBody>
      </p:sp>
      <p:sp>
        <p:nvSpPr>
          <p:cNvPr id="6147" name="Content Placeholder 2"/>
          <p:cNvSpPr>
            <a:spLocks noGrp="1"/>
          </p:cNvSpPr>
          <p:nvPr>
            <p:ph idx="1"/>
          </p:nvPr>
        </p:nvSpPr>
        <p:spPr>
          <a:xfrm>
            <a:off x="1206500" y="1609723"/>
            <a:ext cx="10985500" cy="5058963"/>
          </a:xfrm>
        </p:spPr>
        <p:txBody>
          <a:bodyPr/>
          <a:lstStyle/>
          <a:p>
            <a:r>
              <a:rPr lang="en-AU" sz="4000" dirty="0">
                <a:latin typeface="Georgia" charset="0"/>
                <a:ea typeface="ＭＳ Ｐゴシック" charset="0"/>
                <a:cs typeface="ＭＳ Ｐゴシック" charset="0"/>
              </a:rPr>
              <a:t>Neurological Deficit </a:t>
            </a:r>
          </a:p>
          <a:p>
            <a:r>
              <a:rPr lang="en-AU" sz="4000" dirty="0">
                <a:latin typeface="Georgia" charset="0"/>
                <a:ea typeface="ＭＳ Ｐゴシック" charset="0"/>
                <a:cs typeface="ＭＳ Ｐゴシック" charset="0"/>
              </a:rPr>
              <a:t>Spinal Tenderness (Midline) </a:t>
            </a:r>
          </a:p>
          <a:p>
            <a:r>
              <a:rPr lang="en-AU" sz="4000" dirty="0">
                <a:latin typeface="Georgia" charset="0"/>
                <a:ea typeface="ＭＳ Ｐゴシック" charset="0"/>
                <a:cs typeface="ＭＳ Ｐゴシック" charset="0"/>
              </a:rPr>
              <a:t>Altered Mental Status/Level of Consciousness </a:t>
            </a:r>
          </a:p>
          <a:p>
            <a:r>
              <a:rPr lang="en-AU" sz="4000" dirty="0">
                <a:latin typeface="Georgia" charset="0"/>
                <a:ea typeface="ＭＳ Ｐゴシック" charset="0"/>
                <a:cs typeface="ＭＳ Ｐゴシック" charset="0"/>
              </a:rPr>
              <a:t>Intoxication </a:t>
            </a:r>
          </a:p>
          <a:p>
            <a:r>
              <a:rPr lang="en-AU" sz="4000" dirty="0">
                <a:latin typeface="Georgia" charset="0"/>
                <a:ea typeface="ＭＳ Ｐゴシック" charset="0"/>
                <a:cs typeface="ＭＳ Ｐゴシック" charset="0"/>
              </a:rPr>
              <a:t>Distracting Injury** </a:t>
            </a:r>
          </a:p>
          <a:p>
            <a:pPr lvl="1"/>
            <a:r>
              <a:rPr lang="en-AU" dirty="0">
                <a:latin typeface="Georgia" charset="0"/>
                <a:ea typeface="ＭＳ Ｐゴシック" charset="0"/>
              </a:rPr>
              <a:t>&gt;34000 patients studied - 8 of 818 patients who had cervical-spine injury were </a:t>
            </a:r>
            <a:r>
              <a:rPr lang="en-AU" dirty="0" smtClean="0">
                <a:latin typeface="Georgia" charset="0"/>
                <a:ea typeface="ＭＳ Ｐゴシック" charset="0"/>
              </a:rPr>
              <a:t>not detected</a:t>
            </a:r>
            <a:endParaRPr lang="en-AU" dirty="0">
              <a:latin typeface="Georgia" charset="0"/>
              <a:ea typeface="ＭＳ Ｐゴシック" charset="0"/>
            </a:endParaRPr>
          </a:p>
          <a:p>
            <a:r>
              <a:rPr lang="en-AU" sz="1400" dirty="0">
                <a:latin typeface="Georgia" charset="0"/>
                <a:ea typeface="ＭＳ Ｐゴシック" charset="0"/>
                <a:cs typeface="ＭＳ Ｐゴシック" charset="0"/>
              </a:rPr>
              <a:t>Hoffman JR, </a:t>
            </a:r>
            <a:r>
              <a:rPr lang="en-AU" sz="1400" dirty="0" err="1">
                <a:latin typeface="Georgia" charset="0"/>
                <a:ea typeface="ＭＳ Ｐゴシック" charset="0"/>
                <a:cs typeface="ＭＳ Ｐゴシック" charset="0"/>
              </a:rPr>
              <a:t>Wolfson</a:t>
            </a:r>
            <a:r>
              <a:rPr lang="en-AU" sz="1400" dirty="0">
                <a:latin typeface="Georgia" charset="0"/>
                <a:ea typeface="ＭＳ Ｐゴシック" charset="0"/>
                <a:cs typeface="ＭＳ Ｐゴシック" charset="0"/>
              </a:rPr>
              <a:t> AB, Todd K, Mower WR. Selective cervical spine radiography in blunt trauma: methodology of the National Emergency X-Radiography Utilization Study (NEXUS).  Ann </a:t>
            </a:r>
            <a:r>
              <a:rPr lang="en-AU" sz="1400" dirty="0" err="1">
                <a:latin typeface="Georgia" charset="0"/>
                <a:ea typeface="ＭＳ Ｐゴシック" charset="0"/>
                <a:cs typeface="ＭＳ Ｐゴシック" charset="0"/>
              </a:rPr>
              <a:t>Emerg</a:t>
            </a:r>
            <a:r>
              <a:rPr lang="en-AU" sz="1400" dirty="0">
                <a:latin typeface="Georgia" charset="0"/>
                <a:ea typeface="ＭＳ Ｐゴシック" charset="0"/>
                <a:cs typeface="ＭＳ Ｐゴシック" charset="0"/>
              </a:rPr>
              <a:t> Med. 1998 Oct;32(4):461-9. </a:t>
            </a:r>
            <a:endParaRPr lang="en-AU" dirty="0">
              <a:latin typeface="Georgia" charset="0"/>
              <a:ea typeface="ＭＳ Ｐゴシック" charset="0"/>
              <a:cs typeface="ＭＳ Ｐゴシック" charset="0"/>
            </a:endParaRPr>
          </a:p>
          <a:p>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419432959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219200" y="0"/>
            <a:ext cx="10972800" cy="1066800"/>
          </a:xfrm>
        </p:spPr>
        <p:txBody>
          <a:bodyPr/>
          <a:lstStyle/>
          <a:p>
            <a:r>
              <a:rPr lang="en-AU" dirty="0">
                <a:latin typeface="Trebuchet MS" charset="0"/>
                <a:ea typeface="ＭＳ Ｐゴシック" charset="0"/>
                <a:cs typeface="ＭＳ Ｐゴシック" charset="0"/>
              </a:rPr>
              <a:t>What is a Distracting </a:t>
            </a:r>
            <a:r>
              <a:rPr lang="en-AU" dirty="0" smtClean="0">
                <a:latin typeface="Trebuchet MS" charset="0"/>
                <a:ea typeface="ＭＳ Ｐゴシック" charset="0"/>
                <a:cs typeface="ＭＳ Ｐゴシック" charset="0"/>
              </a:rPr>
              <a:t>Injury?</a:t>
            </a:r>
            <a:endParaRPr lang="en-AU" dirty="0">
              <a:latin typeface="Trebuchet MS" charset="0"/>
              <a:ea typeface="ＭＳ Ｐゴシック" charset="0"/>
              <a:cs typeface="ＭＳ Ｐゴシック" charset="0"/>
            </a:endParaRPr>
          </a:p>
        </p:txBody>
      </p:sp>
      <p:pic>
        <p:nvPicPr>
          <p:cNvPr id="8195" name="Picture 2" descr="https://sites.google.com/site/academiclifeinem2/paucis/20110909DistractingInjuryCervicalSpine.jpg?attredirects=0">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9531" y="1096108"/>
            <a:ext cx="7887864" cy="5760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a:spLocks noChangeArrowheads="1"/>
          </p:cNvSpPr>
          <p:nvPr/>
        </p:nvSpPr>
        <p:spPr bwMode="auto">
          <a:xfrm>
            <a:off x="3199104" y="2125186"/>
            <a:ext cx="5468648" cy="1875315"/>
          </a:xfrm>
          <a:prstGeom prst="ellipse">
            <a:avLst/>
          </a:prstGeom>
          <a:noFill/>
          <a:ln w="9525">
            <a:solidFill>
              <a:schemeClr val="accent1"/>
            </a:solidFill>
            <a:round/>
            <a:headEnd/>
            <a:tailEnd/>
          </a:ln>
          <a:effectLst>
            <a:outerShdw blurRad="63500" dist="26940" dir="5400000" rotWithShape="0">
              <a:srgbClr val="000000">
                <a:alpha val="45000"/>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AU">
              <a:solidFill>
                <a:schemeClr val="lt1"/>
              </a:solidFill>
              <a:latin typeface="+mn-lt"/>
              <a:ea typeface="+mn-ea"/>
              <a:cs typeface="+mn-cs"/>
            </a:endParaRPr>
          </a:p>
        </p:txBody>
      </p:sp>
      <p:sp>
        <p:nvSpPr>
          <p:cNvPr id="6" name="Oval 5"/>
          <p:cNvSpPr>
            <a:spLocks noChangeArrowheads="1"/>
          </p:cNvSpPr>
          <p:nvPr/>
        </p:nvSpPr>
        <p:spPr bwMode="auto">
          <a:xfrm>
            <a:off x="609601" y="4000500"/>
            <a:ext cx="10344151" cy="2857500"/>
          </a:xfrm>
          <a:prstGeom prst="ellipse">
            <a:avLst/>
          </a:prstGeom>
          <a:noFill/>
          <a:ln w="9525">
            <a:solidFill>
              <a:schemeClr val="accent1"/>
            </a:solidFill>
            <a:round/>
            <a:headEnd/>
            <a:tailEnd/>
          </a:ln>
          <a:effectLst>
            <a:outerShdw blurRad="63500" dist="26940" dir="5400000" rotWithShape="0">
              <a:srgbClr val="000000">
                <a:alpha val="45000"/>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AU">
              <a:solidFill>
                <a:schemeClr val="lt1"/>
              </a:solidFill>
              <a:latin typeface="+mn-lt"/>
              <a:ea typeface="+mn-ea"/>
              <a:cs typeface="+mn-cs"/>
            </a:endParaRPr>
          </a:p>
        </p:txBody>
      </p:sp>
    </p:spTree>
    <p:extLst>
      <p:ext uri="{BB962C8B-B14F-4D97-AF65-F5344CB8AC3E}">
        <p14:creationId xmlns:p14="http://schemas.microsoft.com/office/powerpoint/2010/main" val="181425182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amond(in)">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133238" y="1064768"/>
            <a:ext cx="10375900" cy="1325563"/>
          </a:xfrm>
        </p:spPr>
        <p:txBody>
          <a:bodyPr>
            <a:normAutofit fontScale="90000"/>
          </a:bodyPr>
          <a:lstStyle/>
          <a:p>
            <a:r>
              <a:rPr lang="en-AU" dirty="0" smtClean="0">
                <a:latin typeface="Trebuchet MS" charset="0"/>
                <a:ea typeface="ＭＳ Ｐゴシック" charset="0"/>
                <a:cs typeface="ＭＳ Ｐゴシック" charset="0"/>
              </a:rPr>
              <a:t>The</a:t>
            </a:r>
            <a:br>
              <a:rPr lang="en-AU" dirty="0" smtClean="0">
                <a:latin typeface="Trebuchet MS" charset="0"/>
                <a:ea typeface="ＭＳ Ｐゴシック" charset="0"/>
                <a:cs typeface="ＭＳ Ｐゴシック" charset="0"/>
              </a:rPr>
            </a:br>
            <a:r>
              <a:rPr lang="en-AU" dirty="0" smtClean="0">
                <a:latin typeface="Trebuchet MS" charset="0"/>
                <a:ea typeface="ＭＳ Ｐゴシック" charset="0"/>
                <a:cs typeface="ＭＳ Ｐゴシック" charset="0"/>
              </a:rPr>
              <a:t>Canadian </a:t>
            </a:r>
            <a:r>
              <a:rPr lang="en-AU" dirty="0">
                <a:latin typeface="Trebuchet MS" charset="0"/>
                <a:ea typeface="ＭＳ Ｐゴシック" charset="0"/>
                <a:cs typeface="ＭＳ Ｐゴシック" charset="0"/>
              </a:rPr>
              <a:t/>
            </a:r>
            <a:br>
              <a:rPr lang="en-AU" dirty="0">
                <a:latin typeface="Trebuchet MS" charset="0"/>
                <a:ea typeface="ＭＳ Ｐゴシック" charset="0"/>
                <a:cs typeface="ＭＳ Ｐゴシック" charset="0"/>
              </a:rPr>
            </a:br>
            <a:r>
              <a:rPr lang="en-AU" dirty="0">
                <a:latin typeface="Trebuchet MS" charset="0"/>
                <a:ea typeface="ＭＳ Ｐゴシック" charset="0"/>
                <a:cs typeface="ＭＳ Ｐゴシック" charset="0"/>
              </a:rPr>
              <a:t>C-spine </a:t>
            </a:r>
            <a:br>
              <a:rPr lang="en-AU" dirty="0">
                <a:latin typeface="Trebuchet MS" charset="0"/>
                <a:ea typeface="ＭＳ Ｐゴシック" charset="0"/>
                <a:cs typeface="ＭＳ Ｐゴシック" charset="0"/>
              </a:rPr>
            </a:br>
            <a:r>
              <a:rPr lang="en-AU" dirty="0">
                <a:latin typeface="Trebuchet MS" charset="0"/>
                <a:ea typeface="ＭＳ Ｐゴシック" charset="0"/>
                <a:cs typeface="ＭＳ Ｐゴシック" charset="0"/>
              </a:rPr>
              <a:t>Rule</a:t>
            </a:r>
          </a:p>
        </p:txBody>
      </p:sp>
      <p:pic>
        <p:nvPicPr>
          <p:cNvPr id="7171" name="Picture 2" descr="(Stiell IG, Clement C, McKnight RD, Brison R, Schull MJ, Rowe BH, et al. 2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5210" y="-417102"/>
            <a:ext cx="9201942" cy="6584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1348094" y="5819316"/>
            <a:ext cx="10953751" cy="923925"/>
          </a:xfrm>
          <a:prstGeom prst="rect">
            <a:avLst/>
          </a:prstGeom>
        </p:spPr>
        <p:txBody>
          <a:bodyPr>
            <a:spAutoFit/>
          </a:bodyPr>
          <a:lstStyle/>
          <a:p>
            <a:pPr>
              <a:defRPr/>
            </a:pPr>
            <a:endParaRPr lang="en-AU" dirty="0">
              <a:ea typeface="ＭＳ Ｐゴシック" pitchFamily="-65" charset="-128"/>
              <a:cs typeface="+mn-cs"/>
            </a:endParaRPr>
          </a:p>
          <a:p>
            <a:pPr>
              <a:defRPr/>
            </a:pPr>
            <a:r>
              <a:rPr lang="en-AU" sz="1600" b="0" dirty="0">
                <a:latin typeface="+mn-lt"/>
                <a:ea typeface="ＭＳ Ｐゴシック" pitchFamily="-65" charset="-128"/>
                <a:cs typeface="+mn-cs"/>
              </a:rPr>
              <a:t>Stiell IG et al. The Canadian C-spine rule versus the NEXUS low-risk criteria in patients with trauma. N </a:t>
            </a:r>
            <a:r>
              <a:rPr lang="en-AU" sz="1600" b="0" dirty="0" err="1">
                <a:latin typeface="+mn-lt"/>
                <a:ea typeface="ＭＳ Ｐゴシック" pitchFamily="-65" charset="-128"/>
                <a:cs typeface="+mn-cs"/>
              </a:rPr>
              <a:t>Engl</a:t>
            </a:r>
            <a:r>
              <a:rPr lang="en-AU" sz="1600" b="0" dirty="0">
                <a:latin typeface="+mn-lt"/>
                <a:ea typeface="ＭＳ Ｐゴシック" pitchFamily="-65" charset="-128"/>
                <a:cs typeface="+mn-cs"/>
              </a:rPr>
              <a:t> J Med. 2003 Dec 25;349(26):2510-8</a:t>
            </a:r>
            <a:r>
              <a:rPr lang="en-AU" dirty="0">
                <a:ea typeface="ＭＳ Ｐゴシック" pitchFamily="-65" charset="-128"/>
                <a:cs typeface="+mn-cs"/>
              </a:rPr>
              <a:t>.</a:t>
            </a:r>
          </a:p>
        </p:txBody>
      </p:sp>
      <p:sp>
        <p:nvSpPr>
          <p:cNvPr id="9" name="Oval 8"/>
          <p:cNvSpPr>
            <a:spLocks noChangeArrowheads="1"/>
          </p:cNvSpPr>
          <p:nvPr/>
        </p:nvSpPr>
        <p:spPr bwMode="auto">
          <a:xfrm>
            <a:off x="4953000" y="1"/>
            <a:ext cx="4082633" cy="1571626"/>
          </a:xfrm>
          <a:prstGeom prst="ellipse">
            <a:avLst/>
          </a:prstGeom>
          <a:noFill/>
          <a:ln w="9525">
            <a:solidFill>
              <a:schemeClr val="accent1"/>
            </a:solidFill>
            <a:round/>
            <a:headEnd/>
            <a:tailEnd/>
          </a:ln>
          <a:effectLst>
            <a:outerShdw blurRad="63500" dist="26940" dir="5400000" rotWithShape="0">
              <a:srgbClr val="000000">
                <a:alpha val="45000"/>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AU">
              <a:solidFill>
                <a:schemeClr val="lt1"/>
              </a:solidFill>
              <a:latin typeface="+mn-lt"/>
              <a:ea typeface="+mn-ea"/>
              <a:cs typeface="+mn-cs"/>
            </a:endParaRPr>
          </a:p>
        </p:txBody>
      </p:sp>
      <p:sp>
        <p:nvSpPr>
          <p:cNvPr id="10" name="Oval 9"/>
          <p:cNvSpPr>
            <a:spLocks noChangeArrowheads="1"/>
          </p:cNvSpPr>
          <p:nvPr/>
        </p:nvSpPr>
        <p:spPr bwMode="auto">
          <a:xfrm>
            <a:off x="5205043" y="3417786"/>
            <a:ext cx="3333751" cy="1571625"/>
          </a:xfrm>
          <a:prstGeom prst="ellipse">
            <a:avLst/>
          </a:prstGeom>
          <a:noFill/>
          <a:ln w="9525">
            <a:solidFill>
              <a:schemeClr val="accent1"/>
            </a:solidFill>
            <a:round/>
            <a:headEnd/>
            <a:tailEnd/>
          </a:ln>
          <a:effectLst>
            <a:outerShdw blurRad="63500" dist="26940" dir="5400000" rotWithShape="0">
              <a:srgbClr val="000000">
                <a:alpha val="45000"/>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AU">
              <a:solidFill>
                <a:schemeClr val="lt1"/>
              </a:solidFill>
              <a:latin typeface="+mn-lt"/>
              <a:ea typeface="+mn-ea"/>
              <a:cs typeface="+mn-cs"/>
            </a:endParaRPr>
          </a:p>
        </p:txBody>
      </p:sp>
      <p:sp>
        <p:nvSpPr>
          <p:cNvPr id="11" name="Oval 10"/>
          <p:cNvSpPr>
            <a:spLocks noChangeArrowheads="1"/>
          </p:cNvSpPr>
          <p:nvPr/>
        </p:nvSpPr>
        <p:spPr bwMode="auto">
          <a:xfrm>
            <a:off x="5050682" y="1392364"/>
            <a:ext cx="3838428" cy="2053686"/>
          </a:xfrm>
          <a:prstGeom prst="ellipse">
            <a:avLst/>
          </a:prstGeom>
          <a:noFill/>
          <a:ln w="9525">
            <a:solidFill>
              <a:schemeClr val="accent1"/>
            </a:solidFill>
            <a:round/>
            <a:headEnd/>
            <a:tailEnd/>
          </a:ln>
          <a:effectLst>
            <a:outerShdw blurRad="63500" dist="26940" dir="5400000" rotWithShape="0">
              <a:srgbClr val="000000">
                <a:alpha val="45000"/>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AU">
              <a:solidFill>
                <a:schemeClr val="lt1"/>
              </a:solidFill>
              <a:latin typeface="+mn-lt"/>
              <a:ea typeface="+mn-ea"/>
              <a:cs typeface="+mn-cs"/>
            </a:endParaRPr>
          </a:p>
        </p:txBody>
      </p:sp>
      <p:sp>
        <p:nvSpPr>
          <p:cNvPr id="12" name="Oval 11"/>
          <p:cNvSpPr>
            <a:spLocks noChangeArrowheads="1"/>
          </p:cNvSpPr>
          <p:nvPr/>
        </p:nvSpPr>
        <p:spPr bwMode="auto">
          <a:xfrm>
            <a:off x="8896351" y="1724026"/>
            <a:ext cx="3333749" cy="1571625"/>
          </a:xfrm>
          <a:prstGeom prst="ellipse">
            <a:avLst/>
          </a:prstGeom>
          <a:noFill/>
          <a:ln w="9525">
            <a:solidFill>
              <a:schemeClr val="accent1"/>
            </a:solidFill>
            <a:round/>
            <a:headEnd/>
            <a:tailEnd/>
          </a:ln>
          <a:effectLst>
            <a:outerShdw blurRad="63500" dist="26940" dir="5400000" rotWithShape="0">
              <a:srgbClr val="000000">
                <a:alpha val="45000"/>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AU">
              <a:solidFill>
                <a:schemeClr val="lt1"/>
              </a:solidFill>
              <a:latin typeface="+mn-lt"/>
              <a:ea typeface="+mn-ea"/>
              <a:cs typeface="+mn-cs"/>
            </a:endParaRPr>
          </a:p>
        </p:txBody>
      </p:sp>
      <p:sp>
        <p:nvSpPr>
          <p:cNvPr id="13" name="Oval 12"/>
          <p:cNvSpPr>
            <a:spLocks noChangeArrowheads="1"/>
          </p:cNvSpPr>
          <p:nvPr/>
        </p:nvSpPr>
        <p:spPr bwMode="auto">
          <a:xfrm>
            <a:off x="5197210" y="4600115"/>
            <a:ext cx="3333751" cy="1571625"/>
          </a:xfrm>
          <a:prstGeom prst="ellipse">
            <a:avLst/>
          </a:prstGeom>
          <a:noFill/>
          <a:ln w="9525">
            <a:solidFill>
              <a:schemeClr val="accent1"/>
            </a:solidFill>
            <a:round/>
            <a:headEnd/>
            <a:tailEnd/>
          </a:ln>
          <a:effectLst>
            <a:outerShdw blurRad="63500" dist="26940" dir="5400000" rotWithShape="0">
              <a:srgbClr val="000000">
                <a:alpha val="45000"/>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AU">
              <a:solidFill>
                <a:schemeClr val="lt1"/>
              </a:solidFill>
              <a:latin typeface="+mn-lt"/>
              <a:ea typeface="+mn-ea"/>
              <a:cs typeface="+mn-cs"/>
            </a:endParaRPr>
          </a:p>
        </p:txBody>
      </p:sp>
    </p:spTree>
    <p:extLst>
      <p:ext uri="{BB962C8B-B14F-4D97-AF65-F5344CB8AC3E}">
        <p14:creationId xmlns:p14="http://schemas.microsoft.com/office/powerpoint/2010/main" val="397556478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fontScale="90000"/>
          </a:bodyPr>
          <a:lstStyle/>
          <a:p>
            <a:pPr eaLnBrk="1" hangingPunct="1"/>
            <a:r>
              <a:rPr lang="en-AU">
                <a:latin typeface="Trebuchet MS" charset="0"/>
                <a:ea typeface="ＭＳ Ｐゴシック" charset="0"/>
                <a:cs typeface="ＭＳ Ｐゴシック" charset="0"/>
              </a:rPr>
              <a:t>Cervical </a:t>
            </a:r>
            <a:br>
              <a:rPr lang="en-AU">
                <a:latin typeface="Trebuchet MS" charset="0"/>
                <a:ea typeface="ＭＳ Ｐゴシック" charset="0"/>
                <a:cs typeface="ＭＳ Ｐゴシック" charset="0"/>
              </a:rPr>
            </a:br>
            <a:r>
              <a:rPr lang="en-AU">
                <a:latin typeface="Trebuchet MS" charset="0"/>
                <a:ea typeface="ＭＳ Ｐゴシック" charset="0"/>
                <a:cs typeface="ＭＳ Ｐゴシック" charset="0"/>
              </a:rPr>
              <a:t>Spine </a:t>
            </a:r>
            <a:br>
              <a:rPr lang="en-AU">
                <a:latin typeface="Trebuchet MS" charset="0"/>
                <a:ea typeface="ＭＳ Ｐゴシック" charset="0"/>
                <a:cs typeface="ＭＳ Ｐゴシック" charset="0"/>
              </a:rPr>
            </a:br>
            <a:r>
              <a:rPr lang="en-AU">
                <a:latin typeface="Trebuchet MS" charset="0"/>
                <a:ea typeface="ＭＳ Ｐゴシック" charset="0"/>
                <a:cs typeface="ＭＳ Ｐゴシック" charset="0"/>
              </a:rPr>
              <a:t>Imaging</a:t>
            </a:r>
          </a:p>
        </p:txBody>
      </p:sp>
      <p:pic>
        <p:nvPicPr>
          <p:cNvPr id="921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1300" y="357189"/>
            <a:ext cx="6330951" cy="635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787537" y="1143000"/>
            <a:ext cx="1061446" cy="923330"/>
          </a:xfrm>
          <a:prstGeom prst="rect">
            <a:avLst/>
          </a:prstGeom>
          <a:noFill/>
        </p:spPr>
        <p:txBody>
          <a:bodyPr wrap="none">
            <a:spAutoFit/>
          </a:bodyPr>
          <a:lstStyle/>
          <a:p>
            <a:pPr algn="ctr">
              <a:defRPr/>
            </a:pPr>
            <a:r>
              <a:rPr lang="en-US" sz="5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ＭＳ Ｐゴシック" pitchFamily="-65" charset="-128"/>
                <a:cs typeface="+mn-cs"/>
              </a:rPr>
              <a:t>C 1</a:t>
            </a:r>
          </a:p>
        </p:txBody>
      </p:sp>
      <p:sp>
        <p:nvSpPr>
          <p:cNvPr id="6" name="Rectangle 5"/>
          <p:cNvSpPr/>
          <p:nvPr/>
        </p:nvSpPr>
        <p:spPr>
          <a:xfrm>
            <a:off x="6787537" y="1757065"/>
            <a:ext cx="1061446" cy="923330"/>
          </a:xfrm>
          <a:prstGeom prst="rect">
            <a:avLst/>
          </a:prstGeom>
          <a:noFill/>
        </p:spPr>
        <p:txBody>
          <a:bodyPr wrap="none">
            <a:spAutoFit/>
          </a:bodyPr>
          <a:lstStyle/>
          <a:p>
            <a:pPr algn="ctr">
              <a:defRPr/>
            </a:pPr>
            <a:r>
              <a:rPr lang="en-US" sz="5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ＭＳ Ｐゴシック" pitchFamily="-65" charset="-128"/>
                <a:cs typeface="+mn-cs"/>
              </a:rPr>
              <a:t>C 2</a:t>
            </a:r>
          </a:p>
        </p:txBody>
      </p:sp>
      <p:sp>
        <p:nvSpPr>
          <p:cNvPr id="7" name="Rectangle 6"/>
          <p:cNvSpPr/>
          <p:nvPr/>
        </p:nvSpPr>
        <p:spPr>
          <a:xfrm>
            <a:off x="6787537" y="2643182"/>
            <a:ext cx="1061446" cy="923330"/>
          </a:xfrm>
          <a:prstGeom prst="rect">
            <a:avLst/>
          </a:prstGeom>
          <a:noFill/>
        </p:spPr>
        <p:txBody>
          <a:bodyPr wrap="none">
            <a:spAutoFit/>
          </a:bodyPr>
          <a:lstStyle/>
          <a:p>
            <a:pPr algn="ctr">
              <a:defRPr/>
            </a:pPr>
            <a:r>
              <a:rPr lang="en-US" sz="5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ＭＳ Ｐゴシック" pitchFamily="-65" charset="-128"/>
                <a:cs typeface="+mn-cs"/>
              </a:rPr>
              <a:t>C 3</a:t>
            </a:r>
          </a:p>
        </p:txBody>
      </p:sp>
      <p:sp>
        <p:nvSpPr>
          <p:cNvPr id="8" name="Rectangle 7"/>
          <p:cNvSpPr/>
          <p:nvPr/>
        </p:nvSpPr>
        <p:spPr>
          <a:xfrm>
            <a:off x="6990737" y="3362926"/>
            <a:ext cx="1061446" cy="923330"/>
          </a:xfrm>
          <a:prstGeom prst="rect">
            <a:avLst/>
          </a:prstGeom>
          <a:noFill/>
        </p:spPr>
        <p:txBody>
          <a:bodyPr wrap="none">
            <a:spAutoFit/>
          </a:bodyPr>
          <a:lstStyle/>
          <a:p>
            <a:pPr algn="ctr">
              <a:defRPr/>
            </a:pPr>
            <a:r>
              <a:rPr lang="en-US" sz="5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ＭＳ Ｐゴシック" pitchFamily="-65" charset="-128"/>
                <a:cs typeface="+mn-cs"/>
              </a:rPr>
              <a:t>C 4</a:t>
            </a:r>
          </a:p>
        </p:txBody>
      </p:sp>
      <p:sp>
        <p:nvSpPr>
          <p:cNvPr id="9" name="Rectangle 8"/>
          <p:cNvSpPr/>
          <p:nvPr/>
        </p:nvSpPr>
        <p:spPr>
          <a:xfrm>
            <a:off x="6555879" y="4929198"/>
            <a:ext cx="1061446" cy="923330"/>
          </a:xfrm>
          <a:prstGeom prst="rect">
            <a:avLst/>
          </a:prstGeom>
          <a:noFill/>
        </p:spPr>
        <p:txBody>
          <a:bodyPr wrap="none">
            <a:spAutoFit/>
          </a:bodyPr>
          <a:lstStyle/>
          <a:p>
            <a:pPr algn="ctr">
              <a:defRPr/>
            </a:pPr>
            <a:r>
              <a:rPr lang="en-US" sz="5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ＭＳ Ｐゴシック" pitchFamily="-65" charset="-128"/>
                <a:cs typeface="+mn-cs"/>
              </a:rPr>
              <a:t>C 7</a:t>
            </a:r>
          </a:p>
        </p:txBody>
      </p:sp>
      <p:sp>
        <p:nvSpPr>
          <p:cNvPr id="10" name="Rectangle 9"/>
          <p:cNvSpPr/>
          <p:nvPr/>
        </p:nvSpPr>
        <p:spPr>
          <a:xfrm>
            <a:off x="6555879" y="3824591"/>
            <a:ext cx="1061446" cy="923330"/>
          </a:xfrm>
          <a:prstGeom prst="rect">
            <a:avLst/>
          </a:prstGeom>
          <a:noFill/>
        </p:spPr>
        <p:txBody>
          <a:bodyPr wrap="none">
            <a:spAutoFit/>
          </a:bodyPr>
          <a:lstStyle/>
          <a:p>
            <a:pPr algn="ctr">
              <a:defRPr/>
            </a:pPr>
            <a:r>
              <a:rPr lang="en-US" sz="5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ＭＳ Ｐゴシック" pitchFamily="-65" charset="-128"/>
                <a:cs typeface="+mn-cs"/>
              </a:rPr>
              <a:t>C 5</a:t>
            </a:r>
          </a:p>
        </p:txBody>
      </p:sp>
      <p:sp>
        <p:nvSpPr>
          <p:cNvPr id="11" name="Rectangle 10"/>
          <p:cNvSpPr/>
          <p:nvPr/>
        </p:nvSpPr>
        <p:spPr>
          <a:xfrm>
            <a:off x="6555879" y="4286256"/>
            <a:ext cx="1061446" cy="923330"/>
          </a:xfrm>
          <a:prstGeom prst="rect">
            <a:avLst/>
          </a:prstGeom>
          <a:noFill/>
        </p:spPr>
        <p:txBody>
          <a:bodyPr wrap="none">
            <a:spAutoFit/>
          </a:bodyPr>
          <a:lstStyle/>
          <a:p>
            <a:pPr algn="ctr">
              <a:defRPr/>
            </a:pPr>
            <a:r>
              <a:rPr lang="en-US" sz="5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ＭＳ Ｐゴシック" pitchFamily="-65" charset="-128"/>
                <a:cs typeface="+mn-cs"/>
              </a:rPr>
              <a:t>C 6</a:t>
            </a:r>
          </a:p>
        </p:txBody>
      </p:sp>
      <p:sp>
        <p:nvSpPr>
          <p:cNvPr id="12" name="Rectangle 11"/>
          <p:cNvSpPr/>
          <p:nvPr/>
        </p:nvSpPr>
        <p:spPr>
          <a:xfrm>
            <a:off x="3032291" y="5103698"/>
            <a:ext cx="6250442" cy="1754327"/>
          </a:xfrm>
          <a:prstGeom prst="rect">
            <a:avLst/>
          </a:prstGeom>
          <a:solidFill>
            <a:schemeClr val="tx1"/>
          </a:solidFill>
        </p:spPr>
        <p:txBody>
          <a:bodyPr wrap="none">
            <a:spAutoFit/>
          </a:bodyPr>
          <a:lstStyle/>
          <a:p>
            <a:pPr algn="ctr">
              <a:defRPr/>
            </a:pPr>
            <a:r>
              <a:rPr lang="en-US" sz="54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ＭＳ Ｐゴシック" pitchFamily="-65" charset="-128"/>
                <a:cs typeface="+mn-cs"/>
              </a:rPr>
              <a:t>Need to see top of T1 </a:t>
            </a:r>
          </a:p>
          <a:p>
            <a:pPr algn="ctr">
              <a:defRPr/>
            </a:pPr>
            <a:r>
              <a:rPr lang="en-US" sz="54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ＭＳ Ｐゴシック" pitchFamily="-65" charset="-128"/>
                <a:cs typeface="+mn-cs"/>
              </a:rPr>
              <a:t>for an adequate film</a:t>
            </a:r>
          </a:p>
        </p:txBody>
      </p:sp>
    </p:spTree>
    <p:extLst>
      <p:ext uri="{BB962C8B-B14F-4D97-AF65-F5344CB8AC3E}">
        <p14:creationId xmlns:p14="http://schemas.microsoft.com/office/powerpoint/2010/main" val="264224083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 presetClass="entr" presetSubtype="16"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box(in)">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p:nvPr>
        </p:nvSpPr>
        <p:spPr>
          <a:xfrm>
            <a:off x="2735627" y="3140968"/>
            <a:ext cx="10972800" cy="1066800"/>
          </a:xfrm>
        </p:spPr>
        <p:txBody>
          <a:bodyPr>
            <a:normAutofit fontScale="90000"/>
          </a:bodyPr>
          <a:lstStyle/>
          <a:p>
            <a:r>
              <a:rPr lang="en-AU" dirty="0">
                <a:latin typeface="Trebuchet MS" charset="0"/>
                <a:ea typeface="ＭＳ Ｐゴシック" charset="0"/>
                <a:cs typeface="ＭＳ Ｐゴシック" charset="0"/>
              </a:rPr>
              <a:t>Lateral C spine </a:t>
            </a:r>
            <a:r>
              <a:rPr lang="en-AU" dirty="0" smtClean="0">
                <a:latin typeface="Trebuchet MS" charset="0"/>
                <a:ea typeface="ＭＳ Ｐゴシック" charset="0"/>
                <a:cs typeface="ＭＳ Ｐゴシック" charset="0"/>
              </a:rPr>
              <a:t/>
            </a:r>
            <a:br>
              <a:rPr lang="en-AU" dirty="0" smtClean="0">
                <a:latin typeface="Trebuchet MS" charset="0"/>
                <a:ea typeface="ＭＳ Ｐゴシック" charset="0"/>
                <a:cs typeface="ＭＳ Ｐゴシック" charset="0"/>
              </a:rPr>
            </a:br>
            <a:r>
              <a:rPr lang="en-AU" dirty="0" smtClean="0">
                <a:latin typeface="Trebuchet MS" charset="0"/>
                <a:ea typeface="ＭＳ Ｐゴシック" charset="0"/>
                <a:cs typeface="ＭＳ Ｐゴシック" charset="0"/>
              </a:rPr>
              <a:t/>
            </a:r>
            <a:br>
              <a:rPr lang="en-AU" dirty="0" smtClean="0">
                <a:latin typeface="Trebuchet MS" charset="0"/>
                <a:ea typeface="ＭＳ Ｐゴシック" charset="0"/>
                <a:cs typeface="ＭＳ Ｐゴシック" charset="0"/>
              </a:rPr>
            </a:br>
            <a:r>
              <a:rPr lang="en-AU" dirty="0" smtClean="0">
                <a:latin typeface="Trebuchet MS" charset="0"/>
                <a:ea typeface="ＭＳ Ｐゴシック" charset="0"/>
                <a:cs typeface="ＭＳ Ｐゴシック" charset="0"/>
              </a:rPr>
              <a:t>Look for 4 Lines</a:t>
            </a:r>
            <a:endParaRPr lang="en-AU"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96232309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5" descr="F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9967" y="188913"/>
            <a:ext cx="5702300" cy="633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716975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descr="c%20spine_7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6867" y="287338"/>
            <a:ext cx="6330951"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34108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VAQ 2012 02 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1" y="1"/>
            <a:ext cx="62484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396374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99969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1678517" y="2781300"/>
            <a:ext cx="9025467" cy="1066800"/>
          </a:xfrm>
        </p:spPr>
        <p:txBody>
          <a:bodyPr>
            <a:normAutofit fontScale="90000"/>
          </a:bodyPr>
          <a:lstStyle/>
          <a:p>
            <a:pPr algn="ctr"/>
            <a:r>
              <a:rPr lang="en-AU" sz="6600" b="1">
                <a:latin typeface="Trebuchet MS" charset="0"/>
                <a:ea typeface="ＭＳ Ｐゴシック" charset="0"/>
                <a:cs typeface="ＭＳ Ｐゴシック" charset="0"/>
              </a:rPr>
              <a:t>The Most Common Test you do: </a:t>
            </a:r>
            <a:br>
              <a:rPr lang="en-AU" sz="6600" b="1">
                <a:latin typeface="Trebuchet MS" charset="0"/>
                <a:ea typeface="ＭＳ Ｐゴシック" charset="0"/>
                <a:cs typeface="ＭＳ Ｐゴシック" charset="0"/>
              </a:rPr>
            </a:br>
            <a:r>
              <a:rPr lang="en-AU" sz="6600" b="1">
                <a:latin typeface="Trebuchet MS" charset="0"/>
                <a:ea typeface="ＭＳ Ｐゴシック" charset="0"/>
                <a:cs typeface="ＭＳ Ｐゴシック" charset="0"/>
              </a:rPr>
              <a:t/>
            </a:r>
            <a:br>
              <a:rPr lang="en-AU" sz="6600" b="1">
                <a:latin typeface="Trebuchet MS" charset="0"/>
                <a:ea typeface="ＭＳ Ｐゴシック" charset="0"/>
                <a:cs typeface="ＭＳ Ｐゴシック" charset="0"/>
              </a:rPr>
            </a:br>
            <a:r>
              <a:rPr lang="en-AU" sz="6600" b="1">
                <a:latin typeface="Trebuchet MS" charset="0"/>
                <a:ea typeface="ＭＳ Ｐゴシック" charset="0"/>
                <a:cs typeface="ＭＳ Ｐゴシック" charset="0"/>
              </a:rPr>
              <a:t>The Chest X ray</a:t>
            </a:r>
          </a:p>
        </p:txBody>
      </p:sp>
    </p:spTree>
    <p:extLst>
      <p:ext uri="{BB962C8B-B14F-4D97-AF65-F5344CB8AC3E}">
        <p14:creationId xmlns:p14="http://schemas.microsoft.com/office/powerpoint/2010/main" val="222679547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1" descr="Normal-CXR-Labelled-590x48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3101" y="44451"/>
            <a:ext cx="10894484" cy="668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9233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1678517" y="2781300"/>
            <a:ext cx="9025467" cy="1066800"/>
          </a:xfrm>
        </p:spPr>
        <p:txBody>
          <a:bodyPr>
            <a:normAutofit fontScale="90000"/>
          </a:bodyPr>
          <a:lstStyle/>
          <a:p>
            <a:pPr algn="ctr"/>
            <a:r>
              <a:rPr lang="en-AU" sz="6600" b="1" dirty="0">
                <a:latin typeface="Trebuchet MS" charset="0"/>
                <a:ea typeface="ＭＳ Ｐゴシック" charset="0"/>
                <a:cs typeface="ＭＳ Ｐゴシック" charset="0"/>
              </a:rPr>
              <a:t>Do you have a Systematic Approach?</a:t>
            </a:r>
            <a:br>
              <a:rPr lang="en-AU" sz="6600" b="1" dirty="0">
                <a:latin typeface="Trebuchet MS" charset="0"/>
                <a:ea typeface="ＭＳ Ｐゴシック" charset="0"/>
                <a:cs typeface="ＭＳ Ｐゴシック" charset="0"/>
              </a:rPr>
            </a:br>
            <a:r>
              <a:rPr lang="en-AU" sz="6600" b="1" dirty="0">
                <a:latin typeface="Trebuchet MS" charset="0"/>
                <a:ea typeface="ＭＳ Ｐゴシック" charset="0"/>
                <a:cs typeface="ＭＳ Ｐゴシック" charset="0"/>
              </a:rPr>
              <a:t/>
            </a:r>
            <a:br>
              <a:rPr lang="en-AU" sz="6600" b="1" dirty="0">
                <a:latin typeface="Trebuchet MS" charset="0"/>
                <a:ea typeface="ＭＳ Ｐゴシック" charset="0"/>
                <a:cs typeface="ＭＳ Ｐゴシック" charset="0"/>
              </a:rPr>
            </a:br>
            <a:r>
              <a:rPr lang="en-AU" sz="6600" b="1" dirty="0" smtClean="0">
                <a:latin typeface="Trebuchet MS" charset="0"/>
                <a:ea typeface="ＭＳ Ｐゴシック" charset="0"/>
                <a:cs typeface="ＭＳ Ｐゴシック" charset="0"/>
              </a:rPr>
              <a:t>Should </a:t>
            </a:r>
            <a:r>
              <a:rPr lang="en-AU" sz="6600" b="1" dirty="0">
                <a:latin typeface="Trebuchet MS" charset="0"/>
                <a:ea typeface="ＭＳ Ｐゴシック" charset="0"/>
                <a:cs typeface="ＭＳ Ｐゴシック" charset="0"/>
              </a:rPr>
              <a:t>you use </a:t>
            </a:r>
            <a:r>
              <a:rPr lang="en-AU" sz="6600" b="1" dirty="0" smtClean="0">
                <a:latin typeface="Trebuchet MS" charset="0"/>
                <a:ea typeface="ＭＳ Ｐゴシック" charset="0"/>
                <a:cs typeface="ＭＳ Ｐゴシック" charset="0"/>
              </a:rPr>
              <a:t>a Checklist?</a:t>
            </a:r>
            <a:endParaRPr lang="en-AU" sz="6600" b="1"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414482206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5" name="Picture 3" descr="P.A.E.D.S. CHECKLIS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01976"/>
            <a:ext cx="6993467" cy="375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6" name="Picture 4" descr="ALS Checkli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5285" y="1589"/>
            <a:ext cx="6326716" cy="31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7" name="Picture 5" descr="Airway Checklist.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518" y="1589"/>
            <a:ext cx="5837767" cy="31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8" name="Picture 6" descr="2015 Airway Algorithm final (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53251" y="3022601"/>
            <a:ext cx="5238749"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354751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1309440" y="480020"/>
            <a:ext cx="10972800" cy="1066800"/>
          </a:xfrm>
        </p:spPr>
        <p:txBody>
          <a:bodyPr/>
          <a:lstStyle/>
          <a:p>
            <a:pPr eaLnBrk="1" hangingPunct="1"/>
            <a:r>
              <a:rPr lang="en-AU" dirty="0">
                <a:latin typeface="Trebuchet MS" charset="0"/>
                <a:ea typeface="ＭＳ Ｐゴシック" charset="0"/>
                <a:cs typeface="ＭＳ Ｐゴシック" charset="0"/>
              </a:rPr>
              <a:t>Suggested Approach = DRABCDE</a:t>
            </a:r>
          </a:p>
        </p:txBody>
      </p:sp>
      <p:sp>
        <p:nvSpPr>
          <p:cNvPr id="21507" name="Content Placeholder 2"/>
          <p:cNvSpPr>
            <a:spLocks noGrp="1"/>
          </p:cNvSpPr>
          <p:nvPr>
            <p:ph idx="1"/>
          </p:nvPr>
        </p:nvSpPr>
        <p:spPr>
          <a:xfrm>
            <a:off x="1094537" y="1942029"/>
            <a:ext cx="11713633" cy="4608512"/>
          </a:xfrm>
        </p:spPr>
        <p:txBody>
          <a:bodyPr/>
          <a:lstStyle/>
          <a:p>
            <a:pPr eaLnBrk="1" hangingPunct="1">
              <a:defRPr/>
            </a:pPr>
            <a:r>
              <a:rPr lang="en-AU" b="1" dirty="0">
                <a:latin typeface="Georgia" charset="0"/>
                <a:ea typeface="ＭＳ Ｐゴシック" charset="0"/>
                <a:cs typeface="ＭＳ Ｐゴシック" charset="0"/>
              </a:rPr>
              <a:t>D</a:t>
            </a:r>
            <a:r>
              <a:rPr lang="en-AU" dirty="0">
                <a:latin typeface="Georgia" charset="0"/>
                <a:ea typeface="ＭＳ Ｐゴシック" charset="0"/>
                <a:cs typeface="ＭＳ Ｐゴシック" charset="0"/>
              </a:rPr>
              <a:t>emographics (Name, Time Taken)</a:t>
            </a:r>
          </a:p>
          <a:p>
            <a:pPr eaLnBrk="1" hangingPunct="1">
              <a:defRPr/>
            </a:pPr>
            <a:r>
              <a:rPr lang="en-AU" dirty="0" smtClean="0">
                <a:latin typeface="Georgia" charset="0"/>
                <a:ea typeface="ＭＳ Ｐゴシック" charset="0"/>
                <a:cs typeface="ＭＳ Ｐゴシック" charset="0"/>
              </a:rPr>
              <a:t>‘</a:t>
            </a:r>
            <a:r>
              <a:rPr lang="en-AU" b="1" dirty="0" smtClean="0">
                <a:latin typeface="Georgia" charset="0"/>
                <a:ea typeface="ＭＳ Ｐゴシック" charset="0"/>
                <a:cs typeface="ＭＳ Ｐゴシック" charset="0"/>
              </a:rPr>
              <a:t>R</a:t>
            </a:r>
            <a:r>
              <a:rPr lang="en-AU" dirty="0" smtClean="0">
                <a:latin typeface="Georgia" charset="0"/>
                <a:ea typeface="ＭＳ Ｐゴシック" charset="0"/>
                <a:cs typeface="ＭＳ Ｐゴシック" charset="0"/>
              </a:rPr>
              <a:t>otation’ </a:t>
            </a:r>
          </a:p>
          <a:p>
            <a:pPr lvl="1" eaLnBrk="1" hangingPunct="1">
              <a:defRPr/>
            </a:pPr>
            <a:r>
              <a:rPr lang="en-AU" dirty="0" smtClean="0">
                <a:latin typeface="Georgia" charset="0"/>
                <a:ea typeface="ＭＳ Ｐゴシック" charset="0"/>
                <a:cs typeface="ＭＳ Ｐゴシック" charset="0"/>
              </a:rPr>
              <a:t>(Quality = Rotation/Adequacy/Penetration</a:t>
            </a:r>
            <a:r>
              <a:rPr lang="en-AU" dirty="0">
                <a:latin typeface="Georgia" charset="0"/>
                <a:ea typeface="ＭＳ Ｐゴシック" charset="0"/>
                <a:cs typeface="ＭＳ Ｐゴシック" charset="0"/>
              </a:rPr>
              <a:t>)</a:t>
            </a:r>
          </a:p>
          <a:p>
            <a:pPr eaLnBrk="1" hangingPunct="1">
              <a:defRPr/>
            </a:pPr>
            <a:r>
              <a:rPr lang="en-AU" b="1" dirty="0">
                <a:latin typeface="Georgia" charset="0"/>
                <a:ea typeface="ＭＳ Ｐゴシック" charset="0"/>
                <a:cs typeface="ＭＳ Ｐゴシック" charset="0"/>
              </a:rPr>
              <a:t>A</a:t>
            </a:r>
            <a:r>
              <a:rPr lang="en-AU" dirty="0">
                <a:latin typeface="Georgia" charset="0"/>
                <a:ea typeface="ＭＳ Ｐゴシック" charset="0"/>
                <a:cs typeface="ＭＳ Ｐゴシック" charset="0"/>
              </a:rPr>
              <a:t>pparatus</a:t>
            </a:r>
          </a:p>
          <a:p>
            <a:pPr eaLnBrk="1" hangingPunct="1">
              <a:defRPr/>
            </a:pPr>
            <a:r>
              <a:rPr lang="en-AU" b="1" dirty="0">
                <a:latin typeface="Georgia" charset="0"/>
                <a:ea typeface="ＭＳ Ｐゴシック" charset="0"/>
                <a:cs typeface="ＭＳ Ｐゴシック" charset="0"/>
              </a:rPr>
              <a:t>A</a:t>
            </a:r>
            <a:r>
              <a:rPr lang="en-AU" dirty="0">
                <a:latin typeface="Georgia" charset="0"/>
                <a:ea typeface="ＭＳ Ｐゴシック" charset="0"/>
                <a:cs typeface="ＭＳ Ｐゴシック" charset="0"/>
              </a:rPr>
              <a:t>irway (Trachea)</a:t>
            </a:r>
          </a:p>
          <a:p>
            <a:pPr eaLnBrk="1" hangingPunct="1">
              <a:defRPr/>
            </a:pPr>
            <a:r>
              <a:rPr lang="en-AU" b="1" dirty="0">
                <a:latin typeface="Georgia" charset="0"/>
                <a:ea typeface="ＭＳ Ｐゴシック" charset="0"/>
                <a:cs typeface="ＭＳ Ｐゴシック" charset="0"/>
              </a:rPr>
              <a:t>B</a:t>
            </a:r>
            <a:r>
              <a:rPr lang="en-AU" dirty="0">
                <a:latin typeface="Georgia" charset="0"/>
                <a:ea typeface="ＭＳ Ｐゴシック" charset="0"/>
                <a:cs typeface="ＭＳ Ｐゴシック" charset="0"/>
              </a:rPr>
              <a:t>reathing</a:t>
            </a:r>
          </a:p>
          <a:p>
            <a:pPr marL="37931725" lvl="1" indent="-37474525" eaLnBrk="1" hangingPunct="1">
              <a:buFont typeface="Georgia" charset="0"/>
              <a:buNone/>
              <a:defRPr/>
            </a:pPr>
            <a:r>
              <a:rPr lang="en-AU" dirty="0">
                <a:latin typeface="Georgia" charset="0"/>
                <a:ea typeface="ＭＳ Ｐゴシック" charset="0"/>
              </a:rPr>
              <a:t>Mediastinum (&gt;7cm)</a:t>
            </a:r>
          </a:p>
          <a:p>
            <a:pPr marL="37931725" lvl="1" indent="-37474525" eaLnBrk="1" hangingPunct="1">
              <a:buFont typeface="Georgia" charset="0"/>
              <a:buNone/>
              <a:defRPr/>
            </a:pPr>
            <a:r>
              <a:rPr lang="en-AU" dirty="0">
                <a:latin typeface="Georgia" charset="0"/>
                <a:ea typeface="ＭＳ Ｐゴシック" charset="0"/>
              </a:rPr>
              <a:t>Hilum (Left Should be Higher than Right)</a:t>
            </a:r>
          </a:p>
          <a:p>
            <a:pPr marL="37931725" lvl="1" indent="-37474525" eaLnBrk="1" hangingPunct="1">
              <a:buFont typeface="Georgia" charset="0"/>
              <a:buNone/>
              <a:defRPr/>
            </a:pPr>
            <a:r>
              <a:rPr lang="en-AU" dirty="0">
                <a:latin typeface="Georgia" charset="0"/>
                <a:ea typeface="ＭＳ Ｐゴシック" charset="0"/>
              </a:rPr>
              <a:t>Lungs (Lung Fields, Fissures)</a:t>
            </a:r>
          </a:p>
          <a:p>
            <a:pPr marL="37931725" lvl="1" indent="-37474525" eaLnBrk="1" hangingPunct="1">
              <a:buFont typeface="Georgia" charset="0"/>
              <a:buNone/>
              <a:defRPr/>
            </a:pPr>
            <a:r>
              <a:rPr lang="en-AU" dirty="0">
                <a:latin typeface="Georgia" charset="0"/>
                <a:ea typeface="ＭＳ Ｐゴシック" charset="0"/>
              </a:rPr>
              <a:t>Angles (</a:t>
            </a:r>
            <a:r>
              <a:rPr lang="en-AU" dirty="0" err="1">
                <a:latin typeface="Georgia" charset="0"/>
                <a:ea typeface="ＭＳ Ｐゴシック" charset="0"/>
              </a:rPr>
              <a:t>Costoprenic</a:t>
            </a:r>
            <a:r>
              <a:rPr lang="en-AU" dirty="0">
                <a:latin typeface="Georgia" charset="0"/>
                <a:ea typeface="ＭＳ Ｐゴシック" charset="0"/>
              </a:rPr>
              <a:t>, </a:t>
            </a:r>
            <a:r>
              <a:rPr lang="en-AU" dirty="0" err="1">
                <a:latin typeface="Georgia" charset="0"/>
                <a:ea typeface="ＭＳ Ｐゴシック" charset="0"/>
              </a:rPr>
              <a:t>Cardioprenic</a:t>
            </a:r>
            <a:r>
              <a:rPr lang="en-AU" dirty="0">
                <a:latin typeface="Georgia" charset="0"/>
                <a:ea typeface="ＭＳ Ｐゴシック" charset="0"/>
              </a:rPr>
              <a:t>)</a:t>
            </a:r>
          </a:p>
        </p:txBody>
      </p:sp>
    </p:spTree>
    <p:extLst>
      <p:ext uri="{BB962C8B-B14F-4D97-AF65-F5344CB8AC3E}">
        <p14:creationId xmlns:p14="http://schemas.microsoft.com/office/powerpoint/2010/main" val="414227573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592667" y="609600"/>
            <a:ext cx="10972800" cy="1066800"/>
          </a:xfrm>
        </p:spPr>
        <p:txBody>
          <a:bodyPr/>
          <a:lstStyle/>
          <a:p>
            <a:pPr eaLnBrk="1" hangingPunct="1"/>
            <a:r>
              <a:rPr lang="en-AU" dirty="0" smtClean="0">
                <a:latin typeface="Trebuchet MS" charset="0"/>
                <a:ea typeface="ＭＳ Ｐゴシック" charset="0"/>
                <a:cs typeface="ＭＳ Ｐゴシック" charset="0"/>
              </a:rPr>
              <a:t>     CXR </a:t>
            </a:r>
            <a:r>
              <a:rPr lang="en-AU" dirty="0">
                <a:latin typeface="Trebuchet MS" charset="0"/>
                <a:ea typeface="ＭＳ Ｐゴシック" charset="0"/>
                <a:cs typeface="ＭＳ Ｐゴシック" charset="0"/>
              </a:rPr>
              <a:t>Routine - DRABCDE</a:t>
            </a:r>
          </a:p>
        </p:txBody>
      </p:sp>
      <p:sp>
        <p:nvSpPr>
          <p:cNvPr id="47106" name="Content Placeholder 2"/>
          <p:cNvSpPr>
            <a:spLocks noGrp="1"/>
          </p:cNvSpPr>
          <p:nvPr>
            <p:ph idx="1"/>
          </p:nvPr>
        </p:nvSpPr>
        <p:spPr>
          <a:xfrm>
            <a:off x="1392873" y="1896507"/>
            <a:ext cx="11918949" cy="4679950"/>
          </a:xfrm>
        </p:spPr>
        <p:txBody>
          <a:bodyPr/>
          <a:lstStyle/>
          <a:p>
            <a:pPr eaLnBrk="1" hangingPunct="1"/>
            <a:r>
              <a:rPr lang="en-AU" b="1" dirty="0" smtClean="0">
                <a:latin typeface="Georgia" charset="0"/>
                <a:ea typeface="ＭＳ Ｐゴシック" charset="0"/>
                <a:cs typeface="ＭＳ Ｐゴシック" charset="0"/>
              </a:rPr>
              <a:t>C</a:t>
            </a:r>
            <a:r>
              <a:rPr lang="en-AU" dirty="0" smtClean="0">
                <a:latin typeface="Georgia" charset="0"/>
                <a:ea typeface="ＭＳ Ｐゴシック" charset="0"/>
                <a:cs typeface="ＭＳ Ｐゴシック" charset="0"/>
              </a:rPr>
              <a:t>irculation</a:t>
            </a:r>
            <a:endParaRPr lang="en-AU" dirty="0">
              <a:latin typeface="Georgia" charset="0"/>
              <a:ea typeface="ＭＳ Ｐゴシック" charset="0"/>
            </a:endParaRPr>
          </a:p>
          <a:p>
            <a:pPr marL="37931725" lvl="1" indent="-37474525" eaLnBrk="1" hangingPunct="1">
              <a:buFont typeface="Georgia" charset="0"/>
              <a:buNone/>
            </a:pPr>
            <a:endParaRPr lang="en-AU" dirty="0">
              <a:latin typeface="Georgia" charset="0"/>
              <a:ea typeface="ＭＳ Ｐゴシック" charset="0"/>
            </a:endParaRPr>
          </a:p>
          <a:p>
            <a:pPr eaLnBrk="1" hangingPunct="1"/>
            <a:r>
              <a:rPr lang="en-AU" b="1" dirty="0">
                <a:latin typeface="Georgia" charset="0"/>
                <a:ea typeface="ＭＳ Ｐゴシック" charset="0"/>
                <a:cs typeface="ＭＳ Ｐゴシック" charset="0"/>
              </a:rPr>
              <a:t>D</a:t>
            </a:r>
            <a:r>
              <a:rPr lang="en-AU" dirty="0">
                <a:latin typeface="Georgia" charset="0"/>
                <a:ea typeface="ＭＳ Ｐゴシック" charset="0"/>
                <a:cs typeface="ＭＳ Ｐゴシック" charset="0"/>
              </a:rPr>
              <a:t>iaphragm</a:t>
            </a:r>
          </a:p>
          <a:p>
            <a:pPr eaLnBrk="1" hangingPunct="1"/>
            <a:endParaRPr lang="en-AU" b="1" dirty="0">
              <a:latin typeface="Georgia" charset="0"/>
              <a:ea typeface="ＭＳ Ｐゴシック" charset="0"/>
              <a:cs typeface="ＭＳ Ｐゴシック" charset="0"/>
            </a:endParaRPr>
          </a:p>
          <a:p>
            <a:pPr eaLnBrk="1" hangingPunct="1"/>
            <a:r>
              <a:rPr lang="en-AU" b="1" dirty="0">
                <a:latin typeface="Georgia" charset="0"/>
                <a:ea typeface="ＭＳ Ｐゴシック" charset="0"/>
                <a:cs typeface="ＭＳ Ｐゴシック" charset="0"/>
              </a:rPr>
              <a:t>E</a:t>
            </a:r>
            <a:r>
              <a:rPr lang="en-AU" dirty="0">
                <a:latin typeface="Georgia" charset="0"/>
                <a:ea typeface="ＭＳ Ｐゴシック" charset="0"/>
                <a:cs typeface="ＭＳ Ｐゴシック" charset="0"/>
              </a:rPr>
              <a:t>verything </a:t>
            </a:r>
            <a:r>
              <a:rPr lang="en-AU" dirty="0" smtClean="0">
                <a:latin typeface="Georgia" charset="0"/>
                <a:ea typeface="ＭＳ Ｐゴシック" charset="0"/>
                <a:cs typeface="ＭＳ Ｐゴシック" charset="0"/>
              </a:rPr>
              <a:t>Else</a:t>
            </a:r>
          </a:p>
          <a:p>
            <a:pPr eaLnBrk="1" hangingPunct="1"/>
            <a:endParaRPr lang="en-AU" dirty="0">
              <a:latin typeface="Georgia" charset="0"/>
              <a:ea typeface="ＭＳ Ｐゴシック" charset="0"/>
              <a:cs typeface="ＭＳ Ｐゴシック" charset="0"/>
            </a:endParaRPr>
          </a:p>
          <a:p>
            <a:pPr eaLnBrk="1" hangingPunct="1"/>
            <a:r>
              <a:rPr lang="en-AU" dirty="0" smtClean="0">
                <a:latin typeface="Georgia" charset="0"/>
                <a:ea typeface="ＭＳ Ｐゴシック" charset="0"/>
              </a:rPr>
              <a:t>Step </a:t>
            </a:r>
            <a:r>
              <a:rPr lang="en-AU" dirty="0">
                <a:latin typeface="Georgia" charset="0"/>
                <a:ea typeface="ＭＳ Ｐゴシック" charset="0"/>
              </a:rPr>
              <a:t>Back – </a:t>
            </a:r>
            <a:r>
              <a:rPr lang="en-AU" dirty="0" smtClean="0">
                <a:latin typeface="Georgia" charset="0"/>
                <a:ea typeface="ＭＳ Ｐゴシック" charset="0"/>
              </a:rPr>
              <a:t>Consider ‘Overall Appearance’</a:t>
            </a:r>
          </a:p>
          <a:p>
            <a:pPr lvl="1" eaLnBrk="1" hangingPunct="1"/>
            <a:r>
              <a:rPr lang="en-AU" dirty="0" smtClean="0">
                <a:latin typeface="Georgia" charset="0"/>
                <a:ea typeface="ＭＳ Ｐゴシック" charset="0"/>
              </a:rPr>
              <a:t>Your ‘gestalt’ comes in here</a:t>
            </a:r>
            <a:endParaRPr lang="en-AU" dirty="0">
              <a:latin typeface="Georgia" charset="0"/>
              <a:ea typeface="ＭＳ Ｐゴシック" charset="0"/>
            </a:endParaRPr>
          </a:p>
        </p:txBody>
      </p:sp>
    </p:spTree>
    <p:extLst>
      <p:ext uri="{BB962C8B-B14F-4D97-AF65-F5344CB8AC3E}">
        <p14:creationId xmlns:p14="http://schemas.microsoft.com/office/powerpoint/2010/main" val="341551183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p:cNvSpPr>
          <p:nvPr>
            <p:ph type="title"/>
          </p:nvPr>
        </p:nvSpPr>
        <p:spPr>
          <a:xfrm>
            <a:off x="1219200" y="499706"/>
            <a:ext cx="10972800" cy="1066800"/>
          </a:xfrm>
        </p:spPr>
        <p:txBody>
          <a:bodyPr/>
          <a:lstStyle/>
          <a:p>
            <a:pPr eaLnBrk="1" hangingPunct="1"/>
            <a:r>
              <a:rPr lang="en-AU" dirty="0">
                <a:latin typeface="Trebuchet MS" charset="0"/>
                <a:ea typeface="ＭＳ Ｐゴシック" charset="0"/>
                <a:cs typeface="ＭＳ Ｐゴシック" charset="0"/>
              </a:rPr>
              <a:t>Film Quality: Adequacy</a:t>
            </a:r>
          </a:p>
        </p:txBody>
      </p:sp>
      <p:sp>
        <p:nvSpPr>
          <p:cNvPr id="48130" name="Rectangle 3"/>
          <p:cNvSpPr>
            <a:spLocks noGrp="1"/>
          </p:cNvSpPr>
          <p:nvPr>
            <p:ph type="body" idx="1"/>
          </p:nvPr>
        </p:nvSpPr>
        <p:spPr>
          <a:xfrm>
            <a:off x="1516791" y="2113955"/>
            <a:ext cx="10972800" cy="4324350"/>
          </a:xfrm>
        </p:spPr>
        <p:txBody>
          <a:bodyPr/>
          <a:lstStyle/>
          <a:p>
            <a:pPr eaLnBrk="1" hangingPunct="1"/>
            <a:r>
              <a:rPr lang="en-AU" dirty="0">
                <a:latin typeface="Georgia" charset="0"/>
                <a:ea typeface="ＭＳ Ｐゴシック" charset="0"/>
                <a:cs typeface="ＭＳ Ｐゴシック" charset="0"/>
              </a:rPr>
              <a:t>Film Quality is important</a:t>
            </a:r>
          </a:p>
          <a:p>
            <a:pPr eaLnBrk="1" hangingPunct="1"/>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A rotated film can be confusing:</a:t>
            </a:r>
          </a:p>
          <a:p>
            <a:pPr lvl="1" eaLnBrk="1" hangingPunct="1"/>
            <a:r>
              <a:rPr lang="en-AU" dirty="0">
                <a:latin typeface="Georgia" charset="0"/>
                <a:ea typeface="ＭＳ Ｐゴシック" charset="0"/>
                <a:cs typeface="ＭＳ Ｐゴシック" charset="0"/>
              </a:rPr>
              <a:t>can make one lung look darker</a:t>
            </a:r>
          </a:p>
          <a:p>
            <a:pPr lvl="1" eaLnBrk="1" hangingPunct="1"/>
            <a:endParaRPr lang="en-AU" dirty="0" smtClean="0">
              <a:latin typeface="Georgia" charset="0"/>
              <a:ea typeface="ＭＳ Ｐゴシック" charset="0"/>
              <a:cs typeface="ＭＳ Ｐゴシック" charset="0"/>
            </a:endParaRPr>
          </a:p>
          <a:p>
            <a:pPr lvl="1" eaLnBrk="1" hangingPunct="1"/>
            <a:endParaRPr lang="en-AU" dirty="0">
              <a:latin typeface="Georgia" charset="0"/>
              <a:ea typeface="ＭＳ Ｐゴシック" charset="0"/>
              <a:cs typeface="ＭＳ Ｐゴシック" charset="0"/>
            </a:endParaRPr>
          </a:p>
          <a:p>
            <a:pPr lvl="1" eaLnBrk="1" hangingPunct="1"/>
            <a:endParaRPr lang="en-AU" dirty="0" smtClean="0">
              <a:latin typeface="Georgia" charset="0"/>
              <a:ea typeface="ＭＳ Ｐゴシック" charset="0"/>
              <a:cs typeface="ＭＳ Ｐゴシック" charset="0"/>
            </a:endParaRPr>
          </a:p>
          <a:p>
            <a:pPr lvl="1" eaLnBrk="1" hangingPunct="1"/>
            <a:endParaRPr lang="en-AU" dirty="0">
              <a:latin typeface="Georgia" charset="0"/>
              <a:ea typeface="ＭＳ Ｐゴシック" charset="0"/>
              <a:cs typeface="ＭＳ Ｐゴシック" charset="0"/>
            </a:endParaRPr>
          </a:p>
          <a:p>
            <a:pPr lvl="1" eaLnBrk="1" hangingPunct="1"/>
            <a:endParaRPr lang="en-AU" dirty="0" smtClean="0">
              <a:latin typeface="Georgia" charset="0"/>
              <a:ea typeface="ＭＳ Ｐゴシック" charset="0"/>
              <a:cs typeface="ＭＳ Ｐゴシック" charset="0"/>
            </a:endParaRPr>
          </a:p>
          <a:p>
            <a:pPr lvl="1" eaLnBrk="1" hangingPunct="1"/>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291323637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AP v PA</a:t>
            </a:r>
          </a:p>
        </p:txBody>
      </p:sp>
      <p:pic>
        <p:nvPicPr>
          <p:cNvPr id="49154" name="Picture 5" descr="f4-u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5713" y="1840031"/>
            <a:ext cx="7229225" cy="4635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Picture 7" descr="AnaTh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4933" y="2665017"/>
            <a:ext cx="4047067"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69048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p:cNvSpPr>
          <p:nvPr>
            <p:ph type="title"/>
          </p:nvPr>
        </p:nvSpPr>
        <p:spPr>
          <a:xfrm>
            <a:off x="1750068" y="370166"/>
            <a:ext cx="10972800" cy="1066800"/>
          </a:xfrm>
        </p:spPr>
        <p:txBody>
          <a:bodyPr>
            <a:normAutofit fontScale="90000"/>
          </a:bodyPr>
          <a:lstStyle/>
          <a:p>
            <a:pPr eaLnBrk="1" hangingPunct="1"/>
            <a:r>
              <a:rPr lang="en-AU" dirty="0">
                <a:latin typeface="Trebuchet MS" charset="0"/>
                <a:ea typeface="ＭＳ Ｐゴシック" charset="0"/>
                <a:cs typeface="ＭＳ Ｐゴシック" charset="0"/>
              </a:rPr>
              <a:t>Film Quality: </a:t>
            </a:r>
            <a:br>
              <a:rPr lang="en-AU" dirty="0">
                <a:latin typeface="Trebuchet MS" charset="0"/>
                <a:ea typeface="ＭＳ Ｐゴシック" charset="0"/>
                <a:cs typeface="ＭＳ Ｐゴシック" charset="0"/>
              </a:rPr>
            </a:br>
            <a:r>
              <a:rPr lang="en-AU" dirty="0">
                <a:latin typeface="Trebuchet MS" charset="0"/>
                <a:ea typeface="ＭＳ Ｐゴシック" charset="0"/>
                <a:cs typeface="ＭＳ Ｐゴシック" charset="0"/>
              </a:rPr>
              <a:t>Rotation and Penetration</a:t>
            </a:r>
          </a:p>
        </p:txBody>
      </p:sp>
      <p:sp>
        <p:nvSpPr>
          <p:cNvPr id="50178" name="Rectangle 3"/>
          <p:cNvSpPr>
            <a:spLocks noGrp="1"/>
          </p:cNvSpPr>
          <p:nvPr>
            <p:ph type="body" idx="1"/>
          </p:nvPr>
        </p:nvSpPr>
        <p:spPr>
          <a:xfrm>
            <a:off x="1595296" y="2231706"/>
            <a:ext cx="10375900" cy="5015194"/>
          </a:xfrm>
        </p:spPr>
        <p:txBody>
          <a:bodyPr>
            <a:normAutofit/>
          </a:bodyPr>
          <a:lstStyle/>
          <a:p>
            <a:pPr eaLnBrk="1" hangingPunct="1"/>
            <a:r>
              <a:rPr lang="en-AU" sz="3200" dirty="0">
                <a:latin typeface="Georgia" charset="0"/>
                <a:ea typeface="ＭＳ Ｐゴシック" charset="0"/>
                <a:cs typeface="ＭＳ Ｐゴシック" charset="0"/>
              </a:rPr>
              <a:t>Angulation / Rotation of the Film</a:t>
            </a:r>
          </a:p>
          <a:p>
            <a:pPr eaLnBrk="1" hangingPunct="1"/>
            <a:endParaRPr lang="en-AU" sz="3200" dirty="0">
              <a:latin typeface="Georgia" charset="0"/>
              <a:ea typeface="ＭＳ Ｐゴシック" charset="0"/>
              <a:cs typeface="ＭＳ Ｐゴシック" charset="0"/>
            </a:endParaRPr>
          </a:p>
          <a:p>
            <a:pPr eaLnBrk="1" hangingPunct="1"/>
            <a:r>
              <a:rPr lang="en-AU" sz="3200" dirty="0">
                <a:latin typeface="Georgia" charset="0"/>
                <a:ea typeface="ＭＳ Ｐゴシック" charset="0"/>
                <a:cs typeface="ＭＳ Ｐゴシック" charset="0"/>
              </a:rPr>
              <a:t>Penetration of the film</a:t>
            </a:r>
          </a:p>
        </p:txBody>
      </p:sp>
    </p:spTree>
    <p:extLst>
      <p:ext uri="{BB962C8B-B14F-4D97-AF65-F5344CB8AC3E}">
        <p14:creationId xmlns:p14="http://schemas.microsoft.com/office/powerpoint/2010/main" val="297926087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p:cNvSpPr>
          <p:nvPr>
            <p:ph type="title"/>
          </p:nvPr>
        </p:nvSpPr>
        <p:spPr>
          <a:xfrm>
            <a:off x="1219200" y="389732"/>
            <a:ext cx="10972800" cy="1066800"/>
          </a:xfrm>
        </p:spPr>
        <p:txBody>
          <a:bodyPr/>
          <a:lstStyle/>
          <a:p>
            <a:pPr eaLnBrk="1" hangingPunct="1"/>
            <a:r>
              <a:rPr lang="en-AU" dirty="0">
                <a:latin typeface="Trebuchet MS" charset="0"/>
                <a:ea typeface="ＭＳ Ｐゴシック" charset="0"/>
                <a:cs typeface="ＭＳ Ｐゴシック" charset="0"/>
              </a:rPr>
              <a:t>Adequacy of Inspiration</a:t>
            </a:r>
          </a:p>
        </p:txBody>
      </p:sp>
      <p:sp>
        <p:nvSpPr>
          <p:cNvPr id="51202" name="Rectangle 3"/>
          <p:cNvSpPr>
            <a:spLocks noGrp="1"/>
          </p:cNvSpPr>
          <p:nvPr>
            <p:ph type="body" idx="1"/>
          </p:nvPr>
        </p:nvSpPr>
        <p:spPr>
          <a:xfrm>
            <a:off x="1569376" y="1842806"/>
            <a:ext cx="10375900" cy="5015194"/>
          </a:xfrm>
        </p:spPr>
        <p:txBody>
          <a:bodyPr/>
          <a:lstStyle/>
          <a:p>
            <a:pPr eaLnBrk="1" hangingPunct="1"/>
            <a:r>
              <a:rPr lang="en-AU" dirty="0">
                <a:latin typeface="Georgia" charset="0"/>
                <a:ea typeface="ＭＳ Ｐゴシック" charset="0"/>
                <a:cs typeface="ＭＳ Ｐゴシック" charset="0"/>
              </a:rPr>
              <a:t>Films are generally taken on inspiration</a:t>
            </a:r>
          </a:p>
          <a:p>
            <a:pPr eaLnBrk="1" hangingPunct="1"/>
            <a:endParaRPr lang="en-AU" dirty="0">
              <a:latin typeface="Georgia" charset="0"/>
              <a:ea typeface="ＭＳ Ｐゴシック" charset="0"/>
              <a:cs typeface="ＭＳ Ｐゴシック" charset="0"/>
            </a:endParaRPr>
          </a:p>
          <a:p>
            <a:pPr eaLnBrk="1" hangingPunct="1"/>
            <a:r>
              <a:rPr lang="en-AU" dirty="0" smtClean="0">
                <a:latin typeface="Georgia" charset="0"/>
                <a:ea typeface="ＭＳ Ｐゴシック" charset="0"/>
                <a:cs typeface="ＭＳ Ｐゴシック" charset="0"/>
              </a:rPr>
              <a:t>Why is </a:t>
            </a:r>
            <a:r>
              <a:rPr lang="en-AU" dirty="0">
                <a:latin typeface="Georgia" charset="0"/>
                <a:ea typeface="ＭＳ Ｐゴシック" charset="0"/>
                <a:cs typeface="ＭＳ Ｐゴシック" charset="0"/>
              </a:rPr>
              <a:t>this important?</a:t>
            </a:r>
          </a:p>
          <a:p>
            <a:pPr eaLnBrk="1" hangingPunct="1"/>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How can you </a:t>
            </a:r>
            <a:r>
              <a:rPr lang="en-AU" dirty="0" smtClean="0">
                <a:latin typeface="Georgia" charset="0"/>
                <a:ea typeface="ＭＳ Ｐゴシック" charset="0"/>
                <a:cs typeface="ＭＳ Ｐゴシック" charset="0"/>
              </a:rPr>
              <a:t>tell it is adequate?</a:t>
            </a: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411780314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Lateral Films</a:t>
            </a:r>
          </a:p>
        </p:txBody>
      </p:sp>
      <p:sp>
        <p:nvSpPr>
          <p:cNvPr id="52226" name="Rectangle 3"/>
          <p:cNvSpPr>
            <a:spLocks noGrp="1"/>
          </p:cNvSpPr>
          <p:nvPr>
            <p:ph type="body" idx="1"/>
          </p:nvPr>
        </p:nvSpPr>
        <p:spPr>
          <a:xfrm>
            <a:off x="1750068" y="1910476"/>
            <a:ext cx="10972800" cy="4947523"/>
          </a:xfrm>
        </p:spPr>
        <p:txBody>
          <a:bodyPr/>
          <a:lstStyle/>
          <a:p>
            <a:pPr eaLnBrk="1" hangingPunct="1"/>
            <a:r>
              <a:rPr lang="en-AU" dirty="0">
                <a:latin typeface="Georgia" charset="0"/>
                <a:ea typeface="ＭＳ Ｐゴシック" charset="0"/>
                <a:cs typeface="ＭＳ Ｐゴシック" charset="0"/>
              </a:rPr>
              <a:t>How useful are </a:t>
            </a:r>
            <a:r>
              <a:rPr lang="en-AU" dirty="0" smtClean="0">
                <a:latin typeface="Georgia" charset="0"/>
                <a:ea typeface="ＭＳ Ｐゴシック" charset="0"/>
                <a:cs typeface="ＭＳ Ｐゴシック" charset="0"/>
              </a:rPr>
              <a:t>they?</a:t>
            </a:r>
            <a:endParaRPr lang="en-AU" dirty="0">
              <a:latin typeface="Georgia" charset="0"/>
              <a:ea typeface="ＭＳ Ｐゴシック" charset="0"/>
              <a:cs typeface="ＭＳ Ｐゴシック" charset="0"/>
            </a:endParaRPr>
          </a:p>
          <a:p>
            <a:pPr eaLnBrk="1" hangingPunct="1"/>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When would you use one?</a:t>
            </a:r>
          </a:p>
          <a:p>
            <a:pPr eaLnBrk="1" hangingPunct="1"/>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What would you look for?</a:t>
            </a:r>
          </a:p>
          <a:p>
            <a:pPr eaLnBrk="1" hangingPunct="1">
              <a:buFont typeface="Georgia" charset="0"/>
              <a:buNone/>
            </a:pP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118872256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p:cNvSpPr>
          <p:nvPr>
            <p:ph type="title"/>
          </p:nvPr>
        </p:nvSpPr>
        <p:spPr/>
        <p:txBody>
          <a:bodyPr/>
          <a:lstStyle/>
          <a:p>
            <a:pPr eaLnBrk="1" hangingPunct="1"/>
            <a:r>
              <a:rPr lang="en-AU" dirty="0" smtClean="0">
                <a:latin typeface="Trebuchet MS" charset="0"/>
                <a:ea typeface="ＭＳ Ｐゴシック" charset="0"/>
                <a:cs typeface="ＭＳ Ｐゴシック" charset="0"/>
              </a:rPr>
              <a:t>Boring (but important) Terminology</a:t>
            </a:r>
            <a:endParaRPr lang="en-AU" dirty="0">
              <a:latin typeface="Trebuchet MS" charset="0"/>
              <a:ea typeface="ＭＳ Ｐゴシック" charset="0"/>
              <a:cs typeface="ＭＳ Ｐゴシック" charset="0"/>
            </a:endParaRPr>
          </a:p>
        </p:txBody>
      </p:sp>
      <p:sp>
        <p:nvSpPr>
          <p:cNvPr id="53250" name="Rectangle 3"/>
          <p:cNvSpPr>
            <a:spLocks noGrp="1"/>
          </p:cNvSpPr>
          <p:nvPr>
            <p:ph type="body" idx="1"/>
          </p:nvPr>
        </p:nvSpPr>
        <p:spPr>
          <a:xfrm>
            <a:off x="1686278" y="1352961"/>
            <a:ext cx="9963932" cy="6102136"/>
          </a:xfrm>
        </p:spPr>
        <p:txBody>
          <a:bodyPr>
            <a:normAutofit/>
          </a:bodyPr>
          <a:lstStyle/>
          <a:p>
            <a:pPr eaLnBrk="1" hangingPunct="1">
              <a:lnSpc>
                <a:spcPct val="90000"/>
              </a:lnSpc>
            </a:pPr>
            <a:r>
              <a:rPr lang="en-AU" dirty="0">
                <a:solidFill>
                  <a:srgbClr val="FF0000"/>
                </a:solidFill>
                <a:latin typeface="Georgia" charset="0"/>
                <a:ea typeface="ＭＳ Ｐゴシック" charset="0"/>
                <a:cs typeface="ＭＳ Ｐゴシック" charset="0"/>
              </a:rPr>
              <a:t>Lung Zones</a:t>
            </a:r>
          </a:p>
          <a:p>
            <a:pPr eaLnBrk="1" hangingPunct="1">
              <a:lnSpc>
                <a:spcPct val="90000"/>
              </a:lnSpc>
            </a:pPr>
            <a:endParaRPr lang="en-AU" dirty="0">
              <a:latin typeface="Georgia" charset="0"/>
              <a:ea typeface="ＭＳ Ｐゴシック" charset="0"/>
              <a:cs typeface="ＭＳ Ｐゴシック" charset="0"/>
            </a:endParaRPr>
          </a:p>
          <a:p>
            <a:pPr eaLnBrk="1" hangingPunct="1">
              <a:lnSpc>
                <a:spcPct val="90000"/>
              </a:lnSpc>
            </a:pPr>
            <a:r>
              <a:rPr lang="en-AU" dirty="0">
                <a:solidFill>
                  <a:srgbClr val="FF0000"/>
                </a:solidFill>
                <a:latin typeface="Georgia" charset="0"/>
                <a:ea typeface="ＭＳ Ｐゴシック" charset="0"/>
                <a:cs typeface="ＭＳ Ｐゴシック" charset="0"/>
              </a:rPr>
              <a:t>Silhouettes</a:t>
            </a:r>
          </a:p>
          <a:p>
            <a:pPr eaLnBrk="1" hangingPunct="1">
              <a:lnSpc>
                <a:spcPct val="90000"/>
              </a:lnSpc>
            </a:pPr>
            <a:endParaRPr lang="en-AU" dirty="0">
              <a:solidFill>
                <a:srgbClr val="FF0000"/>
              </a:solidFill>
              <a:latin typeface="Georgia" charset="0"/>
              <a:ea typeface="ＭＳ Ｐゴシック" charset="0"/>
              <a:cs typeface="ＭＳ Ｐゴシック" charset="0"/>
            </a:endParaRPr>
          </a:p>
          <a:p>
            <a:pPr eaLnBrk="1" hangingPunct="1">
              <a:lnSpc>
                <a:spcPct val="90000"/>
              </a:lnSpc>
            </a:pPr>
            <a:r>
              <a:rPr lang="en-AU" dirty="0">
                <a:solidFill>
                  <a:srgbClr val="FF0000"/>
                </a:solidFill>
                <a:latin typeface="Georgia" charset="0"/>
                <a:ea typeface="ＭＳ Ｐゴシック" charset="0"/>
                <a:cs typeface="ＭＳ Ｐゴシック" charset="0"/>
              </a:rPr>
              <a:t>Density</a:t>
            </a:r>
          </a:p>
          <a:p>
            <a:pPr eaLnBrk="1" hangingPunct="1">
              <a:lnSpc>
                <a:spcPct val="90000"/>
              </a:lnSpc>
            </a:pPr>
            <a:endParaRPr lang="en-AU" dirty="0">
              <a:solidFill>
                <a:srgbClr val="FF0000"/>
              </a:solidFill>
              <a:latin typeface="Georgia" charset="0"/>
              <a:ea typeface="ＭＳ Ｐゴシック" charset="0"/>
              <a:cs typeface="ＭＳ Ｐゴシック" charset="0"/>
            </a:endParaRPr>
          </a:p>
          <a:p>
            <a:pPr eaLnBrk="1" hangingPunct="1">
              <a:lnSpc>
                <a:spcPct val="90000"/>
              </a:lnSpc>
            </a:pPr>
            <a:r>
              <a:rPr lang="en-AU" dirty="0">
                <a:solidFill>
                  <a:srgbClr val="FF0000"/>
                </a:solidFill>
                <a:latin typeface="Georgia" charset="0"/>
                <a:ea typeface="ＭＳ Ｐゴシック" charset="0"/>
                <a:cs typeface="ＭＳ Ｐゴシック" charset="0"/>
              </a:rPr>
              <a:t>Opacity</a:t>
            </a:r>
            <a:r>
              <a:rPr lang="en-AU" dirty="0">
                <a:latin typeface="Georgia" charset="0"/>
                <a:ea typeface="ＭＳ Ｐゴシック" charset="0"/>
                <a:cs typeface="ＭＳ Ｐゴシック" charset="0"/>
              </a:rPr>
              <a:t> (white) </a:t>
            </a:r>
          </a:p>
          <a:p>
            <a:pPr eaLnBrk="1" hangingPunct="1">
              <a:lnSpc>
                <a:spcPct val="90000"/>
              </a:lnSpc>
            </a:pPr>
            <a:endParaRPr lang="en-AU" dirty="0">
              <a:latin typeface="Georgia" charset="0"/>
              <a:ea typeface="ＭＳ Ｐゴシック" charset="0"/>
              <a:cs typeface="ＭＳ Ｐゴシック" charset="0"/>
            </a:endParaRPr>
          </a:p>
          <a:p>
            <a:pPr eaLnBrk="1" hangingPunct="1">
              <a:lnSpc>
                <a:spcPct val="90000"/>
              </a:lnSpc>
            </a:pPr>
            <a:r>
              <a:rPr lang="en-AU" dirty="0" err="1">
                <a:solidFill>
                  <a:srgbClr val="FF0000"/>
                </a:solidFill>
                <a:latin typeface="Georgia" charset="0"/>
                <a:ea typeface="ＭＳ Ｐゴシック" charset="0"/>
                <a:cs typeface="ＭＳ Ｐゴシック" charset="0"/>
              </a:rPr>
              <a:t>Lucency</a:t>
            </a:r>
            <a:r>
              <a:rPr lang="en-AU" dirty="0">
                <a:latin typeface="Georgia" charset="0"/>
                <a:ea typeface="ＭＳ Ｐゴシック" charset="0"/>
                <a:cs typeface="ＭＳ Ｐゴシック" charset="0"/>
              </a:rPr>
              <a:t> (black</a:t>
            </a:r>
            <a:r>
              <a:rPr lang="en-AU" dirty="0" smtClean="0">
                <a:latin typeface="Georgia" charset="0"/>
                <a:ea typeface="ＭＳ Ｐゴシック" charset="0"/>
                <a:cs typeface="ＭＳ Ｐゴシック" charset="0"/>
              </a:rPr>
              <a:t>)</a:t>
            </a: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391815017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5" descr="f4-u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3687" y="1269879"/>
            <a:ext cx="10360957" cy="4640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474649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en-US">
                <a:latin typeface="Trebuchet MS" charset="0"/>
                <a:ea typeface="ＭＳ Ｐゴシック" charset="0"/>
                <a:cs typeface="ＭＳ Ｐゴシック" charset="0"/>
              </a:rPr>
              <a:t>Density</a:t>
            </a:r>
          </a:p>
        </p:txBody>
      </p:sp>
      <p:pic>
        <p:nvPicPr>
          <p:cNvPr id="55298" name="Picture 5" descr="Hounsfie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363" y="1712079"/>
            <a:ext cx="10670117" cy="451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271410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1678517" y="2781300"/>
            <a:ext cx="9025467" cy="1066800"/>
          </a:xfrm>
        </p:spPr>
        <p:txBody>
          <a:bodyPr>
            <a:normAutofit fontScale="90000"/>
          </a:bodyPr>
          <a:lstStyle/>
          <a:p>
            <a:pPr algn="ctr"/>
            <a:r>
              <a:rPr lang="en-AU" sz="6600" b="1">
                <a:latin typeface="Trebuchet MS" charset="0"/>
                <a:ea typeface="ＭＳ Ｐゴシック" charset="0"/>
                <a:cs typeface="ＭＳ Ｐゴシック" charset="0"/>
              </a:rPr>
              <a:t>You decide the film quality is ok</a:t>
            </a:r>
            <a:br>
              <a:rPr lang="en-AU" sz="6600" b="1">
                <a:latin typeface="Trebuchet MS" charset="0"/>
                <a:ea typeface="ＭＳ Ｐゴシック" charset="0"/>
                <a:cs typeface="ＭＳ Ｐゴシック" charset="0"/>
              </a:rPr>
            </a:br>
            <a:r>
              <a:rPr lang="en-AU" sz="6600" b="1">
                <a:latin typeface="Trebuchet MS" charset="0"/>
                <a:ea typeface="ＭＳ Ｐゴシック" charset="0"/>
                <a:cs typeface="ＭＳ Ｐゴシック" charset="0"/>
              </a:rPr>
              <a:t/>
            </a:r>
            <a:br>
              <a:rPr lang="en-AU" sz="6600" b="1">
                <a:latin typeface="Trebuchet MS" charset="0"/>
                <a:ea typeface="ＭＳ Ｐゴシック" charset="0"/>
                <a:cs typeface="ＭＳ Ｐゴシック" charset="0"/>
              </a:rPr>
            </a:br>
            <a:r>
              <a:rPr lang="en-AU" sz="6600" b="1">
                <a:latin typeface="Trebuchet MS" charset="0"/>
                <a:ea typeface="ＭＳ Ｐゴシック" charset="0"/>
                <a:cs typeface="ＭＳ Ｐゴシック" charset="0"/>
              </a:rPr>
              <a:t>What now?</a:t>
            </a:r>
          </a:p>
        </p:txBody>
      </p:sp>
    </p:spTree>
    <p:extLst>
      <p:ext uri="{BB962C8B-B14F-4D97-AF65-F5344CB8AC3E}">
        <p14:creationId xmlns:p14="http://schemas.microsoft.com/office/powerpoint/2010/main" val="6082621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Apparatus and Airway</a:t>
            </a:r>
          </a:p>
        </p:txBody>
      </p:sp>
      <p:sp>
        <p:nvSpPr>
          <p:cNvPr id="44035" name="Rectangle 3"/>
          <p:cNvSpPr>
            <a:spLocks noGrp="1"/>
          </p:cNvSpPr>
          <p:nvPr>
            <p:ph type="body" idx="1"/>
          </p:nvPr>
        </p:nvSpPr>
        <p:spPr/>
        <p:txBody>
          <a:bodyPr/>
          <a:lstStyle/>
          <a:p>
            <a:pPr eaLnBrk="1" hangingPunct="1">
              <a:buFont typeface="Georgia" panose="02040502050405020303" pitchFamily="18" charset="0"/>
              <a:buChar char="•"/>
              <a:defRPr/>
            </a:pPr>
            <a:r>
              <a:rPr lang="en-AU" altLang="en-US" dirty="0" smtClean="0">
                <a:ea typeface="ＭＳ Ｐゴシック" panose="020B0600070205080204" pitchFamily="34" charset="-128"/>
              </a:rPr>
              <a:t>First Steps</a:t>
            </a:r>
          </a:p>
          <a:p>
            <a:pPr eaLnBrk="1" hangingPunct="1">
              <a:buFont typeface="Georgia" panose="02040502050405020303" pitchFamily="18" charset="0"/>
              <a:buChar char="•"/>
              <a:defRPr/>
            </a:pPr>
            <a:endParaRPr lang="en-AU" altLang="en-US" dirty="0">
              <a:ea typeface="ＭＳ Ｐゴシック" panose="020B0600070205080204" pitchFamily="34" charset="-128"/>
            </a:endParaRPr>
          </a:p>
          <a:p>
            <a:pPr lvl="1" eaLnBrk="1" hangingPunct="1">
              <a:buFont typeface="Georgia" panose="02040502050405020303" pitchFamily="18" charset="0"/>
              <a:buChar char="•"/>
              <a:defRPr/>
            </a:pPr>
            <a:r>
              <a:rPr lang="en-AU" altLang="en-US" dirty="0" smtClean="0">
                <a:ea typeface="ＭＳ Ｐゴシック" panose="020B0600070205080204" pitchFamily="34" charset="-128"/>
              </a:rPr>
              <a:t>Describe any ‘Lines’</a:t>
            </a:r>
          </a:p>
          <a:p>
            <a:pPr marL="109537" indent="0" eaLnBrk="1" hangingPunct="1">
              <a:buFont typeface="Georgia" panose="02040502050405020303" pitchFamily="18" charset="0"/>
              <a:buNone/>
              <a:defRPr/>
            </a:pPr>
            <a:endParaRPr lang="en-AU" altLang="en-US" dirty="0" smtClean="0">
              <a:ea typeface="ＭＳ Ｐゴシック" panose="020B0600070205080204" pitchFamily="34" charset="-128"/>
            </a:endParaRPr>
          </a:p>
          <a:p>
            <a:pPr lvl="1" eaLnBrk="1" hangingPunct="1">
              <a:buFont typeface="Georgia" panose="02040502050405020303" pitchFamily="18" charset="0"/>
              <a:buChar char="•"/>
              <a:defRPr/>
            </a:pPr>
            <a:r>
              <a:rPr lang="en-AU" altLang="en-US" dirty="0" smtClean="0">
                <a:ea typeface="ＭＳ Ｐゴシック" panose="020B0600070205080204" pitchFamily="34" charset="-128"/>
              </a:rPr>
              <a:t>Look at this Position of the Trachea</a:t>
            </a:r>
          </a:p>
          <a:p>
            <a:pPr eaLnBrk="1" hangingPunct="1">
              <a:buFont typeface="Georgia" panose="02040502050405020303" pitchFamily="18" charset="0"/>
              <a:buChar char="•"/>
              <a:defRPr/>
            </a:pPr>
            <a:endParaRPr lang="en-AU" altLang="en-US" dirty="0" smtClean="0">
              <a:ea typeface="ＭＳ Ｐゴシック" panose="020B0600070205080204" pitchFamily="34" charset="-128"/>
            </a:endParaRPr>
          </a:p>
        </p:txBody>
      </p:sp>
    </p:spTree>
    <p:extLst>
      <p:ext uri="{BB962C8B-B14F-4D97-AF65-F5344CB8AC3E}">
        <p14:creationId xmlns:p14="http://schemas.microsoft.com/office/powerpoint/2010/main" val="293397828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4" descr="1295938281_5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1198" y="103664"/>
            <a:ext cx="10573725" cy="656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54769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4" descr="1295938379_8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1" y="20639"/>
            <a:ext cx="8834967" cy="774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770024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p:cNvSpPr>
          <p:nvPr>
            <p:ph type="title"/>
          </p:nvPr>
        </p:nvSpPr>
        <p:spPr/>
        <p:txBody>
          <a:bodyPr/>
          <a:lstStyle/>
          <a:p>
            <a:pPr eaLnBrk="1" hangingPunct="1"/>
            <a:r>
              <a:rPr lang="en-AU" dirty="0" smtClean="0">
                <a:latin typeface="Trebuchet MS" charset="0"/>
                <a:ea typeface="ＭＳ Ｐゴシック" charset="0"/>
                <a:cs typeface="ＭＳ Ｐゴシック" charset="0"/>
              </a:rPr>
              <a:t>Breathing</a:t>
            </a:r>
            <a:endParaRPr lang="en-AU" dirty="0">
              <a:latin typeface="Trebuchet MS" charset="0"/>
              <a:ea typeface="ＭＳ Ｐゴシック" charset="0"/>
              <a:cs typeface="ＭＳ Ｐゴシック" charset="0"/>
            </a:endParaRPr>
          </a:p>
        </p:txBody>
      </p:sp>
      <p:sp>
        <p:nvSpPr>
          <p:cNvPr id="60418" name="Rectangle 3"/>
          <p:cNvSpPr>
            <a:spLocks noGrp="1"/>
          </p:cNvSpPr>
          <p:nvPr>
            <p:ph type="body" idx="1"/>
          </p:nvPr>
        </p:nvSpPr>
        <p:spPr>
          <a:xfrm>
            <a:off x="1503344" y="1609723"/>
            <a:ext cx="10497497" cy="5024751"/>
          </a:xfrm>
        </p:spPr>
        <p:txBody>
          <a:bodyPr>
            <a:normAutofit/>
          </a:bodyPr>
          <a:lstStyle/>
          <a:p>
            <a:pPr eaLnBrk="1" hangingPunct="1"/>
            <a:r>
              <a:rPr lang="en-AU" sz="3200" dirty="0">
                <a:latin typeface="Georgia" charset="0"/>
                <a:ea typeface="ＭＳ Ｐゴシック" charset="0"/>
                <a:cs typeface="ＭＳ Ｐゴシック" charset="0"/>
              </a:rPr>
              <a:t>Look at the Mediastinum</a:t>
            </a:r>
          </a:p>
          <a:p>
            <a:pPr lvl="1" eaLnBrk="1" hangingPunct="1"/>
            <a:r>
              <a:rPr lang="en-AU" sz="3200" dirty="0">
                <a:latin typeface="Georgia" charset="0"/>
                <a:ea typeface="ＭＳ Ｐゴシック" charset="0"/>
              </a:rPr>
              <a:t>Enlargement </a:t>
            </a:r>
          </a:p>
          <a:p>
            <a:pPr lvl="2" eaLnBrk="1" hangingPunct="1"/>
            <a:r>
              <a:rPr lang="en-AU" sz="3200" dirty="0">
                <a:latin typeface="Georgia" charset="0"/>
                <a:ea typeface="ＭＳ Ｐゴシック" charset="0"/>
              </a:rPr>
              <a:t>Projection</a:t>
            </a:r>
          </a:p>
          <a:p>
            <a:pPr lvl="2" eaLnBrk="1" hangingPunct="1"/>
            <a:r>
              <a:rPr lang="en-AU" sz="3200" dirty="0" smtClean="0">
                <a:latin typeface="Georgia" charset="0"/>
                <a:ea typeface="ＭＳ Ｐゴシック" charset="0"/>
              </a:rPr>
              <a:t>Masses (?)</a:t>
            </a:r>
            <a:endParaRPr lang="en-AU" sz="3200" dirty="0">
              <a:latin typeface="Georgia" charset="0"/>
              <a:ea typeface="ＭＳ Ｐゴシック" charset="0"/>
            </a:endParaRPr>
          </a:p>
          <a:p>
            <a:pPr lvl="2" eaLnBrk="1" hangingPunct="1"/>
            <a:endParaRPr lang="en-AU" sz="3200" dirty="0">
              <a:latin typeface="Georgia" charset="0"/>
              <a:ea typeface="ＭＳ Ｐゴシック" charset="0"/>
            </a:endParaRPr>
          </a:p>
          <a:p>
            <a:pPr lvl="1" eaLnBrk="1" hangingPunct="1"/>
            <a:r>
              <a:rPr lang="en-AU" sz="3200" dirty="0">
                <a:latin typeface="Georgia" charset="0"/>
                <a:ea typeface="ＭＳ Ｐゴシック" charset="0"/>
              </a:rPr>
              <a:t>Aortic Dissection</a:t>
            </a:r>
          </a:p>
          <a:p>
            <a:pPr lvl="1" eaLnBrk="1" hangingPunct="1"/>
            <a:endParaRPr lang="en-AU" sz="3200" dirty="0">
              <a:latin typeface="Georgia" charset="0"/>
              <a:ea typeface="ＭＳ Ｐゴシック" charset="0"/>
            </a:endParaRPr>
          </a:p>
          <a:p>
            <a:pPr lvl="1" eaLnBrk="1" hangingPunct="1"/>
            <a:r>
              <a:rPr lang="en-AU" sz="3200" dirty="0">
                <a:latin typeface="Georgia" charset="0"/>
                <a:ea typeface="ＭＳ Ｐゴシック" charset="0"/>
              </a:rPr>
              <a:t>Unfolded Aorta</a:t>
            </a:r>
          </a:p>
        </p:txBody>
      </p:sp>
    </p:spTree>
    <p:extLst>
      <p:ext uri="{BB962C8B-B14F-4D97-AF65-F5344CB8AC3E}">
        <p14:creationId xmlns:p14="http://schemas.microsoft.com/office/powerpoint/2010/main" val="4726827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p:cNvSpPr>
          <p:nvPr>
            <p:ph type="title"/>
          </p:nvPr>
        </p:nvSpPr>
        <p:spPr>
          <a:xfrm>
            <a:off x="1465697" y="292020"/>
            <a:ext cx="10375900" cy="1325563"/>
          </a:xfrm>
        </p:spPr>
        <p:txBody>
          <a:bodyPr/>
          <a:lstStyle/>
          <a:p>
            <a:pPr eaLnBrk="1" hangingPunct="1"/>
            <a:r>
              <a:rPr lang="en-AU" dirty="0" err="1">
                <a:latin typeface="Trebuchet MS" charset="0"/>
                <a:ea typeface="ＭＳ Ｐゴシック" charset="0"/>
                <a:cs typeface="ＭＳ Ｐゴシック" charset="0"/>
              </a:rPr>
              <a:t>Pneumomediastinum</a:t>
            </a:r>
            <a:r>
              <a:rPr lang="en-AU" dirty="0">
                <a:latin typeface="Trebuchet MS" charset="0"/>
                <a:ea typeface="ＭＳ Ｐゴシック" charset="0"/>
                <a:cs typeface="ＭＳ Ｐゴシック" charset="0"/>
              </a:rPr>
              <a:t> on the CXR</a:t>
            </a:r>
          </a:p>
        </p:txBody>
      </p:sp>
      <p:sp>
        <p:nvSpPr>
          <p:cNvPr id="62466" name="Rectangle 3"/>
          <p:cNvSpPr>
            <a:spLocks noGrp="1"/>
          </p:cNvSpPr>
          <p:nvPr>
            <p:ph type="body" idx="1"/>
          </p:nvPr>
        </p:nvSpPr>
        <p:spPr>
          <a:xfrm>
            <a:off x="1698229" y="1988225"/>
            <a:ext cx="10972800" cy="4324350"/>
          </a:xfrm>
        </p:spPr>
        <p:txBody>
          <a:bodyPr/>
          <a:lstStyle/>
          <a:p>
            <a:pPr eaLnBrk="1" hangingPunct="1"/>
            <a:r>
              <a:rPr lang="en-AU" dirty="0">
                <a:latin typeface="Georgia" charset="0"/>
                <a:ea typeface="ＭＳ Ｐゴシック" charset="0"/>
                <a:cs typeface="ＭＳ Ｐゴシック" charset="0"/>
              </a:rPr>
              <a:t>Look for a </a:t>
            </a:r>
            <a:r>
              <a:rPr lang="en-AU" dirty="0" err="1">
                <a:latin typeface="Georgia" charset="0"/>
                <a:ea typeface="ＭＳ Ｐゴシック" charset="0"/>
                <a:cs typeface="ＭＳ Ｐゴシック" charset="0"/>
              </a:rPr>
              <a:t>Pneumomediastinum</a:t>
            </a:r>
            <a:endParaRPr lang="en-AU" dirty="0">
              <a:latin typeface="Georgia" charset="0"/>
              <a:ea typeface="ＭＳ Ｐゴシック" charset="0"/>
              <a:cs typeface="ＭＳ Ｐゴシック" charset="0"/>
            </a:endParaRPr>
          </a:p>
          <a:p>
            <a:pPr eaLnBrk="1" hangingPunct="1"/>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Why is this important?</a:t>
            </a:r>
          </a:p>
          <a:p>
            <a:pPr lvl="1" eaLnBrk="1" hangingPunct="1">
              <a:buFont typeface="Georgia" charset="0"/>
              <a:buNone/>
            </a:pPr>
            <a:endParaRPr lang="en-AU" dirty="0">
              <a:latin typeface="Georgia" charset="0"/>
              <a:ea typeface="ＭＳ Ｐゴシック" charset="0"/>
            </a:endParaRPr>
          </a:p>
        </p:txBody>
      </p:sp>
    </p:spTree>
    <p:extLst>
      <p:ext uri="{BB962C8B-B14F-4D97-AF65-F5344CB8AC3E}">
        <p14:creationId xmlns:p14="http://schemas.microsoft.com/office/powerpoint/2010/main" val="253802338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5" descr="subcutaneous-emphysema-pneumomediastin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9501" y="214314"/>
            <a:ext cx="10464800" cy="645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184013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3" descr="20072_2_CXR_O_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7199" y="155496"/>
            <a:ext cx="9821333" cy="654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837632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Breathing</a:t>
            </a:r>
          </a:p>
        </p:txBody>
      </p:sp>
      <p:sp>
        <p:nvSpPr>
          <p:cNvPr id="65538" name="Rectangle 3"/>
          <p:cNvSpPr>
            <a:spLocks noGrp="1"/>
          </p:cNvSpPr>
          <p:nvPr>
            <p:ph type="body" idx="1"/>
          </p:nvPr>
        </p:nvSpPr>
        <p:spPr>
          <a:xfrm>
            <a:off x="1595296" y="1635640"/>
            <a:ext cx="10375900" cy="5015194"/>
          </a:xfrm>
        </p:spPr>
        <p:txBody>
          <a:bodyPr>
            <a:normAutofit/>
          </a:bodyPr>
          <a:lstStyle/>
          <a:p>
            <a:pPr marL="0" indent="0" eaLnBrk="1" hangingPunct="1">
              <a:buNone/>
            </a:pPr>
            <a:r>
              <a:rPr lang="en-AU" sz="5000" dirty="0" smtClean="0">
                <a:latin typeface="Georgia" charset="0"/>
                <a:ea typeface="ＭＳ Ｐゴシック" charset="0"/>
                <a:cs typeface="ＭＳ Ｐゴシック" charset="0"/>
              </a:rPr>
              <a:t>Next look at:</a:t>
            </a:r>
          </a:p>
          <a:p>
            <a:pPr marL="1371600" lvl="1" indent="-914400" eaLnBrk="1" hangingPunct="1">
              <a:buAutoNum type="arabicParenR"/>
            </a:pPr>
            <a:r>
              <a:rPr lang="en-AU" sz="5000" dirty="0" smtClean="0">
                <a:latin typeface="Georgia" charset="0"/>
                <a:ea typeface="ＭＳ Ｐゴシック" charset="0"/>
                <a:cs typeface="ＭＳ Ｐゴシック" charset="0"/>
              </a:rPr>
              <a:t>Hilum</a:t>
            </a:r>
          </a:p>
          <a:p>
            <a:pPr marL="1371600" lvl="1" indent="-914400" eaLnBrk="1" hangingPunct="1">
              <a:buAutoNum type="arabicParenR"/>
            </a:pPr>
            <a:r>
              <a:rPr lang="en-AU" sz="5000" dirty="0" smtClean="0">
                <a:latin typeface="Georgia" charset="0"/>
                <a:ea typeface="ＭＳ Ｐゴシック" charset="0"/>
                <a:cs typeface="ＭＳ Ｐゴシック" charset="0"/>
              </a:rPr>
              <a:t>Lungs</a:t>
            </a:r>
            <a:endParaRPr lang="en-AU" sz="5000"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257301547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p:cNvSpPr>
          <p:nvPr>
            <p:ph type="title"/>
          </p:nvPr>
        </p:nvSpPr>
        <p:spPr>
          <a:xfrm>
            <a:off x="1517540" y="-18971"/>
            <a:ext cx="10375900" cy="1325563"/>
          </a:xfrm>
        </p:spPr>
        <p:txBody>
          <a:bodyPr/>
          <a:lstStyle/>
          <a:p>
            <a:pPr eaLnBrk="1" hangingPunct="1"/>
            <a:r>
              <a:rPr lang="en-AU" dirty="0">
                <a:latin typeface="Trebuchet MS" charset="0"/>
                <a:ea typeface="ＭＳ Ｐゴシック" charset="0"/>
                <a:cs typeface="ＭＳ Ｐゴシック" charset="0"/>
              </a:rPr>
              <a:t>The Hilum</a:t>
            </a:r>
          </a:p>
        </p:txBody>
      </p:sp>
      <p:sp>
        <p:nvSpPr>
          <p:cNvPr id="66562" name="Rectangle 3"/>
          <p:cNvSpPr>
            <a:spLocks noGrp="1"/>
          </p:cNvSpPr>
          <p:nvPr>
            <p:ph type="body" idx="1"/>
          </p:nvPr>
        </p:nvSpPr>
        <p:spPr>
          <a:xfrm>
            <a:off x="1205749" y="1397044"/>
            <a:ext cx="10972800" cy="4324350"/>
          </a:xfrm>
        </p:spPr>
        <p:txBody>
          <a:bodyPr>
            <a:noAutofit/>
          </a:bodyPr>
          <a:lstStyle/>
          <a:p>
            <a:pPr eaLnBrk="1" hangingPunct="1"/>
            <a:r>
              <a:rPr lang="en-AU" sz="5000" dirty="0">
                <a:latin typeface="Georgia" charset="0"/>
                <a:ea typeface="ＭＳ Ｐゴシック" charset="0"/>
                <a:cs typeface="ＭＳ Ｐゴシック" charset="0"/>
              </a:rPr>
              <a:t>Hilum</a:t>
            </a:r>
          </a:p>
          <a:p>
            <a:pPr lvl="1" eaLnBrk="1" hangingPunct="1"/>
            <a:r>
              <a:rPr lang="en-AU" sz="5000" dirty="0" smtClean="0">
                <a:latin typeface="Georgia" charset="0"/>
                <a:ea typeface="ＭＳ Ｐゴシック" charset="0"/>
              </a:rPr>
              <a:t>Made up of Pulmonary </a:t>
            </a:r>
            <a:r>
              <a:rPr lang="en-AU" sz="5000" dirty="0">
                <a:latin typeface="Georgia" charset="0"/>
                <a:ea typeface="ＭＳ Ｐゴシック" charset="0"/>
              </a:rPr>
              <a:t>Vessels and Bronchial Lymph Nodes</a:t>
            </a:r>
          </a:p>
          <a:p>
            <a:pPr lvl="1" eaLnBrk="1" hangingPunct="1"/>
            <a:endParaRPr lang="en-AU" sz="5000" dirty="0" smtClean="0">
              <a:latin typeface="Georgia" charset="0"/>
              <a:ea typeface="ＭＳ Ｐゴシック" charset="0"/>
            </a:endParaRPr>
          </a:p>
          <a:p>
            <a:pPr lvl="2" eaLnBrk="1" hangingPunct="1"/>
            <a:r>
              <a:rPr lang="en-AU" sz="5000" dirty="0" smtClean="0">
                <a:latin typeface="Georgia" charset="0"/>
                <a:ea typeface="ＭＳ Ｐゴシック" charset="0"/>
              </a:rPr>
              <a:t>Position </a:t>
            </a:r>
            <a:endParaRPr lang="en-AU" sz="5000" dirty="0">
              <a:latin typeface="Georgia" charset="0"/>
              <a:ea typeface="ＭＳ Ｐゴシック" charset="0"/>
            </a:endParaRPr>
          </a:p>
          <a:p>
            <a:pPr lvl="2" eaLnBrk="1" hangingPunct="1"/>
            <a:r>
              <a:rPr lang="en-AU" sz="5000" dirty="0">
                <a:latin typeface="Georgia" charset="0"/>
                <a:ea typeface="ＭＳ Ｐゴシック" charset="0"/>
              </a:rPr>
              <a:t>Shape </a:t>
            </a:r>
          </a:p>
          <a:p>
            <a:pPr lvl="2" eaLnBrk="1" hangingPunct="1"/>
            <a:r>
              <a:rPr lang="en-AU" sz="5000" dirty="0">
                <a:latin typeface="Georgia" charset="0"/>
                <a:ea typeface="ＭＳ Ｐゴシック" charset="0"/>
              </a:rPr>
              <a:t>Density </a:t>
            </a:r>
          </a:p>
        </p:txBody>
      </p:sp>
    </p:spTree>
    <p:extLst>
      <p:ext uri="{BB962C8B-B14F-4D97-AF65-F5344CB8AC3E}">
        <p14:creationId xmlns:p14="http://schemas.microsoft.com/office/powerpoint/2010/main" val="113175433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l="-1039" t="2698" r="1039" b="10081"/>
          <a:stretch>
            <a:fillRect/>
          </a:stretch>
        </p:blipFill>
        <p:spPr>
          <a:xfrm>
            <a:off x="1024467" y="238125"/>
            <a:ext cx="10143067" cy="6503988"/>
          </a:xfrm>
        </p:spPr>
      </p:pic>
    </p:spTree>
    <p:extLst>
      <p:ext uri="{BB962C8B-B14F-4D97-AF65-F5344CB8AC3E}">
        <p14:creationId xmlns:p14="http://schemas.microsoft.com/office/powerpoint/2010/main" val="397328129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Breathing</a:t>
            </a:r>
          </a:p>
        </p:txBody>
      </p:sp>
      <p:sp>
        <p:nvSpPr>
          <p:cNvPr id="68610" name="Rectangle 3"/>
          <p:cNvSpPr>
            <a:spLocks noGrp="1"/>
          </p:cNvSpPr>
          <p:nvPr>
            <p:ph type="body" idx="1"/>
          </p:nvPr>
        </p:nvSpPr>
        <p:spPr>
          <a:xfrm>
            <a:off x="1413112" y="1535876"/>
            <a:ext cx="10778888" cy="4994936"/>
          </a:xfrm>
        </p:spPr>
        <p:txBody>
          <a:bodyPr>
            <a:normAutofit lnSpcReduction="10000"/>
          </a:bodyPr>
          <a:lstStyle/>
          <a:p>
            <a:pPr eaLnBrk="1" hangingPunct="1"/>
            <a:r>
              <a:rPr lang="en-AU" sz="4000" dirty="0" smtClean="0">
                <a:latin typeface="Georgia" charset="0"/>
                <a:ea typeface="ＭＳ Ｐゴシック" charset="0"/>
                <a:cs typeface="ＭＳ Ｐゴシック" charset="0"/>
              </a:rPr>
              <a:t>Describe the Lung Zones</a:t>
            </a:r>
          </a:p>
          <a:p>
            <a:pPr marL="0" indent="0" eaLnBrk="1" hangingPunct="1">
              <a:buNone/>
            </a:pPr>
            <a:endParaRPr lang="en-AU" sz="4000" dirty="0">
              <a:latin typeface="Georgia" charset="0"/>
              <a:ea typeface="ＭＳ Ｐゴシック" charset="0"/>
              <a:cs typeface="ＭＳ Ｐゴシック" charset="0"/>
            </a:endParaRPr>
          </a:p>
          <a:p>
            <a:pPr eaLnBrk="1" hangingPunct="1"/>
            <a:r>
              <a:rPr lang="en-AU" sz="4000" dirty="0" smtClean="0">
                <a:latin typeface="Georgia" charset="0"/>
                <a:ea typeface="ＭＳ Ｐゴシック" charset="0"/>
                <a:cs typeface="ＭＳ Ｐゴシック" charset="0"/>
              </a:rPr>
              <a:t>Tips:</a:t>
            </a:r>
            <a:endParaRPr lang="en-AU" sz="4000" dirty="0">
              <a:latin typeface="Georgia" charset="0"/>
              <a:ea typeface="ＭＳ Ｐゴシック" charset="0"/>
              <a:cs typeface="ＭＳ Ｐゴシック" charset="0"/>
            </a:endParaRPr>
          </a:p>
          <a:p>
            <a:pPr lvl="1" eaLnBrk="1" hangingPunct="1"/>
            <a:r>
              <a:rPr lang="en-AU" sz="4000" dirty="0" smtClean="0">
                <a:latin typeface="Georgia" charset="0"/>
                <a:ea typeface="ＭＳ Ｐゴシック" charset="0"/>
              </a:rPr>
              <a:t>Any </a:t>
            </a:r>
            <a:r>
              <a:rPr lang="en-AU" sz="4000" dirty="0">
                <a:latin typeface="Georgia" charset="0"/>
                <a:ea typeface="ＭＳ Ｐゴシック" charset="0"/>
              </a:rPr>
              <a:t>White Stuff 	</a:t>
            </a:r>
          </a:p>
          <a:p>
            <a:pPr lvl="2" eaLnBrk="1" hangingPunct="1"/>
            <a:r>
              <a:rPr lang="en-AU" sz="4000" dirty="0">
                <a:latin typeface="Georgia" charset="0"/>
                <a:ea typeface="ＭＳ Ｐゴシック" charset="0"/>
              </a:rPr>
              <a:t>= Opacity/</a:t>
            </a:r>
            <a:r>
              <a:rPr lang="en-AU" sz="4000" dirty="0" err="1">
                <a:latin typeface="Georgia" charset="0"/>
                <a:ea typeface="ＭＳ Ｐゴシック" charset="0"/>
              </a:rPr>
              <a:t>Opacification</a:t>
            </a:r>
            <a:r>
              <a:rPr lang="en-AU" sz="4000" dirty="0">
                <a:latin typeface="Georgia" charset="0"/>
                <a:ea typeface="ＭＳ Ｐゴシック" charset="0"/>
              </a:rPr>
              <a:t>/Shadowing</a:t>
            </a:r>
          </a:p>
          <a:p>
            <a:pPr lvl="1" eaLnBrk="1" hangingPunct="1"/>
            <a:r>
              <a:rPr lang="en-AU" sz="4000" dirty="0" smtClean="0">
                <a:latin typeface="Georgia" charset="0"/>
                <a:ea typeface="ＭＳ Ｐゴシック" charset="0"/>
              </a:rPr>
              <a:t>Specifically describe the ‘white’ stuff as”</a:t>
            </a:r>
            <a:endParaRPr lang="en-AU" sz="4000" dirty="0">
              <a:latin typeface="Georgia" charset="0"/>
              <a:ea typeface="ＭＳ Ｐゴシック" charset="0"/>
            </a:endParaRPr>
          </a:p>
          <a:p>
            <a:pPr lvl="2" eaLnBrk="1" hangingPunct="1"/>
            <a:r>
              <a:rPr lang="en-AU" sz="4000" dirty="0">
                <a:latin typeface="Georgia" charset="0"/>
                <a:ea typeface="ＭＳ Ｐゴシック" charset="0"/>
              </a:rPr>
              <a:t>Consolidation, Reticular or </a:t>
            </a:r>
            <a:r>
              <a:rPr lang="en-AU" sz="4000" dirty="0" smtClean="0">
                <a:latin typeface="Georgia" charset="0"/>
                <a:ea typeface="ＭＳ Ｐゴシック" charset="0"/>
              </a:rPr>
              <a:t>Nodular</a:t>
            </a:r>
            <a:endParaRPr lang="en-AU" sz="4000" dirty="0">
              <a:latin typeface="Georgia" charset="0"/>
              <a:ea typeface="ＭＳ Ｐゴシック" charset="0"/>
            </a:endParaRPr>
          </a:p>
          <a:p>
            <a:pPr lvl="1" eaLnBrk="1" hangingPunct="1"/>
            <a:r>
              <a:rPr lang="en-AU" sz="4000" dirty="0" smtClean="0">
                <a:latin typeface="Georgia" charset="0"/>
                <a:ea typeface="ＭＳ Ｐゴシック" charset="0"/>
              </a:rPr>
              <a:t>Look for a Pneumothorax</a:t>
            </a:r>
            <a:endParaRPr lang="en-AU" sz="4000" dirty="0">
              <a:latin typeface="Georgia" charset="0"/>
              <a:ea typeface="ＭＳ Ｐゴシック" charset="0"/>
            </a:endParaRPr>
          </a:p>
        </p:txBody>
      </p:sp>
    </p:spTree>
    <p:extLst>
      <p:ext uri="{BB962C8B-B14F-4D97-AF65-F5344CB8AC3E}">
        <p14:creationId xmlns:p14="http://schemas.microsoft.com/office/powerpoint/2010/main" val="15231439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4" descr="Pneumo and Effusion Post vom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2925" y="188914"/>
            <a:ext cx="10441516" cy="640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74980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Circulation</a:t>
            </a:r>
          </a:p>
        </p:txBody>
      </p:sp>
      <p:sp>
        <p:nvSpPr>
          <p:cNvPr id="70658" name="Rectangle 3"/>
          <p:cNvSpPr>
            <a:spLocks noGrp="1"/>
          </p:cNvSpPr>
          <p:nvPr>
            <p:ph type="body" idx="1"/>
          </p:nvPr>
        </p:nvSpPr>
        <p:spPr>
          <a:xfrm>
            <a:off x="1568630" y="2059663"/>
            <a:ext cx="10972800" cy="4324350"/>
          </a:xfrm>
        </p:spPr>
        <p:txBody>
          <a:bodyPr/>
          <a:lstStyle/>
          <a:p>
            <a:pPr eaLnBrk="1" hangingPunct="1"/>
            <a:r>
              <a:rPr lang="en-AU" dirty="0" smtClean="0">
                <a:latin typeface="Georgia" charset="0"/>
                <a:ea typeface="ＭＳ Ｐゴシック" charset="0"/>
                <a:cs typeface="ＭＳ Ｐゴシック" charset="0"/>
              </a:rPr>
              <a:t>Heart Contours and Borders</a:t>
            </a:r>
            <a:endParaRPr lang="en-AU" dirty="0">
              <a:latin typeface="Georgia" charset="0"/>
              <a:ea typeface="ＭＳ Ｐゴシック" charset="0"/>
              <a:cs typeface="ＭＳ Ｐゴシック" charset="0"/>
            </a:endParaRPr>
          </a:p>
          <a:p>
            <a:pPr marL="109537" indent="0" eaLnBrk="1" hangingPunct="1">
              <a:buNone/>
            </a:pPr>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Heart </a:t>
            </a:r>
            <a:r>
              <a:rPr lang="en-AU" dirty="0" smtClean="0">
                <a:latin typeface="Georgia" charset="0"/>
                <a:ea typeface="ＭＳ Ｐゴシック" charset="0"/>
                <a:cs typeface="ＭＳ Ｐゴシック" charset="0"/>
              </a:rPr>
              <a:t>Position (may shift)</a:t>
            </a:r>
            <a:endParaRPr lang="en-AU" dirty="0">
              <a:latin typeface="Georgia" charset="0"/>
              <a:ea typeface="ＭＳ Ｐゴシック" charset="0"/>
              <a:cs typeface="ＭＳ Ｐゴシック" charset="0"/>
            </a:endParaRPr>
          </a:p>
          <a:p>
            <a:pPr eaLnBrk="1" hangingPunct="1"/>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Pericardial </a:t>
            </a:r>
            <a:r>
              <a:rPr lang="en-AU" dirty="0" smtClean="0">
                <a:latin typeface="Georgia" charset="0"/>
                <a:ea typeface="ＭＳ Ｐゴシック" charset="0"/>
                <a:cs typeface="ＭＳ Ｐゴシック" charset="0"/>
              </a:rPr>
              <a:t>“Fat pads” can be normal</a:t>
            </a: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404961958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Picture 1" descr="Normal-CXR-Labelled-590x48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91501" y="96283"/>
            <a:ext cx="10894484" cy="668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57383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Cardiac Failure</a:t>
            </a:r>
          </a:p>
        </p:txBody>
      </p:sp>
      <p:sp>
        <p:nvSpPr>
          <p:cNvPr id="73730" name="Rectangle 3"/>
          <p:cNvSpPr>
            <a:spLocks noGrp="1"/>
          </p:cNvSpPr>
          <p:nvPr>
            <p:ph type="body" idx="1"/>
          </p:nvPr>
        </p:nvSpPr>
        <p:spPr>
          <a:xfrm>
            <a:off x="1543457" y="1661556"/>
            <a:ext cx="10375900" cy="5015194"/>
          </a:xfrm>
        </p:spPr>
        <p:txBody>
          <a:bodyPr/>
          <a:lstStyle/>
          <a:p>
            <a:pPr eaLnBrk="1" hangingPunct="1"/>
            <a:r>
              <a:rPr lang="en-AU" sz="5000" dirty="0">
                <a:latin typeface="Georgia" charset="0"/>
                <a:ea typeface="ＭＳ Ｐゴシック" charset="0"/>
                <a:cs typeface="ＭＳ Ｐゴシック" charset="0"/>
              </a:rPr>
              <a:t>Left Ventricular Failure </a:t>
            </a:r>
          </a:p>
          <a:p>
            <a:pPr lvl="2" eaLnBrk="1" hangingPunct="1"/>
            <a:r>
              <a:rPr lang="en-AU" dirty="0">
                <a:latin typeface="Georgia" charset="0"/>
                <a:ea typeface="ＭＳ Ｐゴシック" charset="0"/>
              </a:rPr>
              <a:t>(Congestive Heart </a:t>
            </a:r>
            <a:r>
              <a:rPr lang="en-AU" dirty="0" smtClean="0">
                <a:latin typeface="Georgia" charset="0"/>
                <a:ea typeface="ＭＳ Ｐゴシック" charset="0"/>
              </a:rPr>
              <a:t>Failure)</a:t>
            </a:r>
          </a:p>
          <a:p>
            <a:pPr marL="914400" lvl="2" indent="0" eaLnBrk="1" hangingPunct="1">
              <a:buNone/>
            </a:pPr>
            <a:endParaRPr lang="en-AU" dirty="0">
              <a:latin typeface="Georgia" charset="0"/>
              <a:ea typeface="ＭＳ Ｐゴシック" charset="0"/>
            </a:endParaRPr>
          </a:p>
          <a:p>
            <a:pPr lvl="1" eaLnBrk="1" hangingPunct="1"/>
            <a:r>
              <a:rPr lang="en-AU" sz="3200" dirty="0">
                <a:latin typeface="Georgia" charset="0"/>
                <a:ea typeface="ＭＳ Ｐゴシック" charset="0"/>
              </a:rPr>
              <a:t>Increased Heart Size (Cardiomegaly)</a:t>
            </a:r>
          </a:p>
          <a:p>
            <a:pPr lvl="1" eaLnBrk="1" hangingPunct="1"/>
            <a:r>
              <a:rPr lang="en-AU" sz="3200" dirty="0">
                <a:latin typeface="Georgia" charset="0"/>
                <a:ea typeface="ＭＳ Ｐゴシック" charset="0"/>
              </a:rPr>
              <a:t>Calibre Changes – Upper Lobe Vessel Enlargement</a:t>
            </a:r>
          </a:p>
          <a:p>
            <a:pPr lvl="1" eaLnBrk="1" hangingPunct="1"/>
            <a:r>
              <a:rPr lang="en-AU" sz="3200" dirty="0">
                <a:latin typeface="Georgia" charset="0"/>
                <a:ea typeface="ＭＳ Ｐゴシック" charset="0"/>
              </a:rPr>
              <a:t>Parenchymal Change – Reticular Linear Changes and Interstitial Changes. </a:t>
            </a:r>
            <a:r>
              <a:rPr lang="en-AU" sz="3200" dirty="0" smtClean="0">
                <a:latin typeface="Georgia" charset="0"/>
                <a:ea typeface="ＭＳ Ｐゴシック" charset="0"/>
              </a:rPr>
              <a:t>Airspace </a:t>
            </a:r>
            <a:r>
              <a:rPr lang="en-AU" sz="3200" dirty="0" err="1">
                <a:latin typeface="Georgia" charset="0"/>
                <a:ea typeface="ＭＳ Ｐゴシック" charset="0"/>
              </a:rPr>
              <a:t>Opacification</a:t>
            </a:r>
            <a:endParaRPr lang="en-AU" sz="3200" dirty="0">
              <a:latin typeface="Georgia" charset="0"/>
              <a:ea typeface="ＭＳ Ｐゴシック" charset="0"/>
            </a:endParaRPr>
          </a:p>
          <a:p>
            <a:pPr lvl="1" eaLnBrk="1" hangingPunct="1"/>
            <a:r>
              <a:rPr lang="en-AU" sz="3200" dirty="0">
                <a:latin typeface="Georgia" charset="0"/>
                <a:ea typeface="ＭＳ Ｐゴシック" charset="0"/>
              </a:rPr>
              <a:t>Pleural Effusions </a:t>
            </a:r>
            <a:r>
              <a:rPr lang="en-AU" sz="3200" dirty="0" smtClean="0">
                <a:latin typeface="Georgia" charset="0"/>
                <a:ea typeface="ＭＳ Ｐゴシック" charset="0"/>
              </a:rPr>
              <a:t>(Right&gt;</a:t>
            </a:r>
            <a:r>
              <a:rPr lang="en-AU" sz="3200" dirty="0">
                <a:latin typeface="Georgia" charset="0"/>
                <a:ea typeface="ＭＳ Ｐゴシック" charset="0"/>
              </a:rPr>
              <a:t>Left)</a:t>
            </a:r>
          </a:p>
          <a:p>
            <a:pPr eaLnBrk="1" hangingPunct="1">
              <a:buFont typeface="Georgia" charset="0"/>
              <a:buNone/>
            </a:pPr>
            <a:endParaRPr lang="en-AU" dirty="0">
              <a:latin typeface="Georgia" charset="0"/>
              <a:ea typeface="ＭＳ Ｐゴシック" charset="0"/>
              <a:cs typeface="ＭＳ Ｐゴシック" charset="0"/>
            </a:endParaRPr>
          </a:p>
          <a:p>
            <a:pPr eaLnBrk="1" hangingPunct="1"/>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161182333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138764" y="102712"/>
            <a:ext cx="9031816" cy="6651625"/>
          </a:xfrm>
        </p:spPr>
      </p:pic>
    </p:spTree>
    <p:extLst>
      <p:ext uri="{BB962C8B-B14F-4D97-AF65-F5344CB8AC3E}">
        <p14:creationId xmlns:p14="http://schemas.microsoft.com/office/powerpoint/2010/main" val="251168930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p:cNvSpPr>
          <p:nvPr>
            <p:ph type="title"/>
          </p:nvPr>
        </p:nvSpPr>
        <p:spPr/>
        <p:txBody>
          <a:bodyPr/>
          <a:lstStyle/>
          <a:p>
            <a:pPr eaLnBrk="1" hangingPunct="1"/>
            <a:r>
              <a:rPr lang="en-AU" dirty="0" smtClean="0">
                <a:latin typeface="Trebuchet MS" charset="0"/>
                <a:ea typeface="ＭＳ Ｐゴシック" charset="0"/>
                <a:cs typeface="ＭＳ Ｐゴシック" charset="0"/>
              </a:rPr>
              <a:t>Dissection</a:t>
            </a:r>
            <a:endParaRPr lang="en-AU" dirty="0">
              <a:latin typeface="Trebuchet MS" charset="0"/>
              <a:ea typeface="ＭＳ Ｐゴシック" charset="0"/>
              <a:cs typeface="ＭＳ Ｐゴシック" charset="0"/>
            </a:endParaRPr>
          </a:p>
        </p:txBody>
      </p:sp>
      <p:sp>
        <p:nvSpPr>
          <p:cNvPr id="57346" name="Rectangle 3"/>
          <p:cNvSpPr>
            <a:spLocks noGrp="1"/>
          </p:cNvSpPr>
          <p:nvPr>
            <p:ph type="body" idx="1"/>
          </p:nvPr>
        </p:nvSpPr>
        <p:spPr/>
        <p:txBody>
          <a:bodyPr>
            <a:normAutofit/>
          </a:bodyPr>
          <a:lstStyle/>
          <a:p>
            <a:pPr lvl="1" eaLnBrk="1" hangingPunct="1">
              <a:lnSpc>
                <a:spcPct val="90000"/>
              </a:lnSpc>
              <a:defRPr/>
            </a:pPr>
            <a:r>
              <a:rPr lang="en-AU" sz="3600" dirty="0" smtClean="0">
                <a:latin typeface="Georgia" charset="0"/>
                <a:ea typeface="ＭＳ Ｐゴシック" charset="0"/>
              </a:rPr>
              <a:t>Wide </a:t>
            </a:r>
            <a:r>
              <a:rPr lang="en-AU" sz="3600" dirty="0">
                <a:latin typeface="Georgia" charset="0"/>
                <a:ea typeface="ＭＳ Ｐゴシック" charset="0"/>
              </a:rPr>
              <a:t>Mediastinum (&gt;8cm</a:t>
            </a:r>
            <a:r>
              <a:rPr lang="en-AU" sz="3600" dirty="0" smtClean="0">
                <a:latin typeface="Georgia" charset="0"/>
                <a:ea typeface="ＭＳ Ｐゴシック" charset="0"/>
              </a:rPr>
              <a:t>)</a:t>
            </a:r>
          </a:p>
          <a:p>
            <a:pPr lvl="1" eaLnBrk="1" hangingPunct="1">
              <a:lnSpc>
                <a:spcPct val="90000"/>
              </a:lnSpc>
              <a:defRPr/>
            </a:pPr>
            <a:endParaRPr lang="en-AU" sz="3600" dirty="0">
              <a:latin typeface="Georgia" charset="0"/>
              <a:ea typeface="ＭＳ Ｐゴシック" charset="0"/>
            </a:endParaRPr>
          </a:p>
          <a:p>
            <a:pPr lvl="1" eaLnBrk="1" hangingPunct="1">
              <a:lnSpc>
                <a:spcPct val="90000"/>
              </a:lnSpc>
              <a:defRPr/>
            </a:pPr>
            <a:r>
              <a:rPr lang="en-AU" sz="3600" dirty="0">
                <a:latin typeface="Georgia" charset="0"/>
                <a:ea typeface="ＭＳ Ｐゴシック" charset="0"/>
              </a:rPr>
              <a:t>Changes in the Smoothness of the Aortic </a:t>
            </a:r>
            <a:r>
              <a:rPr lang="en-AU" sz="3600" dirty="0" smtClean="0">
                <a:latin typeface="Georgia" charset="0"/>
                <a:ea typeface="ＭＳ Ｐゴシック" charset="0"/>
              </a:rPr>
              <a:t>Knuckle</a:t>
            </a:r>
          </a:p>
          <a:p>
            <a:pPr lvl="1" eaLnBrk="1" hangingPunct="1">
              <a:lnSpc>
                <a:spcPct val="90000"/>
              </a:lnSpc>
              <a:defRPr/>
            </a:pPr>
            <a:endParaRPr lang="en-AU" sz="3600" dirty="0">
              <a:latin typeface="Georgia" charset="0"/>
              <a:ea typeface="ＭＳ Ｐゴシック" charset="0"/>
            </a:endParaRPr>
          </a:p>
          <a:p>
            <a:pPr lvl="1" eaLnBrk="1" hangingPunct="1">
              <a:lnSpc>
                <a:spcPct val="90000"/>
              </a:lnSpc>
              <a:defRPr/>
            </a:pPr>
            <a:r>
              <a:rPr lang="en-AU" sz="3600" dirty="0">
                <a:latin typeface="Georgia" charset="0"/>
                <a:ea typeface="ＭＳ Ｐゴシック" charset="0"/>
              </a:rPr>
              <a:t>Left Pleural Effusion, Pericardial </a:t>
            </a:r>
            <a:r>
              <a:rPr lang="en-AU" sz="3600" dirty="0" smtClean="0">
                <a:latin typeface="Georgia" charset="0"/>
                <a:ea typeface="ＭＳ Ｐゴシック" charset="0"/>
              </a:rPr>
              <a:t>Effusion</a:t>
            </a:r>
          </a:p>
          <a:p>
            <a:pPr marL="411162" lvl="1" indent="0" eaLnBrk="1" hangingPunct="1">
              <a:lnSpc>
                <a:spcPct val="90000"/>
              </a:lnSpc>
              <a:buFont typeface="Georgia" charset="0"/>
              <a:buNone/>
              <a:defRPr/>
            </a:pPr>
            <a:endParaRPr lang="en-AU" sz="3600" dirty="0">
              <a:latin typeface="Georgia" charset="0"/>
              <a:ea typeface="ＭＳ Ｐゴシック" charset="0"/>
            </a:endParaRPr>
          </a:p>
          <a:p>
            <a:pPr lvl="1" eaLnBrk="1" hangingPunct="1">
              <a:lnSpc>
                <a:spcPct val="90000"/>
              </a:lnSpc>
              <a:defRPr/>
            </a:pPr>
            <a:r>
              <a:rPr lang="en-AU" sz="3600" dirty="0">
                <a:latin typeface="Georgia" charset="0"/>
                <a:ea typeface="ＭＳ Ｐゴシック" charset="0"/>
              </a:rPr>
              <a:t>Normal CXR</a:t>
            </a:r>
          </a:p>
        </p:txBody>
      </p:sp>
    </p:spTree>
    <p:extLst>
      <p:ext uri="{BB962C8B-B14F-4D97-AF65-F5344CB8AC3E}">
        <p14:creationId xmlns:p14="http://schemas.microsoft.com/office/powerpoint/2010/main" val="34355377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lstStyle/>
          <a:p>
            <a:endParaRPr lang="en-AU">
              <a:latin typeface="Trebuchet MS" charset="0"/>
              <a:ea typeface="ＭＳ Ｐゴシック" charset="0"/>
              <a:cs typeface="ＭＳ Ｐゴシック" charset="0"/>
            </a:endParaRPr>
          </a:p>
        </p:txBody>
      </p:sp>
      <p:pic>
        <p:nvPicPr>
          <p:cNvPr id="76802"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25401"/>
            <a:ext cx="12192000" cy="6856413"/>
          </a:xfrm>
        </p:spPr>
      </p:pic>
    </p:spTree>
    <p:extLst>
      <p:ext uri="{BB962C8B-B14F-4D97-AF65-F5344CB8AC3E}">
        <p14:creationId xmlns:p14="http://schemas.microsoft.com/office/powerpoint/2010/main" val="224005761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Unfolded Aorta</a:t>
            </a:r>
          </a:p>
        </p:txBody>
      </p:sp>
      <p:sp>
        <p:nvSpPr>
          <p:cNvPr id="77826" name="Rectangle 3"/>
          <p:cNvSpPr>
            <a:spLocks noGrp="1"/>
          </p:cNvSpPr>
          <p:nvPr>
            <p:ph type="body" idx="1"/>
          </p:nvPr>
        </p:nvSpPr>
        <p:spPr>
          <a:xfrm>
            <a:off x="1569376" y="1583808"/>
            <a:ext cx="10375900" cy="5015194"/>
          </a:xfrm>
        </p:spPr>
        <p:txBody>
          <a:bodyPr/>
          <a:lstStyle/>
          <a:p>
            <a:pPr eaLnBrk="1" hangingPunct="1"/>
            <a:r>
              <a:rPr lang="en-AU" dirty="0">
                <a:latin typeface="Georgia" charset="0"/>
                <a:ea typeface="ＭＳ Ｐゴシック" charset="0"/>
                <a:cs typeface="ＭＳ Ｐゴシック" charset="0"/>
              </a:rPr>
              <a:t>An Unfolded Aorta may be </a:t>
            </a:r>
            <a:r>
              <a:rPr lang="en-AU" dirty="0" smtClean="0">
                <a:latin typeface="Georgia" charset="0"/>
                <a:ea typeface="ＭＳ Ｐゴシック" charset="0"/>
                <a:cs typeface="ＭＳ Ｐゴシック" charset="0"/>
              </a:rPr>
              <a:t>Misinterpreted </a:t>
            </a:r>
            <a:r>
              <a:rPr lang="en-AU" dirty="0">
                <a:latin typeface="Georgia" charset="0"/>
                <a:ea typeface="ＭＳ Ｐゴシック" charset="0"/>
                <a:cs typeface="ＭＳ Ｐゴシック" charset="0"/>
              </a:rPr>
              <a:t>as a dissection – it tends to have a very smooth </a:t>
            </a:r>
            <a:r>
              <a:rPr lang="en-AU" dirty="0" smtClean="0">
                <a:latin typeface="Georgia" charset="0"/>
                <a:ea typeface="ＭＳ Ｐゴシック" charset="0"/>
                <a:cs typeface="ＭＳ Ｐゴシック" charset="0"/>
              </a:rPr>
              <a:t>contour</a:t>
            </a:r>
          </a:p>
          <a:p>
            <a:pPr eaLnBrk="1" hangingPunct="1"/>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This is common in elderly </a:t>
            </a:r>
            <a:r>
              <a:rPr lang="en-AU" dirty="0" smtClean="0">
                <a:latin typeface="Georgia" charset="0"/>
                <a:ea typeface="ＭＳ Ｐゴシック" charset="0"/>
                <a:cs typeface="ＭＳ Ｐゴシック" charset="0"/>
              </a:rPr>
              <a:t>patients</a:t>
            </a:r>
          </a:p>
          <a:p>
            <a:pPr lvl="1" eaLnBrk="1" hangingPunct="1"/>
            <a:r>
              <a:rPr lang="en-AU" dirty="0" smtClean="0">
                <a:latin typeface="Georgia" charset="0"/>
                <a:ea typeface="ＭＳ Ｐゴシック" charset="0"/>
                <a:cs typeface="ＭＳ Ｐゴシック" charset="0"/>
              </a:rPr>
              <a:t>While not ‘normal’ is a relatively benign finding</a:t>
            </a: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317192502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456557" y="207328"/>
            <a:ext cx="8377898" cy="6314884"/>
          </a:xfrm>
        </p:spPr>
      </p:pic>
    </p:spTree>
    <p:extLst>
      <p:ext uri="{BB962C8B-B14F-4D97-AF65-F5344CB8AC3E}">
        <p14:creationId xmlns:p14="http://schemas.microsoft.com/office/powerpoint/2010/main" val="12382973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Other Stuff</a:t>
            </a:r>
          </a:p>
        </p:txBody>
      </p:sp>
      <p:sp>
        <p:nvSpPr>
          <p:cNvPr id="79874"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Don’t forget D and E</a:t>
            </a:r>
          </a:p>
          <a:p>
            <a:pPr lvl="1" eaLnBrk="1" hangingPunct="1"/>
            <a:r>
              <a:rPr lang="en-AU">
                <a:latin typeface="Georgia" charset="0"/>
                <a:ea typeface="ＭＳ Ｐゴシック" charset="0"/>
                <a:cs typeface="ＭＳ Ｐゴシック" charset="0"/>
              </a:rPr>
              <a:t>Diaphragm</a:t>
            </a:r>
          </a:p>
          <a:p>
            <a:pPr lvl="1" eaLnBrk="1" hangingPunct="1"/>
            <a:r>
              <a:rPr lang="en-AU">
                <a:latin typeface="Georgia" charset="0"/>
                <a:ea typeface="ＭＳ Ｐゴシック" charset="0"/>
                <a:cs typeface="ＭＳ Ｐゴシック" charset="0"/>
              </a:rPr>
              <a:t>Everything else – bones, soft tissues</a:t>
            </a:r>
          </a:p>
        </p:txBody>
      </p:sp>
    </p:spTree>
    <p:extLst>
      <p:ext uri="{BB962C8B-B14F-4D97-AF65-F5344CB8AC3E}">
        <p14:creationId xmlns:p14="http://schemas.microsoft.com/office/powerpoint/2010/main" val="37357364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2734734" y="2781300"/>
            <a:ext cx="6722533" cy="1066800"/>
          </a:xfrm>
        </p:spPr>
        <p:txBody>
          <a:bodyPr>
            <a:normAutofit/>
          </a:bodyPr>
          <a:lstStyle/>
          <a:p>
            <a:pPr algn="ctr"/>
            <a:r>
              <a:rPr lang="en-AU" sz="6600" b="1" dirty="0" smtClean="0">
                <a:latin typeface="Trebuchet MS" charset="0"/>
                <a:ea typeface="ＭＳ Ｐゴシック" charset="0"/>
                <a:cs typeface="ＭＳ Ｐゴシック" charset="0"/>
              </a:rPr>
              <a:t>Summary</a:t>
            </a:r>
            <a:endParaRPr lang="en-AU" sz="6600" b="1"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378387667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2734734" y="2781300"/>
            <a:ext cx="6722533" cy="1066800"/>
          </a:xfrm>
        </p:spPr>
        <p:txBody>
          <a:bodyPr>
            <a:normAutofit/>
          </a:bodyPr>
          <a:lstStyle/>
          <a:p>
            <a:pPr algn="ctr"/>
            <a:r>
              <a:rPr lang="en-AU" sz="6600" b="1" dirty="0" smtClean="0">
                <a:latin typeface="Trebuchet MS" charset="0"/>
                <a:ea typeface="ＭＳ Ｐゴシック" charset="0"/>
                <a:cs typeface="ＭＳ Ｐゴシック" charset="0"/>
              </a:rPr>
              <a:t>Quiz</a:t>
            </a:r>
            <a:endParaRPr lang="en-AU" sz="6600" b="1"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378387667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1</a:t>
            </a:r>
          </a:p>
        </p:txBody>
      </p:sp>
      <p:sp>
        <p:nvSpPr>
          <p:cNvPr id="80898" name="Rectangle 3"/>
          <p:cNvSpPr>
            <a:spLocks noGrp="1"/>
          </p:cNvSpPr>
          <p:nvPr>
            <p:ph type="body" idx="1"/>
          </p:nvPr>
        </p:nvSpPr>
        <p:spPr>
          <a:xfrm>
            <a:off x="1206500" y="1609724"/>
            <a:ext cx="10985500" cy="5248276"/>
          </a:xfrm>
        </p:spPr>
        <p:txBody>
          <a:bodyPr>
            <a:normAutofit/>
          </a:bodyPr>
          <a:lstStyle/>
          <a:p>
            <a:pPr eaLnBrk="1" hangingPunct="1"/>
            <a:r>
              <a:rPr lang="en-AU" sz="3600" dirty="0">
                <a:latin typeface="Georgia" charset="0"/>
                <a:ea typeface="ＭＳ Ｐゴシック" charset="0"/>
                <a:cs typeface="ＭＳ Ｐゴシック" charset="0"/>
              </a:rPr>
              <a:t>A previously well 23 year old man is brought to your Emergency Department acutely short of breath after developing left sided chest pain at work.</a:t>
            </a:r>
          </a:p>
          <a:p>
            <a:pPr eaLnBrk="1" hangingPunct="1"/>
            <a:r>
              <a:rPr lang="en-AU" sz="3600" dirty="0">
                <a:latin typeface="Georgia" charset="0"/>
                <a:ea typeface="ＭＳ Ｐゴシック" charset="0"/>
                <a:cs typeface="ＭＳ Ｐゴシック" charset="0"/>
              </a:rPr>
              <a:t>On arrival, he appeared pale and sweaty and was hypotensive.</a:t>
            </a:r>
          </a:p>
          <a:p>
            <a:pPr eaLnBrk="1" hangingPunct="1"/>
            <a:r>
              <a:rPr lang="en-AU" sz="3600" dirty="0">
                <a:latin typeface="Georgia" charset="0"/>
                <a:ea typeface="ＭＳ Ｐゴシック" charset="0"/>
                <a:cs typeface="ＭＳ Ｐゴシック" charset="0"/>
              </a:rPr>
              <a:t>A CXR was taken immediately after a procedure was performed to stabilise his condition. His vital signs are now normal</a:t>
            </a:r>
            <a:r>
              <a:rPr lang="en-AU" sz="3600" dirty="0" smtClean="0">
                <a:latin typeface="Georgia" charset="0"/>
                <a:ea typeface="ＭＳ Ｐゴシック" charset="0"/>
                <a:cs typeface="ＭＳ Ｐゴシック" charset="0"/>
              </a:rPr>
              <a:t>.</a:t>
            </a:r>
            <a:endParaRPr lang="en-AU" sz="3600" b="1"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23664751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4" descr="Pneum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7768" y="51832"/>
            <a:ext cx="10163876" cy="663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032954" y="6082089"/>
            <a:ext cx="6386787" cy="646331"/>
          </a:xfrm>
          <a:prstGeom prst="rect">
            <a:avLst/>
          </a:prstGeom>
        </p:spPr>
        <p:txBody>
          <a:bodyPr wrap="square">
            <a:spAutoFit/>
          </a:bodyPr>
          <a:lstStyle/>
          <a:p>
            <a:r>
              <a:rPr lang="en-AU" b="1" dirty="0">
                <a:latin typeface="Georgia" charset="0"/>
                <a:ea typeface="ＭＳ Ｐゴシック" charset="0"/>
                <a:cs typeface="ＭＳ Ｐゴシック" charset="0"/>
              </a:rPr>
              <a:t>	</a:t>
            </a:r>
            <a:r>
              <a:rPr lang="en-AU" dirty="0">
                <a:latin typeface="Georgia" charset="0"/>
                <a:ea typeface="ＭＳ Ｐゴシック" charset="0"/>
                <a:cs typeface="ＭＳ Ｐゴシック" charset="0"/>
              </a:rPr>
              <a:t>- Describe and interpret his CXR</a:t>
            </a:r>
          </a:p>
          <a:p>
            <a:r>
              <a:rPr lang="en-AU" dirty="0">
                <a:latin typeface="Georgia" charset="0"/>
                <a:ea typeface="ＭＳ Ｐゴシック" charset="0"/>
                <a:cs typeface="ＭＳ Ｐゴシック" charset="0"/>
              </a:rPr>
              <a:t>	- Outline your treatment options</a:t>
            </a:r>
          </a:p>
        </p:txBody>
      </p:sp>
    </p:spTree>
    <p:extLst>
      <p:ext uri="{BB962C8B-B14F-4D97-AF65-F5344CB8AC3E}">
        <p14:creationId xmlns:p14="http://schemas.microsoft.com/office/powerpoint/2010/main" val="279198761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Answer</a:t>
            </a:r>
          </a:p>
        </p:txBody>
      </p:sp>
      <p:sp>
        <p:nvSpPr>
          <p:cNvPr id="82946"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Chest X-ray showing a pneumothorax </a:t>
            </a:r>
          </a:p>
          <a:p>
            <a:pPr eaLnBrk="1" hangingPunct="1"/>
            <a:r>
              <a:rPr lang="en-AU">
                <a:latin typeface="Georgia" charset="0"/>
                <a:ea typeface="ＭＳ Ｐゴシック" charset="0"/>
                <a:cs typeface="ＭＳ Ｐゴシック" charset="0"/>
              </a:rPr>
              <a:t>Needle thoracostomy catheter in situ </a:t>
            </a:r>
          </a:p>
          <a:p>
            <a:pPr eaLnBrk="1" hangingPunct="1"/>
            <a:r>
              <a:rPr lang="en-AU">
                <a:latin typeface="Georgia" charset="0"/>
                <a:ea typeface="ＭＳ Ｐゴシック" charset="0"/>
                <a:cs typeface="ＭＳ Ｐゴシック" charset="0"/>
              </a:rPr>
              <a:t>No evidence of radiological tension </a:t>
            </a:r>
          </a:p>
        </p:txBody>
      </p:sp>
    </p:spTree>
    <p:extLst>
      <p:ext uri="{BB962C8B-B14F-4D97-AF65-F5344CB8AC3E}">
        <p14:creationId xmlns:p14="http://schemas.microsoft.com/office/powerpoint/2010/main" val="312506977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2</a:t>
            </a:r>
          </a:p>
        </p:txBody>
      </p:sp>
      <p:sp>
        <p:nvSpPr>
          <p:cNvPr id="83970"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A 57 year old female car driver presents following a head on collision with a bus at 60Kph. </a:t>
            </a:r>
          </a:p>
          <a:p>
            <a:pPr eaLnBrk="1" hangingPunct="1"/>
            <a:r>
              <a:rPr lang="en-AU">
                <a:latin typeface="Georgia" charset="0"/>
                <a:ea typeface="ＭＳ Ｐゴシック" charset="0"/>
                <a:cs typeface="ＭＳ Ｐゴシック" charset="0"/>
              </a:rPr>
              <a:t>Her observations are listed:</a:t>
            </a:r>
          </a:p>
          <a:p>
            <a:pPr eaLnBrk="1" hangingPunct="1">
              <a:buFont typeface="Georgia" charset="0"/>
              <a:buNone/>
            </a:pPr>
            <a:r>
              <a:rPr lang="en-AU">
                <a:latin typeface="Georgia" charset="0"/>
                <a:ea typeface="ＭＳ Ｐゴシック" charset="0"/>
                <a:cs typeface="ＭＳ Ｐゴシック" charset="0"/>
              </a:rPr>
              <a:t>	HR98, BP130/90mmHg, Resp 24, SpO2 98%</a:t>
            </a:r>
          </a:p>
          <a:p>
            <a:pPr eaLnBrk="1" hangingPunct="1">
              <a:buFont typeface="Georgia" charset="0"/>
              <a:buNone/>
            </a:pPr>
            <a:endParaRPr lang="en-AU">
              <a:latin typeface="Georgia" charset="0"/>
              <a:ea typeface="ＭＳ Ｐゴシック" charset="0"/>
              <a:cs typeface="ＭＳ Ｐゴシック" charset="0"/>
            </a:endParaRPr>
          </a:p>
          <a:p>
            <a:pPr eaLnBrk="1" hangingPunct="1">
              <a:buFont typeface="Georgia" charset="0"/>
              <a:buNone/>
            </a:pPr>
            <a:r>
              <a:rPr lang="en-AU">
                <a:latin typeface="Georgia" charset="0"/>
                <a:ea typeface="ＭＳ Ｐゴシック" charset="0"/>
                <a:cs typeface="ＭＳ Ｐゴシック" charset="0"/>
              </a:rPr>
              <a:t>	- Describe and interpret her X-ray</a:t>
            </a:r>
          </a:p>
          <a:p>
            <a:pPr eaLnBrk="1" hangingPunct="1">
              <a:buFont typeface="Georgia" charset="0"/>
              <a:buNone/>
            </a:pPr>
            <a:r>
              <a:rPr lang="en-AU">
                <a:latin typeface="Georgia" charset="0"/>
                <a:ea typeface="ＭＳ Ｐゴシック" charset="0"/>
                <a:cs typeface="ＭＳ Ｐゴシック" charset="0"/>
              </a:rPr>
              <a:t>	- Outline your management options</a:t>
            </a:r>
          </a:p>
        </p:txBody>
      </p:sp>
    </p:spTree>
    <p:extLst>
      <p:ext uri="{BB962C8B-B14F-4D97-AF65-F5344CB8AC3E}">
        <p14:creationId xmlns:p14="http://schemas.microsoft.com/office/powerpoint/2010/main" val="354368792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5" descr="FACEM VAQ Radiology 004 trauma cxr ">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507" y="188913"/>
            <a:ext cx="10464800" cy="649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133572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Answer(s)</a:t>
            </a:r>
          </a:p>
        </p:txBody>
      </p:sp>
      <p:sp>
        <p:nvSpPr>
          <p:cNvPr id="86018"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Widened Mediastinum</a:t>
            </a:r>
          </a:p>
          <a:p>
            <a:pPr eaLnBrk="1" hangingPunct="1"/>
            <a:r>
              <a:rPr lang="en-AU">
                <a:latin typeface="Georgia" charset="0"/>
                <a:ea typeface="ＭＳ Ｐゴシック" charset="0"/>
                <a:cs typeface="ＭＳ Ｐゴシック" charset="0"/>
              </a:rPr>
              <a:t>Clavicle Fracture</a:t>
            </a:r>
          </a:p>
          <a:p>
            <a:pPr eaLnBrk="1" hangingPunct="1"/>
            <a:r>
              <a:rPr lang="en-AU">
                <a:latin typeface="Georgia" charset="0"/>
                <a:ea typeface="ＭＳ Ｐゴシック" charset="0"/>
                <a:cs typeface="ＭＳ Ｐゴシック" charset="0"/>
              </a:rPr>
              <a:t>Rib Fractures</a:t>
            </a:r>
          </a:p>
          <a:p>
            <a:pPr eaLnBrk="1" hangingPunct="1"/>
            <a:r>
              <a:rPr lang="en-AU">
                <a:latin typeface="Georgia" charset="0"/>
                <a:ea typeface="ＭＳ Ｐゴシック" charset="0"/>
                <a:cs typeface="ＭＳ Ｐゴシック" charset="0"/>
              </a:rPr>
              <a:t>?Right Haemopneumothorax</a:t>
            </a:r>
          </a:p>
        </p:txBody>
      </p:sp>
    </p:spTree>
    <p:extLst>
      <p:ext uri="{BB962C8B-B14F-4D97-AF65-F5344CB8AC3E}">
        <p14:creationId xmlns:p14="http://schemas.microsoft.com/office/powerpoint/2010/main" val="399954552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3</a:t>
            </a:r>
          </a:p>
        </p:txBody>
      </p:sp>
      <p:sp>
        <p:nvSpPr>
          <p:cNvPr id="87042" name="Rectangle 3"/>
          <p:cNvSpPr>
            <a:spLocks noGrp="1"/>
          </p:cNvSpPr>
          <p:nvPr>
            <p:ph type="body" idx="1"/>
          </p:nvPr>
        </p:nvSpPr>
        <p:spPr/>
        <p:txBody>
          <a:bodyPr/>
          <a:lstStyle/>
          <a:p>
            <a:pPr eaLnBrk="1" hangingPunct="1"/>
            <a:r>
              <a:rPr lang="en-AU" dirty="0">
                <a:latin typeface="Georgia" charset="0"/>
                <a:ea typeface="ＭＳ Ｐゴシック" charset="0"/>
                <a:cs typeface="ＭＳ Ｐゴシック" charset="0"/>
              </a:rPr>
              <a:t>An 80 year old male pedestrian is brought to your emergency department </a:t>
            </a:r>
            <a:r>
              <a:rPr lang="en-AU" dirty="0" smtClean="0">
                <a:latin typeface="Georgia" charset="0"/>
                <a:ea typeface="ＭＳ Ｐゴシック" charset="0"/>
                <a:cs typeface="ＭＳ Ｐゴシック" charset="0"/>
              </a:rPr>
              <a:t>30 minutes after being struck by a motorcycle at high speed.</a:t>
            </a:r>
          </a:p>
          <a:p>
            <a:pPr eaLnBrk="1" hangingPunct="1"/>
            <a:endParaRPr lang="en-AU" dirty="0">
              <a:latin typeface="Georgia" charset="0"/>
              <a:ea typeface="ＭＳ Ｐゴシック" charset="0"/>
              <a:cs typeface="ＭＳ Ｐゴシック" charset="0"/>
            </a:endParaRPr>
          </a:p>
          <a:p>
            <a:pPr eaLnBrk="1" hangingPunct="1"/>
            <a:r>
              <a:rPr lang="en-AU" dirty="0" smtClean="0">
                <a:latin typeface="Georgia" charset="0"/>
                <a:ea typeface="ＭＳ Ｐゴシック" charset="0"/>
                <a:cs typeface="ＭＳ Ｐゴシック" charset="0"/>
              </a:rPr>
              <a:t>What does the X ray show (Use DRABCDE approach)</a:t>
            </a: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363507412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6" descr="20081_2_CXR_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5884" y="144463"/>
            <a:ext cx="8432800" cy="659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65378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Answer(s)</a:t>
            </a:r>
          </a:p>
        </p:txBody>
      </p:sp>
      <p:sp>
        <p:nvSpPr>
          <p:cNvPr id="89090"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Chest X-ray of trauma patient showing multiple rib fractures and underlying area of pulmonary contusion or haemothorax </a:t>
            </a:r>
          </a:p>
        </p:txBody>
      </p:sp>
    </p:spTree>
    <p:extLst>
      <p:ext uri="{BB962C8B-B14F-4D97-AF65-F5344CB8AC3E}">
        <p14:creationId xmlns:p14="http://schemas.microsoft.com/office/powerpoint/2010/main" val="132404536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4</a:t>
            </a:r>
          </a:p>
        </p:txBody>
      </p:sp>
      <p:sp>
        <p:nvSpPr>
          <p:cNvPr id="90114" name="Rectangle 3"/>
          <p:cNvSpPr>
            <a:spLocks noGrp="1"/>
          </p:cNvSpPr>
          <p:nvPr>
            <p:ph type="body" idx="1"/>
          </p:nvPr>
        </p:nvSpPr>
        <p:spPr>
          <a:xfrm>
            <a:off x="1219200" y="1432323"/>
            <a:ext cx="10600204" cy="2443163"/>
          </a:xfrm>
        </p:spPr>
        <p:txBody>
          <a:bodyPr/>
          <a:lstStyle/>
          <a:p>
            <a:pPr eaLnBrk="1" hangingPunct="1"/>
            <a:r>
              <a:rPr lang="en-AU" dirty="0">
                <a:latin typeface="Georgia" charset="0"/>
                <a:ea typeface="ＭＳ Ｐゴシック" charset="0"/>
                <a:cs typeface="ＭＳ Ｐゴシック" charset="0"/>
              </a:rPr>
              <a:t>A 20 year old man presents to your emergency department with central chest pain that commenced after recreational drug use at a party two hours earlier.</a:t>
            </a:r>
          </a:p>
          <a:p>
            <a:pPr eaLnBrk="1" hangingPunct="1"/>
            <a:r>
              <a:rPr lang="en-AU" dirty="0">
                <a:latin typeface="Georgia" charset="0"/>
                <a:ea typeface="ＭＳ Ｐゴシック" charset="0"/>
                <a:cs typeface="ＭＳ Ｐゴシック" charset="0"/>
              </a:rPr>
              <a:t>His observations are:</a:t>
            </a:r>
          </a:p>
        </p:txBody>
      </p:sp>
      <p:pic>
        <p:nvPicPr>
          <p:cNvPr id="90115" name="Picture 5" descr="2007-02-02-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6570" y="3654143"/>
            <a:ext cx="10584275" cy="206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65173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1" name="Picture 5" descr="20072_2_CXR_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9447" y="147757"/>
            <a:ext cx="9716057" cy="64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p:cNvSpPr txBox="1">
            <a:spLocks/>
          </p:cNvSpPr>
          <p:nvPr/>
        </p:nvSpPr>
        <p:spPr>
          <a:xfrm>
            <a:off x="2994963" y="5539225"/>
            <a:ext cx="6543504" cy="12669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mtClean="0">
                <a:latin typeface="Georgia" charset="0"/>
                <a:ea typeface="ＭＳ Ｐゴシック" charset="0"/>
                <a:cs typeface="ＭＳ Ｐゴシック" charset="0"/>
              </a:rPr>
              <a:t>Describe and interpret his Chest X-ray</a:t>
            </a:r>
          </a:p>
          <a:p>
            <a:r>
              <a:rPr lang="en-AU" smtClean="0">
                <a:latin typeface="Georgia" charset="0"/>
                <a:ea typeface="ＭＳ Ｐゴシック" charset="0"/>
                <a:cs typeface="ＭＳ Ｐゴシック" charset="0"/>
              </a:rPr>
              <a:t>Outline your management.</a:t>
            </a: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225222924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3"/>
          <p:cNvSpPr>
            <a:spLocks noGrp="1"/>
          </p:cNvSpPr>
          <p:nvPr>
            <p:ph type="body" idx="1"/>
          </p:nvPr>
        </p:nvSpPr>
        <p:spPr>
          <a:xfrm>
            <a:off x="1157963" y="1557338"/>
            <a:ext cx="11034037" cy="5300662"/>
          </a:xfrm>
        </p:spPr>
        <p:txBody>
          <a:bodyPr/>
          <a:lstStyle/>
          <a:p>
            <a:pPr eaLnBrk="1" hangingPunct="1"/>
            <a:r>
              <a:rPr lang="en-AU" dirty="0" err="1">
                <a:latin typeface="Georgia" charset="0"/>
                <a:ea typeface="ＭＳ Ｐゴシック" charset="0"/>
                <a:cs typeface="ＭＳ Ｐゴシック" charset="0"/>
              </a:rPr>
              <a:t>Mediastinal</a:t>
            </a:r>
            <a:r>
              <a:rPr lang="en-AU" dirty="0">
                <a:latin typeface="Georgia" charset="0"/>
                <a:ea typeface="ＭＳ Ｐゴシック" charset="0"/>
                <a:cs typeface="ＭＳ Ｐゴシック" charset="0"/>
              </a:rPr>
              <a:t> emphysema, Subcutaneous emphysema.</a:t>
            </a:r>
          </a:p>
          <a:p>
            <a:pPr eaLnBrk="1" hangingPunct="1"/>
            <a:r>
              <a:rPr lang="en-AU" dirty="0">
                <a:latin typeface="Georgia" charset="0"/>
                <a:ea typeface="ＭＳ Ｐゴシック" charset="0"/>
                <a:cs typeface="ＭＳ Ｐゴシック" charset="0"/>
              </a:rPr>
              <a:t>Pneumothorax may be due to attempted </a:t>
            </a:r>
            <a:r>
              <a:rPr lang="en-AU" dirty="0" err="1">
                <a:latin typeface="Georgia" charset="0"/>
                <a:ea typeface="ＭＳ Ｐゴシック" charset="0"/>
                <a:cs typeface="ＭＳ Ｐゴシック" charset="0"/>
              </a:rPr>
              <a:t>subclavian</a:t>
            </a:r>
            <a:r>
              <a:rPr lang="en-AU" dirty="0">
                <a:latin typeface="Georgia" charset="0"/>
                <a:ea typeface="ＭＳ Ｐゴシック" charset="0"/>
                <a:cs typeface="ＭＳ Ｐゴシック" charset="0"/>
              </a:rPr>
              <a:t> or jugular vein puncture in IV drug users, rupture of drug-related bullae or rarely rupture of peripheral pulmonary abscesses </a:t>
            </a:r>
          </a:p>
          <a:p>
            <a:pPr eaLnBrk="1" hangingPunct="1"/>
            <a:r>
              <a:rPr lang="en-AU" dirty="0">
                <a:latin typeface="Georgia" charset="0"/>
                <a:ea typeface="ＭＳ Ｐゴシック" charset="0"/>
                <a:cs typeface="ＭＳ Ｐゴシック" charset="0"/>
              </a:rPr>
              <a:t>The large airway pressure changes involved in inhalational manoeuvres employed in crack or cannabis use may also lead to rupture of distal airways. Air may then track into the pleural space or mediastinum, manifesting as pneumothorax or </a:t>
            </a:r>
            <a:r>
              <a:rPr lang="en-AU" dirty="0" err="1">
                <a:latin typeface="Georgia" charset="0"/>
                <a:ea typeface="ＭＳ Ｐゴシック" charset="0"/>
                <a:cs typeface="ＭＳ Ｐゴシック" charset="0"/>
              </a:rPr>
              <a:t>pneumomediastinum</a:t>
            </a:r>
            <a:r>
              <a:rPr lang="en-AU" dirty="0">
                <a:latin typeface="Georgia" charset="0"/>
                <a:ea typeface="ＭＳ Ｐゴシック" charset="0"/>
                <a:cs typeface="ＭＳ Ｐゴシック" charset="0"/>
              </a:rPr>
              <a:t> (</a:t>
            </a:r>
            <a:r>
              <a:rPr lang="en-US" i="1" dirty="0" err="1">
                <a:latin typeface="Georgia" charset="0"/>
                <a:ea typeface="ＭＳ Ｐゴシック" charset="0"/>
                <a:cs typeface="ＭＳ Ｐゴシック" charset="0"/>
              </a:rPr>
              <a:t>Roszler</a:t>
            </a:r>
            <a:r>
              <a:rPr lang="en-US" i="1" dirty="0">
                <a:latin typeface="Georgia" charset="0"/>
                <a:ea typeface="ＭＳ Ｐゴシック" charset="0"/>
                <a:cs typeface="ＭＳ Ｐゴシック" charset="0"/>
              </a:rPr>
              <a:t> MH et al)</a:t>
            </a:r>
            <a:endParaRPr lang="en-AU" dirty="0">
              <a:latin typeface="Georgia" charset="0"/>
              <a:ea typeface="ＭＳ Ｐゴシック" charset="0"/>
              <a:cs typeface="ＭＳ Ｐゴシック" charset="0"/>
            </a:endParaRPr>
          </a:p>
          <a:p>
            <a:pPr eaLnBrk="1" hangingPunct="1">
              <a:buFont typeface="Georgia" charset="0"/>
              <a:buNone/>
            </a:pPr>
            <a:endParaRPr lang="en-AU" dirty="0">
              <a:latin typeface="Georgia" charset="0"/>
              <a:ea typeface="ＭＳ Ｐゴシック" charset="0"/>
              <a:cs typeface="ＭＳ Ｐゴシック" charset="0"/>
            </a:endParaRPr>
          </a:p>
        </p:txBody>
      </p:sp>
      <p:sp>
        <p:nvSpPr>
          <p:cNvPr id="93186" name="Rectangle 9"/>
          <p:cNvSpPr>
            <a:spLocks noGrp="1"/>
          </p:cNvSpPr>
          <p:nvPr>
            <p:ph type="title"/>
          </p:nvPr>
        </p:nvSpPr>
        <p:spPr>
          <a:xfrm>
            <a:off x="1620470" y="274638"/>
            <a:ext cx="10972800" cy="1066800"/>
          </a:xfrm>
          <a:noFill/>
        </p:spPr>
        <p:txBody>
          <a:bodyPr/>
          <a:lstStyle/>
          <a:p>
            <a:pPr eaLnBrk="1" hangingPunct="1"/>
            <a:r>
              <a:rPr lang="en-AU" dirty="0">
                <a:latin typeface="Trebuchet MS" charset="0"/>
                <a:ea typeface="ＭＳ Ｐゴシック" charset="0"/>
                <a:cs typeface="ＭＳ Ｐゴシック" charset="0"/>
              </a:rPr>
              <a:t>Answer(s)</a:t>
            </a:r>
          </a:p>
        </p:txBody>
      </p:sp>
    </p:spTree>
    <p:extLst>
      <p:ext uri="{BB962C8B-B14F-4D97-AF65-F5344CB8AC3E}">
        <p14:creationId xmlns:p14="http://schemas.microsoft.com/office/powerpoint/2010/main" val="119357480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5</a:t>
            </a:r>
          </a:p>
        </p:txBody>
      </p:sp>
      <p:sp>
        <p:nvSpPr>
          <p:cNvPr id="95234" name="Rectangle 3"/>
          <p:cNvSpPr>
            <a:spLocks noGrp="1"/>
          </p:cNvSpPr>
          <p:nvPr>
            <p:ph type="body" idx="1"/>
          </p:nvPr>
        </p:nvSpPr>
        <p:spPr>
          <a:xfrm>
            <a:off x="1219200" y="1472012"/>
            <a:ext cx="10972800" cy="2763837"/>
          </a:xfrm>
        </p:spPr>
        <p:txBody>
          <a:bodyPr/>
          <a:lstStyle/>
          <a:p>
            <a:pPr eaLnBrk="1" hangingPunct="1"/>
            <a:r>
              <a:rPr lang="en-AU" dirty="0">
                <a:latin typeface="Georgia" charset="0"/>
                <a:ea typeface="ＭＳ Ｐゴシック" charset="0"/>
                <a:cs typeface="ＭＳ Ｐゴシック" charset="0"/>
              </a:rPr>
              <a:t>A 52 year old woman presents to your emergency department with gradually increasing breathlessness over the preceding three days. It is one week since her last chemotherapy treatment for cancer.</a:t>
            </a:r>
          </a:p>
          <a:p>
            <a:pPr eaLnBrk="1" hangingPunct="1"/>
            <a:r>
              <a:rPr lang="en-AU" dirty="0" smtClean="0">
                <a:latin typeface="Georgia" charset="0"/>
                <a:ea typeface="ＭＳ Ｐゴシック" charset="0"/>
                <a:cs typeface="ＭＳ Ｐゴシック" charset="0"/>
              </a:rPr>
              <a:t>Her observations </a:t>
            </a:r>
            <a:r>
              <a:rPr lang="en-AU" dirty="0">
                <a:latin typeface="Georgia" charset="0"/>
                <a:ea typeface="ＭＳ Ｐゴシック" charset="0"/>
                <a:cs typeface="ＭＳ Ｐゴシック" charset="0"/>
              </a:rPr>
              <a:t>are:</a:t>
            </a:r>
          </a:p>
        </p:txBody>
      </p:sp>
      <p:pic>
        <p:nvPicPr>
          <p:cNvPr id="95235" name="Picture 5" descr="2007-01-06-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7367" y="3602313"/>
            <a:ext cx="7298267" cy="32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934371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5" descr="20071_6_CXR_O_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267" y="188913"/>
            <a:ext cx="9271000" cy="638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p:cNvSpPr txBox="1">
            <a:spLocks/>
          </p:cNvSpPr>
          <p:nvPr/>
        </p:nvSpPr>
        <p:spPr>
          <a:xfrm>
            <a:off x="2917206" y="5539224"/>
            <a:ext cx="6051029" cy="10855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mtClean="0">
                <a:latin typeface="Georgia" charset="0"/>
                <a:ea typeface="ＭＳ Ｐゴシック" charset="0"/>
                <a:cs typeface="ＭＳ Ｐゴシック" charset="0"/>
              </a:rPr>
              <a:t>Describe the CXR findings</a:t>
            </a:r>
          </a:p>
          <a:p>
            <a:r>
              <a:rPr lang="en-AU" smtClean="0">
                <a:latin typeface="Georgia" charset="0"/>
                <a:ea typeface="ＭＳ Ｐゴシック" charset="0"/>
                <a:cs typeface="ＭＳ Ｐゴシック" charset="0"/>
              </a:rPr>
              <a:t>Outline your Differential Diagnosis</a:t>
            </a: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228811493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Answer(s)</a:t>
            </a:r>
          </a:p>
        </p:txBody>
      </p:sp>
      <p:sp>
        <p:nvSpPr>
          <p:cNvPr id="98306" name="Rectangle 3"/>
          <p:cNvSpPr>
            <a:spLocks noGrp="1"/>
          </p:cNvSpPr>
          <p:nvPr>
            <p:ph type="body" idx="1"/>
          </p:nvPr>
        </p:nvSpPr>
        <p:spPr/>
        <p:txBody>
          <a:bodyPr/>
          <a:lstStyle/>
          <a:p>
            <a:pPr eaLnBrk="1" hangingPunct="1"/>
            <a:r>
              <a:rPr lang="en-AU" dirty="0">
                <a:latin typeface="Georgia" charset="0"/>
                <a:ea typeface="ＭＳ Ｐゴシック" charset="0"/>
                <a:cs typeface="ＭＳ Ｐゴシック" charset="0"/>
              </a:rPr>
              <a:t>X-ray showed</a:t>
            </a:r>
          </a:p>
          <a:p>
            <a:pPr lvl="1" eaLnBrk="1" hangingPunct="1"/>
            <a:r>
              <a:rPr lang="en-AU" dirty="0">
                <a:latin typeface="Georgia" charset="0"/>
                <a:ea typeface="ＭＳ Ｐゴシック" charset="0"/>
              </a:rPr>
              <a:t>Large left pleural effusion</a:t>
            </a:r>
          </a:p>
          <a:p>
            <a:pPr lvl="1" eaLnBrk="1" hangingPunct="1"/>
            <a:r>
              <a:rPr lang="en-AU" dirty="0">
                <a:latin typeface="Georgia" charset="0"/>
                <a:ea typeface="ＭＳ Ｐゴシック" charset="0"/>
              </a:rPr>
              <a:t>Multiple discrete lung parenchymal lesions typical of metastatic lung disease </a:t>
            </a:r>
          </a:p>
          <a:p>
            <a:pPr lvl="1" eaLnBrk="1" hangingPunct="1"/>
            <a:r>
              <a:rPr lang="en-AU" dirty="0" err="1" smtClean="0">
                <a:latin typeface="Georgia" charset="0"/>
                <a:ea typeface="ＭＳ Ｐゴシック" charset="0"/>
              </a:rPr>
              <a:t>Porta-cath</a:t>
            </a:r>
            <a:r>
              <a:rPr lang="en-AU" dirty="0" smtClean="0">
                <a:latin typeface="Georgia" charset="0"/>
                <a:ea typeface="ＭＳ Ｐゴシック" charset="0"/>
              </a:rPr>
              <a:t> </a:t>
            </a:r>
            <a:endParaRPr lang="en-AU" dirty="0">
              <a:latin typeface="Georgia" charset="0"/>
              <a:ea typeface="ＭＳ Ｐゴシック" charset="0"/>
            </a:endParaRPr>
          </a:p>
          <a:p>
            <a:pPr lvl="1" eaLnBrk="1" hangingPunct="1"/>
            <a:endParaRPr lang="en-AU" dirty="0" smtClean="0">
              <a:latin typeface="Georgia" charset="0"/>
              <a:ea typeface="ＭＳ Ｐゴシック" charset="0"/>
            </a:endParaRPr>
          </a:p>
          <a:p>
            <a:pPr lvl="1" eaLnBrk="1" hangingPunct="1"/>
            <a:r>
              <a:rPr lang="en-AU" dirty="0" smtClean="0">
                <a:latin typeface="Georgia" charset="0"/>
                <a:ea typeface="ＭＳ Ｐゴシック" charset="0"/>
              </a:rPr>
              <a:t>OTHER:</a:t>
            </a:r>
            <a:endParaRPr lang="en-AU" dirty="0">
              <a:latin typeface="Georgia" charset="0"/>
              <a:ea typeface="ＭＳ Ｐゴシック" charset="0"/>
            </a:endParaRPr>
          </a:p>
          <a:p>
            <a:pPr lvl="2"/>
            <a:r>
              <a:rPr lang="en-AU" dirty="0">
                <a:latin typeface="Georgia" charset="0"/>
                <a:ea typeface="ＭＳ Ｐゴシック" charset="0"/>
              </a:rPr>
              <a:t>?Mastectomy ?O2 Mask</a:t>
            </a:r>
          </a:p>
        </p:txBody>
      </p:sp>
    </p:spTree>
    <p:extLst>
      <p:ext uri="{BB962C8B-B14F-4D97-AF65-F5344CB8AC3E}">
        <p14:creationId xmlns:p14="http://schemas.microsoft.com/office/powerpoint/2010/main" val="343108453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Pleural Effusions</a:t>
            </a:r>
          </a:p>
        </p:txBody>
      </p:sp>
      <p:sp>
        <p:nvSpPr>
          <p:cNvPr id="99330" name="Rectangle 3"/>
          <p:cNvSpPr>
            <a:spLocks noGrp="1"/>
          </p:cNvSpPr>
          <p:nvPr>
            <p:ph type="body" idx="1"/>
          </p:nvPr>
        </p:nvSpPr>
        <p:spPr/>
        <p:txBody>
          <a:bodyPr/>
          <a:lstStyle/>
          <a:p>
            <a:pPr eaLnBrk="1" hangingPunct="1"/>
            <a:r>
              <a:rPr lang="en-AU" dirty="0">
                <a:latin typeface="Georgia" charset="0"/>
                <a:ea typeface="ＭＳ Ｐゴシック" charset="0"/>
                <a:cs typeface="ＭＳ Ｐゴシック" charset="0"/>
              </a:rPr>
              <a:t>According to Light's criteria a pleural effusion is exudative if at least one of the following exists:</a:t>
            </a:r>
          </a:p>
          <a:p>
            <a:pPr lvl="1" eaLnBrk="1" hangingPunct="1"/>
            <a:r>
              <a:rPr lang="en-AU" sz="4000" dirty="0">
                <a:latin typeface="Georgia" charset="0"/>
                <a:ea typeface="ＭＳ Ｐゴシック" charset="0"/>
              </a:rPr>
              <a:t>The ratio of pleural fluid protein to serum protein is greater than 0.5 </a:t>
            </a:r>
          </a:p>
          <a:p>
            <a:pPr lvl="1" eaLnBrk="1" hangingPunct="1"/>
            <a:r>
              <a:rPr lang="en-AU" sz="4000" dirty="0">
                <a:latin typeface="Georgia" charset="0"/>
                <a:ea typeface="ＭＳ Ｐゴシック" charset="0"/>
              </a:rPr>
              <a:t>The ratio of pleural fluid LDH and serum LDH is greater than 0.6 </a:t>
            </a:r>
          </a:p>
          <a:p>
            <a:pPr lvl="1" eaLnBrk="1" hangingPunct="1"/>
            <a:r>
              <a:rPr lang="en-AU" sz="4000" dirty="0">
                <a:latin typeface="Georgia" charset="0"/>
                <a:ea typeface="ＭＳ Ｐゴシック" charset="0"/>
              </a:rPr>
              <a:t>Pleural fluid LDH is greater than 0.6 times the normal upper limit for serum. (</a:t>
            </a:r>
            <a:r>
              <a:rPr lang="en-AU" sz="4000" dirty="0" err="1">
                <a:latin typeface="Georgia" charset="0"/>
                <a:ea typeface="ＭＳ Ｐゴシック" charset="0"/>
              </a:rPr>
              <a:t>i.e</a:t>
            </a:r>
            <a:r>
              <a:rPr lang="en-AU" sz="4000" dirty="0">
                <a:latin typeface="Georgia" charset="0"/>
                <a:ea typeface="ＭＳ Ｐゴシック" charset="0"/>
              </a:rPr>
              <a:t> 0.6 of 200)</a:t>
            </a:r>
          </a:p>
          <a:p>
            <a:pPr eaLnBrk="1" hangingPunct="1"/>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387881749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Pleural Effusions - Causes</a:t>
            </a:r>
          </a:p>
        </p:txBody>
      </p:sp>
      <p:sp>
        <p:nvSpPr>
          <p:cNvPr id="100354" name="Rectangle 3"/>
          <p:cNvSpPr>
            <a:spLocks noGrp="1"/>
          </p:cNvSpPr>
          <p:nvPr>
            <p:ph type="body" idx="1"/>
          </p:nvPr>
        </p:nvSpPr>
        <p:spPr/>
        <p:txBody>
          <a:bodyPr/>
          <a:lstStyle/>
          <a:p>
            <a:pPr eaLnBrk="1" hangingPunct="1"/>
            <a:r>
              <a:rPr lang="en-AU" sz="5000" dirty="0">
                <a:latin typeface="Georgia" charset="0"/>
                <a:ea typeface="ＭＳ Ｐゴシック" charset="0"/>
                <a:cs typeface="ＭＳ Ｐゴシック" charset="0"/>
              </a:rPr>
              <a:t>Transudates</a:t>
            </a:r>
          </a:p>
          <a:p>
            <a:pPr lvl="1" eaLnBrk="1" hangingPunct="1"/>
            <a:r>
              <a:rPr lang="en-AU" dirty="0">
                <a:latin typeface="Georgia" charset="0"/>
                <a:ea typeface="ＭＳ Ｐゴシック" charset="0"/>
              </a:rPr>
              <a:t>Congestive Heart </a:t>
            </a:r>
            <a:r>
              <a:rPr lang="en-AU" dirty="0" err="1">
                <a:latin typeface="Georgia" charset="0"/>
                <a:ea typeface="ＭＳ Ｐゴシック" charset="0"/>
              </a:rPr>
              <a:t>Fauklrue</a:t>
            </a:r>
            <a:r>
              <a:rPr lang="en-AU" dirty="0">
                <a:latin typeface="Georgia" charset="0"/>
                <a:ea typeface="ＭＳ Ｐゴシック" charset="0"/>
              </a:rPr>
              <a:t>, </a:t>
            </a:r>
            <a:r>
              <a:rPr lang="en-AU" dirty="0" err="1">
                <a:latin typeface="Georgia" charset="0"/>
                <a:ea typeface="ＭＳ Ｐゴシック" charset="0"/>
              </a:rPr>
              <a:t>lvier</a:t>
            </a:r>
            <a:r>
              <a:rPr lang="en-AU" dirty="0">
                <a:latin typeface="Georgia" charset="0"/>
                <a:ea typeface="ＭＳ Ｐゴシック" charset="0"/>
              </a:rPr>
              <a:t> </a:t>
            </a:r>
            <a:r>
              <a:rPr lang="en-AU" dirty="0" err="1">
                <a:latin typeface="Georgia" charset="0"/>
                <a:ea typeface="ＭＳ Ｐゴシック" charset="0"/>
              </a:rPr>
              <a:t>Fauirleu</a:t>
            </a:r>
            <a:r>
              <a:rPr lang="en-AU" dirty="0">
                <a:latin typeface="Georgia" charset="0"/>
                <a:ea typeface="ＭＳ Ｐゴシック" charset="0"/>
              </a:rPr>
              <a:t>, Renal </a:t>
            </a:r>
            <a:r>
              <a:rPr lang="en-AU" dirty="0" err="1">
                <a:latin typeface="Georgia" charset="0"/>
                <a:ea typeface="ＭＳ Ｐゴシック" charset="0"/>
              </a:rPr>
              <a:t>Faiulre</a:t>
            </a:r>
            <a:r>
              <a:rPr lang="en-AU" dirty="0">
                <a:latin typeface="Georgia" charset="0"/>
                <a:ea typeface="ＭＳ Ｐゴシック" charset="0"/>
              </a:rPr>
              <a:t>, </a:t>
            </a:r>
            <a:r>
              <a:rPr lang="en-AU" dirty="0" err="1">
                <a:latin typeface="Georgia" charset="0"/>
                <a:ea typeface="ＭＳ Ｐゴシック" charset="0"/>
              </a:rPr>
              <a:t>Nephrotic</a:t>
            </a:r>
            <a:r>
              <a:rPr lang="en-AU" dirty="0">
                <a:latin typeface="Georgia" charset="0"/>
                <a:ea typeface="ＭＳ Ｐゴシック" charset="0"/>
              </a:rPr>
              <a:t> syndrome, </a:t>
            </a:r>
            <a:r>
              <a:rPr lang="en-AU" dirty="0" err="1">
                <a:latin typeface="Georgia" charset="0"/>
                <a:ea typeface="ＭＳ Ｐゴシック" charset="0"/>
              </a:rPr>
              <a:t>Hypoalbuminaemia</a:t>
            </a:r>
            <a:r>
              <a:rPr lang="en-AU" dirty="0">
                <a:latin typeface="Georgia" charset="0"/>
                <a:ea typeface="ＭＳ Ｐゴシック" charset="0"/>
              </a:rPr>
              <a:t>, </a:t>
            </a:r>
            <a:r>
              <a:rPr lang="en-AU" dirty="0" err="1">
                <a:latin typeface="Georgia" charset="0"/>
                <a:ea typeface="ＭＳ Ｐゴシック" charset="0"/>
              </a:rPr>
              <a:t>Enteropathy</a:t>
            </a:r>
            <a:r>
              <a:rPr lang="en-AU" dirty="0">
                <a:latin typeface="Georgia" charset="0"/>
                <a:ea typeface="ＭＳ Ｐゴシック" charset="0"/>
              </a:rPr>
              <a:t>, Dialysis</a:t>
            </a:r>
          </a:p>
          <a:p>
            <a:pPr eaLnBrk="1" hangingPunct="1"/>
            <a:r>
              <a:rPr lang="en-AU" sz="5000" dirty="0">
                <a:latin typeface="Georgia" charset="0"/>
                <a:ea typeface="ＭＳ Ｐゴシック" charset="0"/>
                <a:cs typeface="ＭＳ Ｐゴシック" charset="0"/>
              </a:rPr>
              <a:t>Exudates</a:t>
            </a:r>
          </a:p>
          <a:p>
            <a:pPr lvl="1" eaLnBrk="1" hangingPunct="1"/>
            <a:r>
              <a:rPr lang="en-AU" dirty="0">
                <a:latin typeface="Georgia" charset="0"/>
                <a:ea typeface="ＭＳ Ｐゴシック" charset="0"/>
              </a:rPr>
              <a:t>Lung </a:t>
            </a:r>
            <a:r>
              <a:rPr lang="en-AU" dirty="0" err="1">
                <a:latin typeface="Georgia" charset="0"/>
                <a:ea typeface="ＭＳ Ｐゴシック" charset="0"/>
              </a:rPr>
              <a:t>Ca</a:t>
            </a:r>
            <a:r>
              <a:rPr lang="en-AU" dirty="0">
                <a:latin typeface="Georgia" charset="0"/>
                <a:ea typeface="ＭＳ Ｐゴシック" charset="0"/>
              </a:rPr>
              <a:t>, TB, Infections (Bacterial), RA, Pancreatitis, </a:t>
            </a:r>
            <a:r>
              <a:rPr lang="en-AU" dirty="0" err="1">
                <a:latin typeface="Georgia" charset="0"/>
                <a:ea typeface="ＭＳ Ｐゴシック" charset="0"/>
              </a:rPr>
              <a:t>Subphrenic</a:t>
            </a:r>
            <a:r>
              <a:rPr lang="en-AU" dirty="0">
                <a:latin typeface="Georgia" charset="0"/>
                <a:ea typeface="ＭＳ Ｐゴシック" charset="0"/>
              </a:rPr>
              <a:t> Abscess, </a:t>
            </a:r>
            <a:r>
              <a:rPr lang="en-AU" dirty="0" err="1">
                <a:latin typeface="Georgia" charset="0"/>
                <a:ea typeface="ＭＳ Ｐゴシック" charset="0"/>
              </a:rPr>
              <a:t>Meig’s</a:t>
            </a:r>
            <a:r>
              <a:rPr lang="en-AU" dirty="0">
                <a:latin typeface="Georgia" charset="0"/>
                <a:ea typeface="ＭＳ Ｐゴシック" charset="0"/>
              </a:rPr>
              <a:t> Syndrome, Dressler’s Syndrome, SLE, Lymphoma, Hypothyroid, PE, Mesothelioma, Yellow Nail Syndrome, </a:t>
            </a:r>
            <a:r>
              <a:rPr lang="en-AU" dirty="0" err="1">
                <a:latin typeface="Georgia" charset="0"/>
                <a:ea typeface="ＭＳ Ｐゴシック" charset="0"/>
              </a:rPr>
              <a:t>Vasculitis</a:t>
            </a:r>
            <a:endParaRPr lang="en-AU" dirty="0">
              <a:latin typeface="Georgia" charset="0"/>
              <a:ea typeface="ＭＳ Ｐゴシック" charset="0"/>
            </a:endParaRPr>
          </a:p>
        </p:txBody>
      </p:sp>
    </p:spTree>
    <p:extLst>
      <p:ext uri="{BB962C8B-B14F-4D97-AF65-F5344CB8AC3E}">
        <p14:creationId xmlns:p14="http://schemas.microsoft.com/office/powerpoint/2010/main" val="237302677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6</a:t>
            </a:r>
          </a:p>
        </p:txBody>
      </p:sp>
      <p:sp>
        <p:nvSpPr>
          <p:cNvPr id="101378"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A distressed 60 year old man from a nursing home is brought into the ED having ‘choked on his dentures’</a:t>
            </a:r>
          </a:p>
          <a:p>
            <a:pPr eaLnBrk="1" hangingPunct="1"/>
            <a:r>
              <a:rPr lang="en-AU">
                <a:latin typeface="Georgia" charset="0"/>
                <a:ea typeface="ＭＳ Ｐゴシック" charset="0"/>
                <a:cs typeface="ＭＳ Ｐゴシック" charset="0"/>
              </a:rPr>
              <a:t>His CXR is shown</a:t>
            </a:r>
          </a:p>
          <a:p>
            <a:pPr eaLnBrk="1" hangingPunct="1"/>
            <a:endParaRPr lang="en-AU">
              <a:latin typeface="Georgia" charset="0"/>
              <a:ea typeface="ＭＳ Ｐゴシック" charset="0"/>
              <a:cs typeface="ＭＳ Ｐゴシック" charset="0"/>
            </a:endParaRPr>
          </a:p>
          <a:p>
            <a:pPr eaLnBrk="1" hangingPunct="1">
              <a:buFont typeface="Georgia" charset="0"/>
              <a:buNone/>
            </a:pPr>
            <a:r>
              <a:rPr lang="en-AU">
                <a:latin typeface="Georgia" charset="0"/>
                <a:ea typeface="ＭＳ Ｐゴシック" charset="0"/>
                <a:cs typeface="ＭＳ Ｐゴシック" charset="0"/>
              </a:rPr>
              <a:t>	-</a:t>
            </a:r>
            <a:r>
              <a:rPr lang="en-AU" b="1">
                <a:latin typeface="Georgia" charset="0"/>
                <a:ea typeface="ＭＳ Ｐゴシック" charset="0"/>
                <a:cs typeface="ＭＳ Ｐゴシック" charset="0"/>
              </a:rPr>
              <a:t> </a:t>
            </a:r>
            <a:r>
              <a:rPr lang="en-AU">
                <a:latin typeface="Georgia" charset="0"/>
                <a:ea typeface="ＭＳ Ｐゴシック" charset="0"/>
                <a:cs typeface="ＭＳ Ｐゴシック" charset="0"/>
              </a:rPr>
              <a:t>Describe the CXR findings</a:t>
            </a:r>
          </a:p>
          <a:p>
            <a:pPr eaLnBrk="1" hangingPunct="1">
              <a:buFont typeface="Georgia" charset="0"/>
              <a:buNone/>
            </a:pPr>
            <a:r>
              <a:rPr lang="en-AU">
                <a:latin typeface="Georgia" charset="0"/>
                <a:ea typeface="ＭＳ Ｐゴシック" charset="0"/>
                <a:cs typeface="ＭＳ Ｐゴシック" charset="0"/>
              </a:rPr>
              <a:t>	- What further investigations may be indicated in this man?</a:t>
            </a:r>
          </a:p>
        </p:txBody>
      </p:sp>
    </p:spTree>
    <p:extLst>
      <p:ext uri="{BB962C8B-B14F-4D97-AF65-F5344CB8AC3E}">
        <p14:creationId xmlns:p14="http://schemas.microsoft.com/office/powerpoint/2010/main" val="51946681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1" name="Picture 5" descr="20032_4_CX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0651" y="333376"/>
            <a:ext cx="9990667" cy="614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51184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Answers</a:t>
            </a:r>
          </a:p>
        </p:txBody>
      </p:sp>
      <p:sp>
        <p:nvSpPr>
          <p:cNvPr id="103426"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A CXR showing dentures overlying the mediastinum</a:t>
            </a:r>
          </a:p>
          <a:p>
            <a:pPr eaLnBrk="1" hangingPunct="1"/>
            <a:r>
              <a:rPr lang="en-AU">
                <a:latin typeface="Georgia" charset="0"/>
                <a:ea typeface="ＭＳ Ｐゴシック" charset="0"/>
                <a:cs typeface="ＭＳ Ｐゴシック" charset="0"/>
              </a:rPr>
              <a:t>Probable air in the neck soft tissues. </a:t>
            </a:r>
          </a:p>
          <a:p>
            <a:pPr eaLnBrk="1" hangingPunct="1"/>
            <a:r>
              <a:rPr lang="en-AU">
                <a:latin typeface="Georgia" charset="0"/>
                <a:ea typeface="ＭＳ Ｐゴシック" charset="0"/>
                <a:cs typeface="ＭＳ Ｐゴシック" charset="0"/>
              </a:rPr>
              <a:t>Possible oesophageal perforation due to a foreign body. </a:t>
            </a:r>
          </a:p>
        </p:txBody>
      </p:sp>
    </p:spTree>
    <p:extLst>
      <p:ext uri="{BB962C8B-B14F-4D97-AF65-F5344CB8AC3E}">
        <p14:creationId xmlns:p14="http://schemas.microsoft.com/office/powerpoint/2010/main" val="4589438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7</a:t>
            </a:r>
          </a:p>
        </p:txBody>
      </p:sp>
      <p:sp>
        <p:nvSpPr>
          <p:cNvPr id="104450"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An 18 year old woman with a history of asthma since childhood presents with a one month history of weight loss, cough and malaise</a:t>
            </a:r>
          </a:p>
          <a:p>
            <a:pPr eaLnBrk="1" hangingPunct="1"/>
            <a:r>
              <a:rPr lang="en-AU">
                <a:latin typeface="Georgia" charset="0"/>
                <a:ea typeface="ＭＳ Ｐゴシック" charset="0"/>
                <a:cs typeface="ＭＳ Ｐゴシック" charset="0"/>
              </a:rPr>
              <a:t>She has been treated with two courses of antibiotics by her local GP. She now presents with increasing shortness of breath.</a:t>
            </a:r>
            <a:endParaRPr lang="en-AU" b="1">
              <a:latin typeface="Georgia" charset="0"/>
              <a:ea typeface="ＭＳ Ｐゴシック" charset="0"/>
              <a:cs typeface="ＭＳ Ｐゴシック" charset="0"/>
            </a:endParaRPr>
          </a:p>
          <a:p>
            <a:pPr eaLnBrk="1" hangingPunct="1">
              <a:buFont typeface="Georgia" charset="0"/>
              <a:buNone/>
            </a:pPr>
            <a:r>
              <a:rPr lang="en-AU">
                <a:latin typeface="Georgia" charset="0"/>
                <a:ea typeface="ＭＳ Ｐゴシック" charset="0"/>
                <a:cs typeface="ＭＳ Ｐゴシック" charset="0"/>
              </a:rPr>
              <a:t>	- Describe the X-ray</a:t>
            </a:r>
          </a:p>
          <a:p>
            <a:pPr eaLnBrk="1" hangingPunct="1">
              <a:buFont typeface="Georgia" charset="0"/>
              <a:buNone/>
            </a:pPr>
            <a:r>
              <a:rPr lang="en-AU">
                <a:latin typeface="Georgia" charset="0"/>
                <a:ea typeface="ＭＳ Ｐゴシック" charset="0"/>
                <a:cs typeface="ＭＳ Ｐゴシック" charset="0"/>
              </a:rPr>
              <a:t>	- List your differential diagnosis</a:t>
            </a:r>
          </a:p>
        </p:txBody>
      </p:sp>
    </p:spTree>
    <p:extLst>
      <p:ext uri="{BB962C8B-B14F-4D97-AF65-F5344CB8AC3E}">
        <p14:creationId xmlns:p14="http://schemas.microsoft.com/office/powerpoint/2010/main" val="28341528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3" name="Picture 5" descr="Quiz Radiology 023 20031 8 CXR 590x635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500" y="333375"/>
            <a:ext cx="7662333" cy="619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960847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Answers</a:t>
            </a:r>
          </a:p>
        </p:txBody>
      </p:sp>
      <p:sp>
        <p:nvSpPr>
          <p:cNvPr id="106498" name="Rectangle 3"/>
          <p:cNvSpPr>
            <a:spLocks noGrp="1"/>
          </p:cNvSpPr>
          <p:nvPr>
            <p:ph type="body" idx="1"/>
          </p:nvPr>
        </p:nvSpPr>
        <p:spPr/>
        <p:txBody>
          <a:bodyPr/>
          <a:lstStyle/>
          <a:p>
            <a:pPr eaLnBrk="1" hangingPunct="1"/>
            <a:r>
              <a:rPr lang="en-AU" dirty="0">
                <a:latin typeface="Georgia" charset="0"/>
                <a:ea typeface="ＭＳ Ｐゴシック" charset="0"/>
                <a:cs typeface="ＭＳ Ｐゴシック" charset="0"/>
              </a:rPr>
              <a:t>Patchy </a:t>
            </a:r>
            <a:r>
              <a:rPr lang="en-AU" dirty="0" err="1">
                <a:latin typeface="Georgia" charset="0"/>
                <a:ea typeface="ＭＳ Ｐゴシック" charset="0"/>
                <a:cs typeface="ＭＳ Ｐゴシック" charset="0"/>
              </a:rPr>
              <a:t>Opacification</a:t>
            </a:r>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?Fluid in Pleural Space</a:t>
            </a:r>
          </a:p>
          <a:p>
            <a:pPr eaLnBrk="1" hangingPunct="1"/>
            <a:r>
              <a:rPr lang="en-AU" dirty="0">
                <a:latin typeface="Georgia" charset="0"/>
                <a:ea typeface="ＭＳ Ｐゴシック" charset="0"/>
                <a:cs typeface="ＭＳ Ｐゴシック" charset="0"/>
              </a:rPr>
              <a:t>Broad </a:t>
            </a:r>
            <a:r>
              <a:rPr lang="en-AU" dirty="0" smtClean="0">
                <a:latin typeface="Georgia" charset="0"/>
                <a:ea typeface="ＭＳ Ｐゴシック" charset="0"/>
                <a:cs typeface="ＭＳ Ｐゴシック" charset="0"/>
              </a:rPr>
              <a:t>Differential Diagnosis</a:t>
            </a:r>
          </a:p>
          <a:p>
            <a:pPr lvl="1"/>
            <a:r>
              <a:rPr lang="en-AU" dirty="0" smtClean="0">
                <a:latin typeface="Georgia" charset="0"/>
                <a:ea typeface="ＭＳ Ｐゴシック" charset="0"/>
                <a:cs typeface="ＭＳ Ｐゴシック" charset="0"/>
              </a:rPr>
              <a:t>?Pneumonia</a:t>
            </a:r>
            <a:endParaRPr lang="en-AU" dirty="0">
              <a:latin typeface="Georgia" charset="0"/>
              <a:ea typeface="ＭＳ Ｐゴシック" charset="0"/>
              <a:cs typeface="ＭＳ Ｐゴシック" charset="0"/>
            </a:endParaRPr>
          </a:p>
          <a:p>
            <a:pPr eaLnBrk="1" hangingPunct="1"/>
            <a:endParaRPr lang="en-AU" dirty="0">
              <a:latin typeface="Georgia" charset="0"/>
              <a:ea typeface="ＭＳ Ｐゴシック" charset="0"/>
              <a:cs typeface="ＭＳ Ｐゴシック" charset="0"/>
            </a:endParaRPr>
          </a:p>
          <a:p>
            <a:pPr eaLnBrk="1" hangingPunct="1">
              <a:buFont typeface="Georgia" charset="0"/>
              <a:buNone/>
            </a:pP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75030928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8</a:t>
            </a:r>
          </a:p>
        </p:txBody>
      </p:sp>
      <p:sp>
        <p:nvSpPr>
          <p:cNvPr id="107522" name="Rectangle 3"/>
          <p:cNvSpPr>
            <a:spLocks noGrp="1"/>
          </p:cNvSpPr>
          <p:nvPr>
            <p:ph type="body" idx="1"/>
          </p:nvPr>
        </p:nvSpPr>
        <p:spPr/>
        <p:txBody>
          <a:bodyPr/>
          <a:lstStyle/>
          <a:p>
            <a:pPr eaLnBrk="1" hangingPunct="1"/>
            <a:r>
              <a:rPr lang="en-AU" dirty="0">
                <a:latin typeface="Georgia" charset="0"/>
                <a:ea typeface="ＭＳ Ｐゴシック" charset="0"/>
                <a:cs typeface="ＭＳ Ｐゴシック" charset="0"/>
              </a:rPr>
              <a:t>A 35 year old homeless man presents with two months of increasing cough. He has no other medical past history</a:t>
            </a:r>
            <a:r>
              <a:rPr lang="en-AU" dirty="0" smtClean="0">
                <a:latin typeface="Georgia" charset="0"/>
                <a:ea typeface="ＭＳ Ｐゴシック" charset="0"/>
                <a:cs typeface="ＭＳ Ｐゴシック" charset="0"/>
              </a:rPr>
              <a:t>.</a:t>
            </a:r>
            <a:endParaRPr lang="en-AU" b="1"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391555585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5" name="Picture 6" descr="20092_FACEM_VAQ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7797" y="232886"/>
            <a:ext cx="9313333" cy="652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540135" y="5507841"/>
            <a:ext cx="8320237" cy="1246495"/>
          </a:xfrm>
          <a:prstGeom prst="rect">
            <a:avLst/>
          </a:prstGeom>
        </p:spPr>
        <p:txBody>
          <a:bodyPr wrap="square">
            <a:spAutoFit/>
          </a:bodyPr>
          <a:lstStyle/>
          <a:p>
            <a:endParaRPr lang="en-AU" sz="2500" dirty="0">
              <a:latin typeface="Georgia" charset="0"/>
              <a:ea typeface="ＭＳ Ｐゴシック" charset="0"/>
              <a:cs typeface="ＭＳ Ｐゴシック" charset="0"/>
            </a:endParaRPr>
          </a:p>
          <a:p>
            <a:r>
              <a:rPr lang="en-AU" sz="2500" dirty="0">
                <a:latin typeface="Georgia" charset="0"/>
                <a:ea typeface="ＭＳ Ｐゴシック" charset="0"/>
                <a:cs typeface="ＭＳ Ｐゴシック" charset="0"/>
              </a:rPr>
              <a:t>	- Describe his Chest X-ray</a:t>
            </a:r>
          </a:p>
          <a:p>
            <a:r>
              <a:rPr lang="en-AU" sz="2500" dirty="0">
                <a:latin typeface="Georgia" charset="0"/>
                <a:ea typeface="ＭＳ Ｐゴシック" charset="0"/>
                <a:cs typeface="ＭＳ Ｐゴシック" charset="0"/>
              </a:rPr>
              <a:t>What are the possible causes of this appearance?</a:t>
            </a:r>
          </a:p>
        </p:txBody>
      </p:sp>
    </p:spTree>
    <p:extLst>
      <p:ext uri="{BB962C8B-B14F-4D97-AF65-F5344CB8AC3E}">
        <p14:creationId xmlns:p14="http://schemas.microsoft.com/office/powerpoint/2010/main" val="376307413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Lung Cavity</a:t>
            </a:r>
          </a:p>
        </p:txBody>
      </p:sp>
      <p:sp>
        <p:nvSpPr>
          <p:cNvPr id="109570" name="Rectangle 3"/>
          <p:cNvSpPr>
            <a:spLocks noGrp="1"/>
          </p:cNvSpPr>
          <p:nvPr>
            <p:ph type="body" idx="1"/>
          </p:nvPr>
        </p:nvSpPr>
        <p:spPr/>
        <p:txBody>
          <a:bodyPr>
            <a:normAutofit lnSpcReduction="10000"/>
          </a:bodyPr>
          <a:lstStyle/>
          <a:p>
            <a:pPr eaLnBrk="1" hangingPunct="1"/>
            <a:r>
              <a:rPr lang="en-AU" dirty="0">
                <a:latin typeface="Georgia" charset="0"/>
                <a:ea typeface="ＭＳ Ｐゴシック" charset="0"/>
                <a:cs typeface="ＭＳ Ｐゴシック" charset="0"/>
              </a:rPr>
              <a:t>Chest X-ray showing large </a:t>
            </a:r>
            <a:r>
              <a:rPr lang="en-AU" dirty="0" err="1">
                <a:latin typeface="Georgia" charset="0"/>
                <a:ea typeface="ＭＳ Ｐゴシック" charset="0"/>
                <a:cs typeface="ＭＳ Ｐゴシック" charset="0"/>
              </a:rPr>
              <a:t>cavitating</a:t>
            </a:r>
            <a:r>
              <a:rPr lang="en-AU" dirty="0">
                <a:latin typeface="Georgia" charset="0"/>
                <a:ea typeface="ＭＳ Ｐゴシック" charset="0"/>
                <a:cs typeface="ＭＳ Ｐゴシック" charset="0"/>
              </a:rPr>
              <a:t> lesion in right </a:t>
            </a:r>
            <a:r>
              <a:rPr lang="en-AU" dirty="0" err="1">
                <a:latin typeface="Georgia" charset="0"/>
                <a:ea typeface="ＭＳ Ｐゴシック" charset="0"/>
                <a:cs typeface="ＭＳ Ｐゴシック" charset="0"/>
              </a:rPr>
              <a:t>hemithorax</a:t>
            </a:r>
            <a:r>
              <a:rPr lang="en-AU" dirty="0">
                <a:latin typeface="Georgia" charset="0"/>
                <a:ea typeface="ＭＳ Ｐゴシック" charset="0"/>
                <a:cs typeface="ＭＳ Ｐゴシック" charset="0"/>
              </a:rPr>
              <a:t> with soft tissue density in </a:t>
            </a:r>
            <a:r>
              <a:rPr lang="en-AU" dirty="0" err="1">
                <a:latin typeface="Georgia" charset="0"/>
                <a:ea typeface="ＭＳ Ｐゴシック" charset="0"/>
                <a:cs typeface="ＭＳ Ｐゴシック" charset="0"/>
              </a:rPr>
              <a:t>lowerzone</a:t>
            </a:r>
            <a:r>
              <a:rPr lang="en-AU" dirty="0">
                <a:latin typeface="Georgia" charset="0"/>
                <a:ea typeface="ＭＳ Ｐゴシック" charset="0"/>
                <a:cs typeface="ＭＳ Ｐゴシック" charset="0"/>
              </a:rPr>
              <a:t> laterally. </a:t>
            </a:r>
          </a:p>
          <a:p>
            <a:pPr eaLnBrk="1" hangingPunct="1"/>
            <a:r>
              <a:rPr lang="en-AU" dirty="0" smtClean="0">
                <a:latin typeface="Georgia" charset="0"/>
                <a:ea typeface="ＭＳ Ｐゴシック" charset="0"/>
                <a:cs typeface="ＭＳ Ｐゴシック" charset="0"/>
              </a:rPr>
              <a:t>Causes:</a:t>
            </a:r>
            <a:endParaRPr lang="en-AU" dirty="0">
              <a:latin typeface="Georgia" charset="0"/>
              <a:ea typeface="ＭＳ Ｐゴシック" charset="0"/>
              <a:cs typeface="ＭＳ Ｐゴシック" charset="0"/>
            </a:endParaRPr>
          </a:p>
          <a:p>
            <a:pPr lvl="1" eaLnBrk="1" hangingPunct="1"/>
            <a:r>
              <a:rPr lang="en-AU" sz="4000" dirty="0">
                <a:latin typeface="Georgia" charset="0"/>
                <a:ea typeface="ＭＳ Ｐゴシック" charset="0"/>
              </a:rPr>
              <a:t>Infective cause including TB, Fungi, Aspiration</a:t>
            </a:r>
          </a:p>
          <a:p>
            <a:pPr lvl="1" eaLnBrk="1" hangingPunct="1"/>
            <a:r>
              <a:rPr lang="en-AU" sz="4000" dirty="0">
                <a:latin typeface="Georgia" charset="0"/>
                <a:ea typeface="ＭＳ Ｐゴシック" charset="0"/>
              </a:rPr>
              <a:t>Malignancy</a:t>
            </a:r>
          </a:p>
          <a:p>
            <a:pPr lvl="1" eaLnBrk="1" hangingPunct="1"/>
            <a:r>
              <a:rPr lang="en-AU" sz="4000" dirty="0">
                <a:latin typeface="Georgia" charset="0"/>
                <a:ea typeface="ＭＳ Ｐゴシック" charset="0"/>
              </a:rPr>
              <a:t>Abscess and other bacterial infection Staph/</a:t>
            </a:r>
            <a:r>
              <a:rPr lang="en-AU" sz="4000" dirty="0" err="1">
                <a:latin typeface="Georgia" charset="0"/>
                <a:ea typeface="ＭＳ Ｐゴシック" charset="0"/>
              </a:rPr>
              <a:t>Kleb</a:t>
            </a:r>
            <a:endParaRPr lang="en-AU" sz="4000" dirty="0">
              <a:latin typeface="Georgia" charset="0"/>
              <a:ea typeface="ＭＳ Ｐゴシック" charset="0"/>
            </a:endParaRPr>
          </a:p>
          <a:p>
            <a:pPr lvl="1" eaLnBrk="1" hangingPunct="1"/>
            <a:r>
              <a:rPr lang="en-AU" sz="4000" dirty="0">
                <a:latin typeface="Georgia" charset="0"/>
                <a:ea typeface="ＭＳ Ｐゴシック" charset="0"/>
              </a:rPr>
              <a:t>Wegner’s and Massive Fibrosis</a:t>
            </a:r>
          </a:p>
          <a:p>
            <a:pPr lvl="1" eaLnBrk="1" hangingPunct="1"/>
            <a:r>
              <a:rPr lang="en-AU" sz="4000" dirty="0">
                <a:latin typeface="Georgia" charset="0"/>
                <a:ea typeface="ＭＳ Ｐゴシック" charset="0"/>
              </a:rPr>
              <a:t>PE </a:t>
            </a:r>
          </a:p>
        </p:txBody>
      </p:sp>
    </p:spTree>
    <p:extLst>
      <p:ext uri="{BB962C8B-B14F-4D97-AF65-F5344CB8AC3E}">
        <p14:creationId xmlns:p14="http://schemas.microsoft.com/office/powerpoint/2010/main" val="260232159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9</a:t>
            </a:r>
          </a:p>
        </p:txBody>
      </p:sp>
      <p:sp>
        <p:nvSpPr>
          <p:cNvPr id="110594" name="Rectangle 3"/>
          <p:cNvSpPr>
            <a:spLocks noGrp="1"/>
          </p:cNvSpPr>
          <p:nvPr>
            <p:ph type="body" idx="1"/>
          </p:nvPr>
        </p:nvSpPr>
        <p:spPr/>
        <p:txBody>
          <a:bodyPr/>
          <a:lstStyle/>
          <a:p>
            <a:pPr eaLnBrk="1" hangingPunct="1"/>
            <a:r>
              <a:rPr lang="en-AU" dirty="0">
                <a:latin typeface="Georgia" charset="0"/>
                <a:ea typeface="ＭＳ Ｐゴシック" charset="0"/>
                <a:cs typeface="ＭＳ Ｐゴシック" charset="0"/>
              </a:rPr>
              <a:t>A 4 year old boy presents to the emergency department following a choking episode at home 30 minutes previously.</a:t>
            </a:r>
            <a:endParaRPr lang="en-AU" b="1" dirty="0">
              <a:latin typeface="Georgia" charset="0"/>
              <a:ea typeface="ＭＳ Ｐゴシック" charset="0"/>
              <a:cs typeface="ＭＳ Ｐゴシック" charset="0"/>
            </a:endParaRPr>
          </a:p>
          <a:p>
            <a:pPr eaLnBrk="1" hangingPunct="1">
              <a:buFont typeface="Georgia" charset="0"/>
              <a:buNone/>
            </a:pPr>
            <a:endParaRPr lang="en-AU" b="1"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186886509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7" name="Picture 5" descr="VAQ_20101_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6940" y="34042"/>
            <a:ext cx="8377116" cy="668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099498" y="5870664"/>
            <a:ext cx="9305189" cy="861774"/>
          </a:xfrm>
          <a:prstGeom prst="rect">
            <a:avLst/>
          </a:prstGeom>
        </p:spPr>
        <p:txBody>
          <a:bodyPr wrap="square">
            <a:spAutoFit/>
          </a:bodyPr>
          <a:lstStyle/>
          <a:p>
            <a:r>
              <a:rPr lang="en-AU" sz="2500" dirty="0">
                <a:latin typeface="Georgia" charset="0"/>
                <a:ea typeface="ＭＳ Ｐゴシック" charset="0"/>
                <a:cs typeface="ＭＳ Ｐゴシック" charset="0"/>
              </a:rPr>
              <a:t>	- Describe and interpret his X-ray	</a:t>
            </a:r>
          </a:p>
          <a:p>
            <a:r>
              <a:rPr lang="en-AU" sz="2500" dirty="0">
                <a:latin typeface="Georgia" charset="0"/>
                <a:ea typeface="ＭＳ Ｐゴシック" charset="0"/>
                <a:cs typeface="ＭＳ Ｐゴシック" charset="0"/>
              </a:rPr>
              <a:t>	- What factors would determine </a:t>
            </a:r>
            <a:r>
              <a:rPr lang="en-AU" sz="2500" dirty="0" smtClean="0">
                <a:latin typeface="Georgia" charset="0"/>
                <a:ea typeface="ＭＳ Ｐゴシック" charset="0"/>
                <a:cs typeface="ＭＳ Ｐゴシック" charset="0"/>
              </a:rPr>
              <a:t>further management?</a:t>
            </a:r>
            <a:endParaRPr lang="en-AU" sz="2500"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81605508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Answer</a:t>
            </a:r>
          </a:p>
        </p:txBody>
      </p:sp>
      <p:sp>
        <p:nvSpPr>
          <p:cNvPr id="112642" name="Rectangle 3"/>
          <p:cNvSpPr>
            <a:spLocks noGrp="1"/>
          </p:cNvSpPr>
          <p:nvPr>
            <p:ph type="body" idx="1"/>
          </p:nvPr>
        </p:nvSpPr>
        <p:spPr/>
        <p:txBody>
          <a:bodyPr/>
          <a:lstStyle/>
          <a:p>
            <a:pPr eaLnBrk="1" hangingPunct="1">
              <a:lnSpc>
                <a:spcPct val="90000"/>
              </a:lnSpc>
            </a:pPr>
            <a:r>
              <a:rPr lang="en-AU">
                <a:latin typeface="Georgia" charset="0"/>
                <a:ea typeface="ＭＳ Ｐゴシック" charset="0"/>
                <a:cs typeface="ＭＳ Ｐゴシック" charset="0"/>
              </a:rPr>
              <a:t>CXR showing round radio-opaque midline foreign body. </a:t>
            </a:r>
          </a:p>
          <a:p>
            <a:pPr eaLnBrk="1" hangingPunct="1">
              <a:lnSpc>
                <a:spcPct val="90000"/>
              </a:lnSpc>
            </a:pPr>
            <a:r>
              <a:rPr lang="en-AU">
                <a:latin typeface="Georgia" charset="0"/>
                <a:ea typeface="ＭＳ Ｐゴシック" charset="0"/>
                <a:cs typeface="ＭＳ Ｐゴシック" charset="0"/>
              </a:rPr>
              <a:t>Round metallic FB in lower oesophagus</a:t>
            </a:r>
          </a:p>
          <a:p>
            <a:pPr eaLnBrk="1" hangingPunct="1">
              <a:lnSpc>
                <a:spcPct val="90000"/>
              </a:lnSpc>
            </a:pPr>
            <a:r>
              <a:rPr lang="en-AU">
                <a:latin typeface="Georgia" charset="0"/>
                <a:ea typeface="ＭＳ Ｐゴシック" charset="0"/>
                <a:cs typeface="ＭＳ Ｐゴシック" charset="0"/>
              </a:rPr>
              <a:t>Most likely coin but need to consider button battery </a:t>
            </a:r>
          </a:p>
          <a:p>
            <a:pPr eaLnBrk="1" hangingPunct="1">
              <a:lnSpc>
                <a:spcPct val="90000"/>
              </a:lnSpc>
            </a:pPr>
            <a:endParaRPr lang="en-AU">
              <a:latin typeface="Georgia" charset="0"/>
              <a:ea typeface="ＭＳ Ｐゴシック" charset="0"/>
              <a:cs typeface="ＭＳ Ｐゴシック" charset="0"/>
            </a:endParaRPr>
          </a:p>
          <a:p>
            <a:pPr eaLnBrk="1" hangingPunct="1">
              <a:lnSpc>
                <a:spcPct val="90000"/>
              </a:lnSpc>
            </a:pPr>
            <a:r>
              <a:rPr lang="en-AU">
                <a:latin typeface="Georgia" charset="0"/>
                <a:ea typeface="ＭＳ Ｐゴシック" charset="0"/>
                <a:cs typeface="ＭＳ Ｐゴシック" charset="0"/>
              </a:rPr>
              <a:t>NB: The classic teaching is that on an AP/PA radiograph coins in the esophagus are oriented in the coronal plane whereas coins in the trachea are oriented sagittally</a:t>
            </a:r>
          </a:p>
          <a:p>
            <a:pPr eaLnBrk="1" hangingPunct="1">
              <a:lnSpc>
                <a:spcPct val="90000"/>
              </a:lnSpc>
            </a:pPr>
            <a:endParaRPr lang="en-AU">
              <a:latin typeface="Georgia" charset="0"/>
              <a:ea typeface="ＭＳ Ｐゴシック" charset="0"/>
              <a:cs typeface="ＭＳ Ｐゴシック" charset="0"/>
            </a:endParaRPr>
          </a:p>
        </p:txBody>
      </p:sp>
    </p:spTree>
    <p:extLst>
      <p:ext uri="{BB962C8B-B14F-4D97-AF65-F5344CB8AC3E}">
        <p14:creationId xmlns:p14="http://schemas.microsoft.com/office/powerpoint/2010/main" val="274790985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Button Battery Ingestion</a:t>
            </a:r>
          </a:p>
        </p:txBody>
      </p:sp>
      <p:sp>
        <p:nvSpPr>
          <p:cNvPr id="113666"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Almost Exclusivly in the paediatric Population</a:t>
            </a:r>
          </a:p>
          <a:p>
            <a:pPr eaLnBrk="1" hangingPunct="1"/>
            <a:r>
              <a:rPr lang="en-AU">
                <a:latin typeface="Georgia" charset="0"/>
                <a:ea typeface="ＭＳ Ｐゴシック" charset="0"/>
                <a:cs typeface="ＭＳ Ｐゴシック" charset="0"/>
              </a:rPr>
              <a:t>Majority (&lt;15mm) pass throught the GIT uneventfully</a:t>
            </a:r>
          </a:p>
          <a:p>
            <a:pPr eaLnBrk="1" hangingPunct="1"/>
            <a:r>
              <a:rPr lang="en-AU">
                <a:latin typeface="Georgia" charset="0"/>
                <a:ea typeface="ＭＳ Ｐゴシック" charset="0"/>
                <a:cs typeface="ＭＳ Ｐゴシック" charset="0"/>
              </a:rPr>
              <a:t>Larger Batteries (&gt;20mm) may Lodge in the Oesophagus</a:t>
            </a:r>
          </a:p>
          <a:p>
            <a:pPr lvl="1" eaLnBrk="1" hangingPunct="1"/>
            <a:r>
              <a:rPr lang="en-AU">
                <a:latin typeface="Georgia" charset="0"/>
                <a:ea typeface="ＭＳ Ｐゴシック" charset="0"/>
              </a:rPr>
              <a:t>This leads to Significant Complications</a:t>
            </a:r>
          </a:p>
          <a:p>
            <a:pPr lvl="1" eaLnBrk="1" hangingPunct="1"/>
            <a:r>
              <a:rPr lang="en-AU">
                <a:latin typeface="Georgia" charset="0"/>
                <a:ea typeface="ＭＳ Ｐゴシック" charset="0"/>
              </a:rPr>
              <a:t>This is due to direct pressure and release of alkali</a:t>
            </a:r>
          </a:p>
          <a:p>
            <a:pPr lvl="1" eaLnBrk="1" hangingPunct="1"/>
            <a:r>
              <a:rPr lang="en-AU">
                <a:latin typeface="Georgia" charset="0"/>
                <a:ea typeface="ＭＳ Ｐゴシック" charset="0"/>
              </a:rPr>
              <a:t>Mercury may also be ‘released’ from the battery</a:t>
            </a:r>
          </a:p>
        </p:txBody>
      </p:sp>
    </p:spTree>
    <p:extLst>
      <p:ext uri="{BB962C8B-B14F-4D97-AF65-F5344CB8AC3E}">
        <p14:creationId xmlns:p14="http://schemas.microsoft.com/office/powerpoint/2010/main" val="317458194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Button Batteries</a:t>
            </a:r>
          </a:p>
        </p:txBody>
      </p:sp>
      <p:sp>
        <p:nvSpPr>
          <p:cNvPr id="114690"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A button battery in the Oesophagus requires removal ideally within 6 hours</a:t>
            </a:r>
          </a:p>
          <a:p>
            <a:pPr eaLnBrk="1" hangingPunct="1"/>
            <a:r>
              <a:rPr lang="en-AU">
                <a:latin typeface="Georgia" charset="0"/>
                <a:ea typeface="ＭＳ Ｐゴシック" charset="0"/>
                <a:cs typeface="ＭＳ Ｐゴシック" charset="0"/>
              </a:rPr>
              <a:t>This also allows examination of the mucosa</a:t>
            </a:r>
          </a:p>
          <a:p>
            <a:pPr eaLnBrk="1" hangingPunct="1"/>
            <a:r>
              <a:rPr lang="en-AU">
                <a:latin typeface="Georgia" charset="0"/>
                <a:ea typeface="ＭＳ Ｐゴシック" charset="0"/>
                <a:cs typeface="ＭＳ Ｐゴシック" charset="0"/>
              </a:rPr>
              <a:t>If beyond the oesophagus it may pass naturally</a:t>
            </a:r>
          </a:p>
          <a:p>
            <a:pPr eaLnBrk="1" hangingPunct="1"/>
            <a:r>
              <a:rPr lang="en-AU">
                <a:latin typeface="Georgia" charset="0"/>
                <a:ea typeface="ＭＳ Ｐゴシック" charset="0"/>
                <a:cs typeface="ＭＳ Ｐゴシック" charset="0"/>
              </a:rPr>
              <a:t>ENT batteries should be removed urgently</a:t>
            </a:r>
          </a:p>
          <a:p>
            <a:pPr eaLnBrk="1" hangingPunct="1"/>
            <a:r>
              <a:rPr lang="en-AU">
                <a:latin typeface="Georgia" charset="0"/>
                <a:ea typeface="ＭＳ Ｐゴシック" charset="0"/>
                <a:cs typeface="ＭＳ Ｐゴシック" charset="0"/>
              </a:rPr>
              <a:t>Confusion may arise between coins and batteries – the battery has a stepped appearance</a:t>
            </a:r>
          </a:p>
          <a:p>
            <a:pPr eaLnBrk="1" hangingPunct="1"/>
            <a:r>
              <a:rPr lang="en-AU">
                <a:latin typeface="Georgia" charset="0"/>
                <a:ea typeface="ＭＳ Ｐゴシック" charset="0"/>
                <a:cs typeface="ＭＳ Ｐゴシック" charset="0"/>
              </a:rPr>
              <a:t>Follow up with repeat X-rays at 48 hours</a:t>
            </a:r>
          </a:p>
        </p:txBody>
      </p:sp>
    </p:spTree>
    <p:extLst>
      <p:ext uri="{BB962C8B-B14F-4D97-AF65-F5344CB8AC3E}">
        <p14:creationId xmlns:p14="http://schemas.microsoft.com/office/powerpoint/2010/main" val="179633824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p:txBody>
          <a:bodyPr/>
          <a:lstStyle/>
          <a:p>
            <a:r>
              <a:rPr lang="en-US">
                <a:latin typeface="Trebuchet MS" charset="0"/>
                <a:ea typeface="ＭＳ Ｐゴシック" charset="0"/>
                <a:cs typeface="ＭＳ Ｐゴシック" charset="0"/>
              </a:rPr>
              <a:t>Case 10</a:t>
            </a:r>
          </a:p>
        </p:txBody>
      </p:sp>
      <p:sp>
        <p:nvSpPr>
          <p:cNvPr id="119810" name="Content Placeholder 2"/>
          <p:cNvSpPr>
            <a:spLocks noGrp="1"/>
          </p:cNvSpPr>
          <p:nvPr>
            <p:ph idx="1"/>
          </p:nvPr>
        </p:nvSpPr>
        <p:spPr/>
        <p:txBody>
          <a:bodyPr/>
          <a:lstStyle/>
          <a:p>
            <a:r>
              <a:rPr lang="en-US">
                <a:latin typeface="Georgia" charset="0"/>
                <a:ea typeface="ＭＳ Ｐゴシック" charset="0"/>
                <a:cs typeface="ＭＳ Ｐゴシック" charset="0"/>
              </a:rPr>
              <a:t>You are called by the nurse on the ward to check position of NG tube</a:t>
            </a:r>
          </a:p>
          <a:p>
            <a:endParaRPr lang="en-US">
              <a:latin typeface="Georgia" charset="0"/>
              <a:ea typeface="ＭＳ Ｐゴシック" charset="0"/>
              <a:cs typeface="ＭＳ Ｐゴシック" charset="0"/>
            </a:endParaRPr>
          </a:p>
          <a:p>
            <a:pPr lvl="1"/>
            <a:r>
              <a:rPr lang="en-US">
                <a:latin typeface="Georgia" charset="0"/>
                <a:ea typeface="ＭＳ Ｐゴシック" charset="0"/>
              </a:rPr>
              <a:t>Where is the NGT?</a:t>
            </a:r>
          </a:p>
          <a:p>
            <a:pPr lvl="1"/>
            <a:r>
              <a:rPr lang="en-US">
                <a:latin typeface="Georgia" charset="0"/>
                <a:ea typeface="ＭＳ Ｐゴシック" charset="0"/>
              </a:rPr>
              <a:t>Where should it be?</a:t>
            </a:r>
          </a:p>
        </p:txBody>
      </p:sp>
    </p:spTree>
    <p:extLst>
      <p:ext uri="{BB962C8B-B14F-4D97-AF65-F5344CB8AC3E}">
        <p14:creationId xmlns:p14="http://schemas.microsoft.com/office/powerpoint/2010/main" val="294436230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3" name="Picture 3" descr="23_Fig2 2.JPG"/>
          <p:cNvPicPr>
            <a:picLocks noChangeAspect="1"/>
          </p:cNvPicPr>
          <p:nvPr/>
        </p:nvPicPr>
        <p:blipFill>
          <a:blip r:embed="rId2">
            <a:extLst>
              <a:ext uri="{28A0092B-C50C-407E-A947-70E740481C1C}">
                <a14:useLocalDpi xmlns:a14="http://schemas.microsoft.com/office/drawing/2010/main" val="0"/>
              </a:ext>
            </a:extLst>
          </a:blip>
          <a:srcRect t="4630" b="12029"/>
          <a:stretch>
            <a:fillRect/>
          </a:stretch>
        </p:blipFill>
        <p:spPr bwMode="auto">
          <a:xfrm>
            <a:off x="2256367" y="1"/>
            <a:ext cx="8261351" cy="72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165716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6000" y="2909528"/>
            <a:ext cx="10375900" cy="1325563"/>
          </a:xfrm>
        </p:spPr>
        <p:txBody>
          <a:bodyPr/>
          <a:lstStyle/>
          <a:p>
            <a:r>
              <a:rPr lang="en-US" dirty="0" smtClean="0"/>
              <a:t>Thanks………….</a:t>
            </a:r>
            <a:endParaRPr lang="en-US" dirty="0"/>
          </a:p>
        </p:txBody>
      </p:sp>
    </p:spTree>
    <p:extLst>
      <p:ext uri="{BB962C8B-B14F-4D97-AF65-F5344CB8AC3E}">
        <p14:creationId xmlns:p14="http://schemas.microsoft.com/office/powerpoint/2010/main" val="188929990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278</TotalTime>
  <Words>2451</Words>
  <Application>Microsoft Macintosh PowerPoint</Application>
  <PresentationFormat>Custom</PresentationFormat>
  <Paragraphs>478</Paragraphs>
  <Slides>115</Slides>
  <Notes>17</Notes>
  <HiddenSlides>0</HiddenSlides>
  <MMClips>0</MMClips>
  <ScaleCrop>false</ScaleCrop>
  <HeadingPairs>
    <vt:vector size="4" baseType="variant">
      <vt:variant>
        <vt:lpstr>Theme</vt:lpstr>
      </vt:variant>
      <vt:variant>
        <vt:i4>1</vt:i4>
      </vt:variant>
      <vt:variant>
        <vt:lpstr>Slide Titles</vt:lpstr>
      </vt:variant>
      <vt:variant>
        <vt:i4>115</vt:i4>
      </vt:variant>
    </vt:vector>
  </HeadingPairs>
  <TitlesOfParts>
    <vt:vector size="116" baseType="lpstr">
      <vt:lpstr>Office Theme</vt:lpstr>
      <vt:lpstr>Emergency Medicine Radiology Tips  </vt:lpstr>
      <vt:lpstr>Learning Objectives</vt:lpstr>
      <vt:lpstr>What will be expected of you…</vt:lpstr>
      <vt:lpstr>Description &amp; Calling for Help</vt:lpstr>
      <vt:lpstr>Can you confidently describe a Fracture?</vt:lpstr>
      <vt:lpstr>Orthopaedic Phone Call</vt:lpstr>
      <vt:lpstr>A Fracture Example</vt:lpstr>
      <vt:lpstr>10 year old fell off Skateboard Write Down your description…</vt:lpstr>
      <vt:lpstr>Where can you get help?</vt:lpstr>
      <vt:lpstr>Summary</vt:lpstr>
      <vt:lpstr>Find your Line!</vt:lpstr>
      <vt:lpstr>‘Apparatus’ on the CXR</vt:lpstr>
      <vt:lpstr>PowerPoint Presentation</vt:lpstr>
      <vt:lpstr>PICC Line - check position</vt:lpstr>
      <vt:lpstr>PowerPoint Presentation</vt:lpstr>
      <vt:lpstr>Nasogastric Tube  Look for the “tip”  Ideally below LOS (10cm)</vt:lpstr>
      <vt:lpstr>Nasogastric  Tubes</vt:lpstr>
      <vt:lpstr>PowerPoint Presentation</vt:lpstr>
      <vt:lpstr>PowerPoint Presentation</vt:lpstr>
      <vt:lpstr>Intubated Patients</vt:lpstr>
      <vt:lpstr>PowerPoint Presentation</vt:lpstr>
      <vt:lpstr>PowerPoint Presentation</vt:lpstr>
      <vt:lpstr>Chest Tube  X-ray</vt:lpstr>
      <vt:lpstr>PowerPoint Presentation</vt:lpstr>
      <vt:lpstr>PowerPoint Presentation</vt:lpstr>
      <vt:lpstr>PowerPoint Presentation</vt:lpstr>
      <vt:lpstr>PowerPoint Presentation</vt:lpstr>
      <vt:lpstr>PowerPoint Presentation</vt:lpstr>
      <vt:lpstr>Summary</vt:lpstr>
      <vt:lpstr>PowerPoint Presentation</vt:lpstr>
      <vt:lpstr>A Note On AXRs  (In general don’t do them…</vt:lpstr>
      <vt:lpstr>PowerPoint Presentation</vt:lpstr>
      <vt:lpstr> The C Spine XR</vt:lpstr>
      <vt:lpstr>Context</vt:lpstr>
      <vt:lpstr>Assessment - NEXUS Study</vt:lpstr>
      <vt:lpstr>What is a Distracting Injury?</vt:lpstr>
      <vt:lpstr>The Canadian  C-spine  Rule</vt:lpstr>
      <vt:lpstr>Cervical  Spine  Imaging</vt:lpstr>
      <vt:lpstr>Lateral C spine   Look for 4 Lines</vt:lpstr>
      <vt:lpstr>PowerPoint Presentation</vt:lpstr>
      <vt:lpstr>PowerPoint Presentation</vt:lpstr>
      <vt:lpstr>PowerPoint Presentation</vt:lpstr>
      <vt:lpstr>PowerPoint Presentation</vt:lpstr>
      <vt:lpstr>The Most Common Test you do:   The Chest X ray</vt:lpstr>
      <vt:lpstr>PowerPoint Presentation</vt:lpstr>
      <vt:lpstr>Do you have a Systematic Approach?  Should you use a Checklist?</vt:lpstr>
      <vt:lpstr>PowerPoint Presentation</vt:lpstr>
      <vt:lpstr>Suggested Approach = DRABCDE</vt:lpstr>
      <vt:lpstr>     CXR Routine - DRABCDE</vt:lpstr>
      <vt:lpstr>Film Quality: Adequacy</vt:lpstr>
      <vt:lpstr>AP v PA</vt:lpstr>
      <vt:lpstr>Film Quality:  Rotation and Penetration</vt:lpstr>
      <vt:lpstr>Adequacy of Inspiration</vt:lpstr>
      <vt:lpstr>Lateral Films</vt:lpstr>
      <vt:lpstr>Boring (but important) Terminology</vt:lpstr>
      <vt:lpstr>PowerPoint Presentation</vt:lpstr>
      <vt:lpstr>Density</vt:lpstr>
      <vt:lpstr>You decide the film quality is ok  What now?</vt:lpstr>
      <vt:lpstr>Apparatus and Airway</vt:lpstr>
      <vt:lpstr>PowerPoint Presentation</vt:lpstr>
      <vt:lpstr>PowerPoint Presentation</vt:lpstr>
      <vt:lpstr>Breathing</vt:lpstr>
      <vt:lpstr>Pneumomediastinum on the CXR</vt:lpstr>
      <vt:lpstr>PowerPoint Presentation</vt:lpstr>
      <vt:lpstr>PowerPoint Presentation</vt:lpstr>
      <vt:lpstr>Breathing</vt:lpstr>
      <vt:lpstr>The Hilum</vt:lpstr>
      <vt:lpstr>PowerPoint Presentation</vt:lpstr>
      <vt:lpstr>Breathing</vt:lpstr>
      <vt:lpstr>PowerPoint Presentation</vt:lpstr>
      <vt:lpstr>Circulation</vt:lpstr>
      <vt:lpstr>PowerPoint Presentation</vt:lpstr>
      <vt:lpstr>Cardiac Failure</vt:lpstr>
      <vt:lpstr>PowerPoint Presentation</vt:lpstr>
      <vt:lpstr>Dissection</vt:lpstr>
      <vt:lpstr>PowerPoint Presentation</vt:lpstr>
      <vt:lpstr>Unfolded Aorta</vt:lpstr>
      <vt:lpstr>PowerPoint Presentation</vt:lpstr>
      <vt:lpstr>Other Stuff</vt:lpstr>
      <vt:lpstr>Summary</vt:lpstr>
      <vt:lpstr>Quiz</vt:lpstr>
      <vt:lpstr>Case 1</vt:lpstr>
      <vt:lpstr>PowerPoint Presentation</vt:lpstr>
      <vt:lpstr>Answer</vt:lpstr>
      <vt:lpstr>Case 2</vt:lpstr>
      <vt:lpstr>PowerPoint Presentation</vt:lpstr>
      <vt:lpstr>Answer(s)</vt:lpstr>
      <vt:lpstr>Case 3</vt:lpstr>
      <vt:lpstr>PowerPoint Presentation</vt:lpstr>
      <vt:lpstr>Answer(s)</vt:lpstr>
      <vt:lpstr>Case 4</vt:lpstr>
      <vt:lpstr>PowerPoint Presentation</vt:lpstr>
      <vt:lpstr>Answer(s)</vt:lpstr>
      <vt:lpstr>Case 5</vt:lpstr>
      <vt:lpstr>PowerPoint Presentation</vt:lpstr>
      <vt:lpstr>Answer(s)</vt:lpstr>
      <vt:lpstr>Pleural Effusions</vt:lpstr>
      <vt:lpstr>Pleural Effusions - Causes</vt:lpstr>
      <vt:lpstr>Case 6</vt:lpstr>
      <vt:lpstr>PowerPoint Presentation</vt:lpstr>
      <vt:lpstr>Answers</vt:lpstr>
      <vt:lpstr>Case 7</vt:lpstr>
      <vt:lpstr>PowerPoint Presentation</vt:lpstr>
      <vt:lpstr>Answers</vt:lpstr>
      <vt:lpstr>Case 8</vt:lpstr>
      <vt:lpstr>PowerPoint Presentation</vt:lpstr>
      <vt:lpstr>Lung Cavity</vt:lpstr>
      <vt:lpstr>Case 9</vt:lpstr>
      <vt:lpstr>PowerPoint Presentation</vt:lpstr>
      <vt:lpstr>Answer</vt:lpstr>
      <vt:lpstr>Button Battery Ingestion</vt:lpstr>
      <vt:lpstr>Button Batteries</vt:lpstr>
      <vt:lpstr>Case 10</vt:lpstr>
      <vt:lpstr>PowerPoint Presentation</vt:lpstr>
      <vt:lpstr>Thanks………….</vt:lpstr>
    </vt:vector>
  </TitlesOfParts>
  <Manager/>
  <Company>Hewlett-Packard</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Andrew Cogigns</dc:creator>
  <cp:keywords/>
  <dc:description/>
  <cp:lastModifiedBy>Andrew Coggins</cp:lastModifiedBy>
  <cp:revision>28</cp:revision>
  <dcterms:created xsi:type="dcterms:W3CDTF">2015-10-11T03:07:56Z</dcterms:created>
  <dcterms:modified xsi:type="dcterms:W3CDTF">2015-10-30T10:26:26Z</dcterms:modified>
  <cp:category/>
</cp:coreProperties>
</file>