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3"/>
  </p:notesMasterIdLst>
  <p:sldIdLst>
    <p:sldId id="256" r:id="rId2"/>
    <p:sldId id="277" r:id="rId3"/>
    <p:sldId id="258" r:id="rId4"/>
    <p:sldId id="272" r:id="rId5"/>
    <p:sldId id="260" r:id="rId6"/>
    <p:sldId id="259" r:id="rId7"/>
    <p:sldId id="285" r:id="rId8"/>
    <p:sldId id="257" r:id="rId9"/>
    <p:sldId id="265" r:id="rId10"/>
    <p:sldId id="266" r:id="rId11"/>
    <p:sldId id="267" r:id="rId12"/>
    <p:sldId id="268" r:id="rId13"/>
    <p:sldId id="286" r:id="rId14"/>
    <p:sldId id="270" r:id="rId15"/>
    <p:sldId id="271" r:id="rId16"/>
    <p:sldId id="261" r:id="rId17"/>
    <p:sldId id="262" r:id="rId18"/>
    <p:sldId id="263" r:id="rId19"/>
    <p:sldId id="269" r:id="rId20"/>
    <p:sldId id="264" r:id="rId21"/>
    <p:sldId id="273" r:id="rId22"/>
    <p:sldId id="274" r:id="rId23"/>
    <p:sldId id="280" r:id="rId24"/>
    <p:sldId id="281" r:id="rId25"/>
    <p:sldId id="275" r:id="rId26"/>
    <p:sldId id="282" r:id="rId27"/>
    <p:sldId id="284" r:id="rId28"/>
    <p:sldId id="283" r:id="rId29"/>
    <p:sldId id="276" r:id="rId30"/>
    <p:sldId id="278" r:id="rId31"/>
    <p:sldId id="279" r:id="rId32"/>
  </p:sldIdLst>
  <p:sldSz cx="9144000" cy="6858000" type="screen4x3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3" d="100"/>
          <a:sy n="83" d="100"/>
        </p:scale>
        <p:origin x="-10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65754-EE25-D84F-93B5-9ECC403F9E61}" type="datetimeFigureOut">
              <a:rPr lang="en-GB" smtClean="0"/>
              <a:t>7/24/13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39BB9-EC3D-C440-A854-928ABD76723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Highly Visible</a:t>
            </a:r>
          </a:p>
          <a:p>
            <a:r>
              <a:rPr lang="en-GB" dirty="0" smtClean="0"/>
              <a:t>PPD is mandatory</a:t>
            </a:r>
          </a:p>
          <a:p>
            <a:r>
              <a:rPr lang="en-GB" dirty="0" smtClean="0"/>
              <a:t>Need to be compliant to avoid a fine of 1000s of dollars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39BB9-EC3D-C440-A854-928ABD76723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37A23-E5B1-7A4D-A167-089B311E5354}" type="datetimeFigureOut">
              <a:rPr lang="en-GB" smtClean="0"/>
              <a:pPr/>
              <a:t>7/24/13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90409-130C-1449-99D8-52B477C09C1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drewcoggins/Desktop/Andrew%20Files/Pre%20Hospital%20Medicine/HEMS%20Training%202%201.mov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drewcoggins/Desktop/Andrew%20Files/Pre%20Hospital%20Medicine/Liverpool%20Crash.mov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152650"/>
          </a:xfrm>
        </p:spPr>
        <p:txBody>
          <a:bodyPr>
            <a:normAutofit/>
          </a:bodyPr>
          <a:lstStyle/>
          <a:p>
            <a:r>
              <a:rPr lang="en-GB" dirty="0" smtClean="0"/>
              <a:t>An Introduction to Retrieval Medicine and Scene Management - EMIG</a:t>
            </a:r>
            <a:endParaRPr lang="en-GB" dirty="0"/>
          </a:p>
        </p:txBody>
      </p:sp>
      <p:pic>
        <p:nvPicPr>
          <p:cNvPr id="6" name="Picture 5" descr="IMAG0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276600"/>
            <a:ext cx="5943600" cy="3360964"/>
          </a:xfrm>
          <a:prstGeom prst="rect">
            <a:avLst/>
          </a:prstGeom>
        </p:spPr>
      </p:pic>
      <p:pic>
        <p:nvPicPr>
          <p:cNvPr id="7" name="Picture 6" descr="IMG_20130423_1726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86" y="2990850"/>
            <a:ext cx="2854914" cy="3790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will cover in 15 minutes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Overview of the Pre-hospital Environment</a:t>
            </a:r>
          </a:p>
          <a:p>
            <a:r>
              <a:rPr lang="en-GB" dirty="0" smtClean="0"/>
              <a:t>Scene Safety</a:t>
            </a:r>
          </a:p>
          <a:p>
            <a:r>
              <a:rPr lang="en-GB" dirty="0" smtClean="0"/>
              <a:t>Risk Assessment and Hazards</a:t>
            </a:r>
          </a:p>
          <a:p>
            <a:r>
              <a:rPr lang="en-GB" dirty="0" smtClean="0"/>
              <a:t>Typical NSW Scene</a:t>
            </a:r>
          </a:p>
          <a:p>
            <a:r>
              <a:rPr lang="en-GB" dirty="0" smtClean="0"/>
              <a:t>4 Phases of Scene Extrication</a:t>
            </a:r>
          </a:p>
          <a:p>
            <a:r>
              <a:rPr lang="en-GB" dirty="0" smtClean="0"/>
              <a:t>Take Home Points 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Yourself</a:t>
            </a:r>
          </a:p>
          <a:p>
            <a:r>
              <a:rPr lang="en-GB" dirty="0" smtClean="0"/>
              <a:t>Others</a:t>
            </a:r>
          </a:p>
          <a:p>
            <a:r>
              <a:rPr lang="en-GB" dirty="0" smtClean="0"/>
              <a:t>Patients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7-23 at 9.46.2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17" y="685800"/>
            <a:ext cx="8627683" cy="5581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3-07-23 at 9.22.55 PM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274320"/>
            <a:ext cx="7848600" cy="589788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Not entering a dangerous environment until it has been declared safe (if possible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Wearing </a:t>
            </a:r>
            <a:r>
              <a:rPr lang="en-US" dirty="0"/>
              <a:t>personal protective </a:t>
            </a:r>
            <a:r>
              <a:rPr lang="en-US" dirty="0" smtClean="0"/>
              <a:t>equipment</a:t>
            </a:r>
          </a:p>
          <a:p>
            <a:r>
              <a:rPr lang="en-US" dirty="0" smtClean="0"/>
              <a:t>Being </a:t>
            </a:r>
            <a:r>
              <a:rPr lang="en-US" dirty="0"/>
              <a:t>aware of and communicating dangers with team </a:t>
            </a:r>
            <a:r>
              <a:rPr lang="en-US" dirty="0" smtClean="0"/>
              <a:t>mates</a:t>
            </a:r>
          </a:p>
          <a:p>
            <a:r>
              <a:rPr lang="en-US" dirty="0" smtClean="0"/>
              <a:t>Following </a:t>
            </a:r>
            <a:r>
              <a:rPr lang="en-US" dirty="0"/>
              <a:t>instructions of police, fire, and ambulance scene </a:t>
            </a:r>
            <a:r>
              <a:rPr lang="en-US" dirty="0" smtClean="0"/>
              <a:t>commanders</a:t>
            </a:r>
          </a:p>
          <a:p>
            <a:r>
              <a:rPr lang="en-US" dirty="0" smtClean="0"/>
              <a:t>Avoiding </a:t>
            </a:r>
            <a:r>
              <a:rPr lang="en-US" dirty="0"/>
              <a:t>fatigue and distraction that decrease situational awareness.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Retrieval and Rescues in NSW</a:t>
            </a:r>
            <a:endParaRPr lang="en-GB" dirty="0"/>
          </a:p>
        </p:txBody>
      </p:sp>
      <p:pic>
        <p:nvPicPr>
          <p:cNvPr id="4" name="Content Placeholder 3" descr="Screen shot 2013-07-23 at 11.36.52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676400"/>
            <a:ext cx="8686800" cy="4419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MS Training 2 1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Hazards on the Scene of a Retrieval</a:t>
            </a:r>
            <a:endParaRPr lang="en-GB" dirty="0"/>
          </a:p>
        </p:txBody>
      </p:sp>
      <p:pic>
        <p:nvPicPr>
          <p:cNvPr id="4" name="Content Placeholder 3" descr="Screen shot 2013-07-23 at 9.25.37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066800"/>
            <a:ext cx="5715000" cy="524926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 - People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Patient/victim</a:t>
            </a:r>
            <a:r>
              <a:rPr lang="en-US" dirty="0" smtClean="0"/>
              <a:t> </a:t>
            </a:r>
          </a:p>
          <a:p>
            <a:r>
              <a:rPr lang="en-US" dirty="0" smtClean="0"/>
              <a:t>Size </a:t>
            </a:r>
            <a:r>
              <a:rPr lang="en-US" dirty="0"/>
              <a:t>of group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Inter</a:t>
            </a:r>
            <a:r>
              <a:rPr lang="en-US" dirty="0"/>
              <a:t>-</a:t>
            </a:r>
            <a:r>
              <a:rPr lang="en-US" dirty="0" smtClean="0"/>
              <a:t>Agencies </a:t>
            </a:r>
          </a:p>
          <a:p>
            <a:r>
              <a:rPr lang="en-US" dirty="0" smtClean="0"/>
              <a:t>Skills </a:t>
            </a:r>
          </a:p>
          <a:p>
            <a:r>
              <a:rPr lang="en-US" dirty="0" smtClean="0"/>
              <a:t>Knowledge</a:t>
            </a:r>
            <a:r>
              <a:rPr lang="en-US" dirty="0"/>
              <a:t>/experience</a:t>
            </a:r>
            <a:r>
              <a:rPr lang="en-US" dirty="0" smtClean="0"/>
              <a:t> </a:t>
            </a:r>
          </a:p>
          <a:p>
            <a:r>
              <a:rPr lang="en-US" dirty="0" smtClean="0"/>
              <a:t>Age</a:t>
            </a:r>
            <a:r>
              <a:rPr lang="en-US" dirty="0"/>
              <a:t>/health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Attitude </a:t>
            </a:r>
            <a:r>
              <a:rPr lang="en-US" dirty="0"/>
              <a:t>(complacency)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 -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Terrain/egress Cliffs (heights/edges)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Anchors </a:t>
            </a:r>
            <a:r>
              <a:rPr lang="en-US" dirty="0"/>
              <a:t>(stability)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Weather </a:t>
            </a:r>
            <a:r>
              <a:rPr lang="en-US" dirty="0"/>
              <a:t>(forecast)</a:t>
            </a:r>
            <a:r>
              <a:rPr lang="en-US" dirty="0" smtClean="0"/>
              <a:t> </a:t>
            </a:r>
          </a:p>
          <a:p>
            <a:r>
              <a:rPr lang="en-US" dirty="0" smtClean="0"/>
              <a:t>Sea </a:t>
            </a:r>
            <a:r>
              <a:rPr lang="en-US" dirty="0"/>
              <a:t>state (swell/tides)</a:t>
            </a:r>
            <a:r>
              <a:rPr lang="en-US" dirty="0" smtClean="0"/>
              <a:t> </a:t>
            </a:r>
          </a:p>
          <a:p>
            <a:r>
              <a:rPr lang="en-US" dirty="0" smtClean="0"/>
              <a:t>Atmosphere </a:t>
            </a:r>
            <a:r>
              <a:rPr lang="en-US" dirty="0"/>
              <a:t>(</a:t>
            </a:r>
            <a:r>
              <a:rPr lang="en-US" dirty="0" smtClean="0"/>
              <a:t>CBRN)</a:t>
            </a:r>
          </a:p>
          <a:p>
            <a:r>
              <a:rPr lang="en-US" dirty="0" smtClean="0"/>
              <a:t>Roads</a:t>
            </a:r>
          </a:p>
          <a:p>
            <a:r>
              <a:rPr lang="en-US" dirty="0" smtClean="0"/>
              <a:t>Railway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 - Equipment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Harnesses/Ropes/etc</a:t>
            </a:r>
            <a:r>
              <a:rPr lang="en-US" dirty="0" smtClean="0"/>
              <a:t> </a:t>
            </a:r>
          </a:p>
          <a:p>
            <a:r>
              <a:rPr lang="en-US" dirty="0" smtClean="0"/>
              <a:t>Medical </a:t>
            </a:r>
            <a:r>
              <a:rPr lang="en-US" dirty="0"/>
              <a:t>kits</a:t>
            </a:r>
            <a:r>
              <a:rPr lang="en-US" dirty="0" smtClean="0"/>
              <a:t> </a:t>
            </a:r>
          </a:p>
          <a:p>
            <a:r>
              <a:rPr lang="en-US" dirty="0" smtClean="0"/>
              <a:t>PPE</a:t>
            </a:r>
            <a:r>
              <a:rPr lang="en-US" dirty="0"/>
              <a:t>/clothing/footwear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Communications </a:t>
            </a:r>
          </a:p>
          <a:p>
            <a:r>
              <a:rPr lang="en-US" dirty="0" smtClean="0"/>
              <a:t>Food</a:t>
            </a:r>
            <a:r>
              <a:rPr lang="en-US" dirty="0"/>
              <a:t>/water/shelter</a:t>
            </a:r>
            <a:r>
              <a:rPr lang="en-US" dirty="0" smtClean="0"/>
              <a:t> </a:t>
            </a:r>
          </a:p>
          <a:p>
            <a:r>
              <a:rPr lang="en-US" dirty="0" smtClean="0"/>
              <a:t>Vehicles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7-24 at 12.20.2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"/>
            <a:ext cx="7804150" cy="5918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Case 1</a:t>
            </a:r>
            <a:br>
              <a:rPr lang="en-GB" dirty="0" smtClean="0"/>
            </a:br>
            <a:r>
              <a:rPr lang="en-GB" dirty="0" smtClean="0"/>
              <a:t>What are the Hazards on this Scene</a:t>
            </a:r>
            <a:endParaRPr lang="en-GB" dirty="0"/>
          </a:p>
        </p:txBody>
      </p:sp>
      <p:pic>
        <p:nvPicPr>
          <p:cNvPr id="4" name="Content Placeholder 3" descr="Screen shot 2013-07-23 at 9.36.14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865" y="1321721"/>
            <a:ext cx="8224935" cy="53838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GB" dirty="0" smtClean="0"/>
              <a:t>Case 2</a:t>
            </a:r>
            <a:endParaRPr lang="en-GB" dirty="0"/>
          </a:p>
        </p:txBody>
      </p:sp>
      <p:pic>
        <p:nvPicPr>
          <p:cNvPr id="4" name="Liverpool Crash.mov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0738" y="838200"/>
            <a:ext cx="8604662" cy="5638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Case 2 – What are the potential dangers in this Scene??</a:t>
            </a:r>
            <a:endParaRPr lang="en-GB" dirty="0"/>
          </a:p>
        </p:txBody>
      </p:sp>
      <p:pic>
        <p:nvPicPr>
          <p:cNvPr id="4" name="Content Placeholder 3" descr="Screen shot 2013-07-23 at 9.17.51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350" y="1881981"/>
            <a:ext cx="7861300" cy="39624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3-07-23 at 9.17.35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871" y="762000"/>
            <a:ext cx="8702729" cy="4953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7-23 at 9.31.2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04680"/>
            <a:ext cx="8083550" cy="56913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Extrication</a:t>
            </a:r>
            <a:endParaRPr lang="en-GB" dirty="0"/>
          </a:p>
        </p:txBody>
      </p:sp>
      <p:pic>
        <p:nvPicPr>
          <p:cNvPr id="4" name="Picture 3" descr="Screen shot 2013-07-23 at 10.06.57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358900"/>
            <a:ext cx="7493000" cy="5194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Safety</a:t>
            </a:r>
          </a:p>
          <a:p>
            <a:r>
              <a:rPr lang="en-GB" dirty="0" smtClean="0"/>
              <a:t>Command and Communication</a:t>
            </a:r>
          </a:p>
          <a:p>
            <a:r>
              <a:rPr lang="en-GB" dirty="0" smtClean="0"/>
              <a:t>Assessment</a:t>
            </a:r>
          </a:p>
          <a:p>
            <a:r>
              <a:rPr lang="en-GB" dirty="0" smtClean="0"/>
              <a:t>Triage, Treatment and Transport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04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04" y="457200"/>
            <a:ext cx="3513196" cy="5867400"/>
          </a:xfrm>
          <a:prstGeom prst="rect">
            <a:avLst/>
          </a:prstGeom>
        </p:spPr>
      </p:pic>
      <p:pic>
        <p:nvPicPr>
          <p:cNvPr id="6" name="Picture 5" descr="IMAG04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616" y="3510845"/>
            <a:ext cx="4953784" cy="2966155"/>
          </a:xfrm>
          <a:prstGeom prst="rect">
            <a:avLst/>
          </a:prstGeom>
        </p:spPr>
      </p:pic>
      <p:pic>
        <p:nvPicPr>
          <p:cNvPr id="7" name="Picture 6" descr="IMAG05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616" y="310446"/>
            <a:ext cx="4953784" cy="29661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Tools</a:t>
            </a:r>
            <a:endParaRPr lang="en-GB" dirty="0"/>
          </a:p>
        </p:txBody>
      </p:sp>
      <p:pic>
        <p:nvPicPr>
          <p:cNvPr id="4" name="Content Placeholder 3" descr="IMAG049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90600"/>
            <a:ext cx="3352800" cy="5599522"/>
          </a:xfrm>
        </p:spPr>
      </p:pic>
      <p:pic>
        <p:nvPicPr>
          <p:cNvPr id="5" name="Picture 4" descr="IMAG04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437" y="1447800"/>
            <a:ext cx="3102563" cy="5181600"/>
          </a:xfrm>
          <a:prstGeom prst="rect">
            <a:avLst/>
          </a:prstGeom>
        </p:spPr>
      </p:pic>
      <p:pic>
        <p:nvPicPr>
          <p:cNvPr id="6" name="Picture 5" descr="IMAG048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00200"/>
            <a:ext cx="3011311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Tools</a:t>
            </a:r>
            <a:endParaRPr lang="en-GB" dirty="0"/>
          </a:p>
        </p:txBody>
      </p:sp>
      <p:pic>
        <p:nvPicPr>
          <p:cNvPr id="4" name="Content Placeholder 3" descr="IMAG049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841" y="1600200"/>
            <a:ext cx="8144759" cy="48768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Extrication</a:t>
            </a:r>
            <a:endParaRPr lang="en-GB" dirty="0"/>
          </a:p>
        </p:txBody>
      </p:sp>
      <p:pic>
        <p:nvPicPr>
          <p:cNvPr id="4" name="Content Placeholder 3" descr="IMAG08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096" y="1600200"/>
            <a:ext cx="8003808" cy="452596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3</a:t>
            </a:r>
            <a:endParaRPr lang="en-GB" dirty="0"/>
          </a:p>
        </p:txBody>
      </p:sp>
      <p:pic>
        <p:nvPicPr>
          <p:cNvPr id="4" name="Content Placeholder 3" descr="IMAG08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096" y="1600200"/>
            <a:ext cx="8003808" cy="452596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7-23 at 11.37.3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50" y="927100"/>
            <a:ext cx="5702300" cy="5003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mobilization_Extrication_Spine_Board_Backboard_Base_Board_35850_600x400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0"/>
            <a:ext cx="4229100" cy="5080000"/>
          </a:xfrm>
          <a:prstGeom prst="rect">
            <a:avLst/>
          </a:prstGeom>
        </p:spPr>
      </p:pic>
      <p:pic>
        <p:nvPicPr>
          <p:cNvPr id="3" name="Picture 2" descr="Spine-Bo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87630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Post Extrication Treatment On Scene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‘Meaningful Interventions’ are the Priority</a:t>
            </a:r>
          </a:p>
          <a:p>
            <a:r>
              <a:rPr lang="en-GB" dirty="0" smtClean="0"/>
              <a:t>Will Depend on </a:t>
            </a:r>
          </a:p>
          <a:p>
            <a:pPr lvl="1"/>
            <a:r>
              <a:rPr lang="en-GB" dirty="0" smtClean="0"/>
              <a:t>Clinical Assessment </a:t>
            </a:r>
          </a:p>
          <a:p>
            <a:pPr lvl="1"/>
            <a:r>
              <a:rPr lang="en-GB" dirty="0" smtClean="0"/>
              <a:t>Distance from Hospital</a:t>
            </a:r>
          </a:p>
          <a:p>
            <a:pPr lvl="1"/>
            <a:r>
              <a:rPr lang="en-GB" dirty="0" smtClean="0"/>
              <a:t>Skill set and Resources</a:t>
            </a: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Personal Safety is a Priority</a:t>
            </a:r>
          </a:p>
          <a:p>
            <a:r>
              <a:rPr lang="en-GB" dirty="0" smtClean="0"/>
              <a:t>Hazards (Potential and Actual) are a real danger in the Pre-hospital Environment</a:t>
            </a:r>
            <a:endParaRPr lang="en-GB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thurst Load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8220"/>
            <a:ext cx="8348283" cy="47167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295</Words>
  <Application>Microsoft Macintosh PowerPoint</Application>
  <PresentationFormat>On-screen Show (4:3)</PresentationFormat>
  <Paragraphs>69</Paragraphs>
  <Slides>31</Slides>
  <Notes>1</Notes>
  <HiddenSlides>0</HiddenSlides>
  <MMClips>2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An Introduction to Retrieval Medicine and Scene Management - EMIG</vt:lpstr>
      <vt:lpstr>What we will cover in 15 minutes</vt:lpstr>
      <vt:lpstr>Safety</vt:lpstr>
      <vt:lpstr>Slide 4</vt:lpstr>
      <vt:lpstr>Slide 5</vt:lpstr>
      <vt:lpstr>Safety</vt:lpstr>
      <vt:lpstr>Retrieval and Rescues in NSW</vt:lpstr>
      <vt:lpstr>Slide 8</vt:lpstr>
      <vt:lpstr>Hazards on the Scene of a Retrieval</vt:lpstr>
      <vt:lpstr>Risk Assessment - People</vt:lpstr>
      <vt:lpstr>Risk Assessment - Environment</vt:lpstr>
      <vt:lpstr>Risk Assessment - Equipment</vt:lpstr>
      <vt:lpstr>Slide 13</vt:lpstr>
      <vt:lpstr>Case 1 What are the Hazards on this Scene</vt:lpstr>
      <vt:lpstr>Slide 15</vt:lpstr>
      <vt:lpstr>Case 2</vt:lpstr>
      <vt:lpstr>Case 2 – What are the potential dangers in this Scene??</vt:lpstr>
      <vt:lpstr>Slide 18</vt:lpstr>
      <vt:lpstr>Slide 19</vt:lpstr>
      <vt:lpstr>Extrication</vt:lpstr>
      <vt:lpstr>SCAT</vt:lpstr>
      <vt:lpstr>Slide 22</vt:lpstr>
      <vt:lpstr>Tools</vt:lpstr>
      <vt:lpstr>Tools</vt:lpstr>
      <vt:lpstr>Extrication</vt:lpstr>
      <vt:lpstr>Case 3</vt:lpstr>
      <vt:lpstr>Slide 27</vt:lpstr>
      <vt:lpstr>Slide 28</vt:lpstr>
      <vt:lpstr>Post Extrication Treatment On Scene</vt:lpstr>
      <vt:lpstr>Take Home Points</vt:lpstr>
      <vt:lpstr>Slide 31</vt:lpstr>
    </vt:vector>
  </TitlesOfParts>
  <Company>NSW Health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Retrieval Medicine and Scene Management</dc:title>
  <dc:creator>Andrew Coggins</dc:creator>
  <cp:lastModifiedBy>Andrew Coggins</cp:lastModifiedBy>
  <cp:revision>35</cp:revision>
  <dcterms:created xsi:type="dcterms:W3CDTF">2013-07-23T23:51:33Z</dcterms:created>
  <dcterms:modified xsi:type="dcterms:W3CDTF">2013-07-24T02:27:43Z</dcterms:modified>
</cp:coreProperties>
</file>